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6.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9.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1.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0.xml" ContentType="application/vnd.openxmlformats-officedocument.presentationml.tags+xml"/>
  <Override PartName="/ppt/tags/tag1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1"/>
    <p:sldMasterId id="2147484731" r:id="rId2"/>
    <p:sldMasterId id="2147484753" r:id="rId3"/>
    <p:sldMasterId id="2147484785" r:id="rId4"/>
    <p:sldMasterId id="2147484805" r:id="rId5"/>
    <p:sldMasterId id="2147484833" r:id="rId6"/>
    <p:sldMasterId id="2147484854" r:id="rId7"/>
    <p:sldMasterId id="2147484878" r:id="rId8"/>
    <p:sldMasterId id="2147484899" r:id="rId9"/>
    <p:sldMasterId id="2147484923" r:id="rId10"/>
    <p:sldMasterId id="2147484945" r:id="rId11"/>
    <p:sldMasterId id="2147484983" r:id="rId12"/>
  </p:sldMasterIdLst>
  <p:notesMasterIdLst>
    <p:notesMasterId r:id="rId97"/>
  </p:notesMasterIdLst>
  <p:handoutMasterIdLst>
    <p:handoutMasterId r:id="rId98"/>
  </p:handoutMasterIdLst>
  <p:sldIdLst>
    <p:sldId id="3953" r:id="rId13"/>
    <p:sldId id="3903" r:id="rId14"/>
    <p:sldId id="2076136076" r:id="rId15"/>
    <p:sldId id="13781" r:id="rId16"/>
    <p:sldId id="13798" r:id="rId17"/>
    <p:sldId id="13793" r:id="rId18"/>
    <p:sldId id="13801" r:id="rId19"/>
    <p:sldId id="13802" r:id="rId20"/>
    <p:sldId id="13799" r:id="rId21"/>
    <p:sldId id="13783" r:id="rId22"/>
    <p:sldId id="13797" r:id="rId23"/>
    <p:sldId id="2076136063" r:id="rId24"/>
    <p:sldId id="2076136068" r:id="rId25"/>
    <p:sldId id="2076136062" r:id="rId26"/>
    <p:sldId id="2076136070" r:id="rId27"/>
    <p:sldId id="2076136119" r:id="rId28"/>
    <p:sldId id="2076136117" r:id="rId29"/>
    <p:sldId id="2076136118" r:id="rId30"/>
    <p:sldId id="2076136074" r:id="rId31"/>
    <p:sldId id="2076136075" r:id="rId32"/>
    <p:sldId id="8680" r:id="rId33"/>
    <p:sldId id="8650" r:id="rId34"/>
    <p:sldId id="8676" r:id="rId35"/>
    <p:sldId id="10100" r:id="rId36"/>
    <p:sldId id="8677" r:id="rId37"/>
    <p:sldId id="8615" r:id="rId38"/>
    <p:sldId id="8682" r:id="rId39"/>
    <p:sldId id="8681" r:id="rId40"/>
    <p:sldId id="8683" r:id="rId41"/>
    <p:sldId id="8545" r:id="rId42"/>
    <p:sldId id="8521" r:id="rId43"/>
    <p:sldId id="8522" r:id="rId44"/>
    <p:sldId id="8533" r:id="rId45"/>
    <p:sldId id="8523" r:id="rId46"/>
    <p:sldId id="8601" r:id="rId47"/>
    <p:sldId id="2076137192" r:id="rId48"/>
    <p:sldId id="8678" r:id="rId49"/>
    <p:sldId id="8636" r:id="rId50"/>
    <p:sldId id="8637" r:id="rId51"/>
    <p:sldId id="8656" r:id="rId52"/>
    <p:sldId id="8674" r:id="rId53"/>
    <p:sldId id="8661" r:id="rId54"/>
    <p:sldId id="8662" r:id="rId55"/>
    <p:sldId id="8624" r:id="rId56"/>
    <p:sldId id="1887" r:id="rId57"/>
    <p:sldId id="2076136052" r:id="rId58"/>
    <p:sldId id="8566" r:id="rId59"/>
    <p:sldId id="4194" r:id="rId60"/>
    <p:sldId id="10001" r:id="rId61"/>
    <p:sldId id="4195" r:id="rId62"/>
    <p:sldId id="2076136053" r:id="rId63"/>
    <p:sldId id="10082" r:id="rId64"/>
    <p:sldId id="2076136060" r:id="rId65"/>
    <p:sldId id="8606" r:id="rId66"/>
    <p:sldId id="8618" r:id="rId67"/>
    <p:sldId id="8611" r:id="rId68"/>
    <p:sldId id="8653" r:id="rId69"/>
    <p:sldId id="8649" r:id="rId70"/>
    <p:sldId id="8560" r:id="rId71"/>
    <p:sldId id="1895" r:id="rId72"/>
    <p:sldId id="758" r:id="rId73"/>
    <p:sldId id="8621" r:id="rId74"/>
    <p:sldId id="8623" r:id="rId75"/>
    <p:sldId id="8667" r:id="rId76"/>
    <p:sldId id="8654" r:id="rId77"/>
    <p:sldId id="3913" r:id="rId78"/>
    <p:sldId id="3916" r:id="rId79"/>
    <p:sldId id="8657" r:id="rId80"/>
    <p:sldId id="741" r:id="rId81"/>
    <p:sldId id="8658" r:id="rId82"/>
    <p:sldId id="8659" r:id="rId83"/>
    <p:sldId id="8663" r:id="rId84"/>
    <p:sldId id="8665" r:id="rId85"/>
    <p:sldId id="8666" r:id="rId86"/>
    <p:sldId id="8625" r:id="rId87"/>
    <p:sldId id="2076137190" r:id="rId88"/>
    <p:sldId id="8571" r:id="rId89"/>
    <p:sldId id="8575" r:id="rId90"/>
    <p:sldId id="8605" r:id="rId91"/>
    <p:sldId id="8563" r:id="rId92"/>
    <p:sldId id="8610" r:id="rId93"/>
    <p:sldId id="1614" r:id="rId94"/>
    <p:sldId id="271" r:id="rId95"/>
    <p:sldId id="2076136069" r:id="rId9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D83B01"/>
    <a:srgbClr val="BDBDBD"/>
    <a:srgbClr val="46F828"/>
    <a:srgbClr val="E6E6E6"/>
    <a:srgbClr val="FFB900"/>
    <a:srgbClr val="D2D2D2"/>
    <a:srgbClr val="303030"/>
    <a:srgbClr val="737373"/>
    <a:srgbClr val="F14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8C369F-117E-4F08-B526-50981B3D4CDB}" v="9" dt="2020-05-05T18:12:58.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24" autoAdjust="0"/>
    <p:restoredTop sz="95927" autoAdjust="0"/>
  </p:normalViewPr>
  <p:slideViewPr>
    <p:cSldViewPr snapToGrid="0">
      <p:cViewPr varScale="1">
        <p:scale>
          <a:sx n="103" d="100"/>
          <a:sy n="103" d="100"/>
        </p:scale>
        <p:origin x="432" y="10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notesMaster" Target="notesMasters/notesMaster1.xml"/><Relationship Id="rId104"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handoutMaster" Target="handoutMasters/handoutMaster1.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Average Encoding Time (</a:t>
            </a:r>
            <a:r>
              <a:rPr lang="en-US" err="1">
                <a:solidFill>
                  <a:schemeClr val="tx1"/>
                </a:solidFill>
                <a:latin typeface="+mj-lt"/>
              </a:rPr>
              <a:t>ms</a:t>
            </a:r>
            <a:r>
              <a:rPr lang="en-US">
                <a:solidFill>
                  <a:schemeClr val="tx1"/>
                </a:solidFill>
                <a:latin typeface="+mj-lt"/>
              </a:rPr>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Sheet1!$C$2</c:f>
              <c:strCache>
                <c:ptCount val="1"/>
                <c:pt idx="0">
                  <c:v>4kDownSampled</c:v>
                </c:pt>
              </c:strCache>
            </c:strRef>
          </c:tx>
          <c:spPr>
            <a:ln w="15875" cap="rnd">
              <a:solidFill>
                <a:schemeClr val="accent1"/>
              </a:solidFill>
              <a:round/>
            </a:ln>
            <a:effectLst/>
          </c:spPr>
          <c:marker>
            <c:symbol val="none"/>
          </c:marker>
          <c:val>
            <c:numRef>
              <c:f>Sheet1!$C$3:$C$64</c:f>
              <c:numCache>
                <c:formatCode>General</c:formatCode>
                <c:ptCount val="62"/>
                <c:pt idx="0">
                  <c:v>37</c:v>
                </c:pt>
                <c:pt idx="1">
                  <c:v>1</c:v>
                </c:pt>
                <c:pt idx="2">
                  <c:v>6</c:v>
                </c:pt>
                <c:pt idx="3">
                  <c:v>12</c:v>
                </c:pt>
                <c:pt idx="4">
                  <c:v>7</c:v>
                </c:pt>
                <c:pt idx="5">
                  <c:v>1</c:v>
                </c:pt>
                <c:pt idx="6">
                  <c:v>68</c:v>
                </c:pt>
                <c:pt idx="7">
                  <c:v>19</c:v>
                </c:pt>
                <c:pt idx="8">
                  <c:v>7</c:v>
                </c:pt>
                <c:pt idx="9">
                  <c:v>13</c:v>
                </c:pt>
                <c:pt idx="10">
                  <c:v>1</c:v>
                </c:pt>
                <c:pt idx="11">
                  <c:v>1</c:v>
                </c:pt>
                <c:pt idx="12">
                  <c:v>60</c:v>
                </c:pt>
                <c:pt idx="13">
                  <c:v>57</c:v>
                </c:pt>
                <c:pt idx="14">
                  <c:v>1</c:v>
                </c:pt>
                <c:pt idx="15">
                  <c:v>1</c:v>
                </c:pt>
                <c:pt idx="16">
                  <c:v>1</c:v>
                </c:pt>
                <c:pt idx="17">
                  <c:v>1</c:v>
                </c:pt>
                <c:pt idx="18">
                  <c:v>2</c:v>
                </c:pt>
                <c:pt idx="19">
                  <c:v>92</c:v>
                </c:pt>
                <c:pt idx="20">
                  <c:v>3</c:v>
                </c:pt>
                <c:pt idx="21">
                  <c:v>2</c:v>
                </c:pt>
                <c:pt idx="22">
                  <c:v>60</c:v>
                </c:pt>
                <c:pt idx="23">
                  <c:v>80</c:v>
                </c:pt>
                <c:pt idx="24">
                  <c:v>71</c:v>
                </c:pt>
                <c:pt idx="25">
                  <c:v>46</c:v>
                </c:pt>
                <c:pt idx="26">
                  <c:v>2</c:v>
                </c:pt>
                <c:pt idx="27">
                  <c:v>1</c:v>
                </c:pt>
                <c:pt idx="28">
                  <c:v>10</c:v>
                </c:pt>
                <c:pt idx="29">
                  <c:v>13</c:v>
                </c:pt>
                <c:pt idx="30">
                  <c:v>35</c:v>
                </c:pt>
                <c:pt idx="31">
                  <c:v>72</c:v>
                </c:pt>
                <c:pt idx="32">
                  <c:v>3</c:v>
                </c:pt>
                <c:pt idx="33">
                  <c:v>70</c:v>
                </c:pt>
                <c:pt idx="34">
                  <c:v>2</c:v>
                </c:pt>
                <c:pt idx="35">
                  <c:v>2</c:v>
                </c:pt>
                <c:pt idx="36">
                  <c:v>49</c:v>
                </c:pt>
                <c:pt idx="37">
                  <c:v>55</c:v>
                </c:pt>
                <c:pt idx="38">
                  <c:v>39</c:v>
                </c:pt>
                <c:pt idx="39">
                  <c:v>25</c:v>
                </c:pt>
                <c:pt idx="40">
                  <c:v>1</c:v>
                </c:pt>
                <c:pt idx="41">
                  <c:v>12</c:v>
                </c:pt>
                <c:pt idx="42">
                  <c:v>1</c:v>
                </c:pt>
                <c:pt idx="43">
                  <c:v>68</c:v>
                </c:pt>
                <c:pt idx="44">
                  <c:v>179</c:v>
                </c:pt>
                <c:pt idx="45">
                  <c:v>9</c:v>
                </c:pt>
                <c:pt idx="46">
                  <c:v>1</c:v>
                </c:pt>
                <c:pt idx="47">
                  <c:v>3</c:v>
                </c:pt>
                <c:pt idx="48">
                  <c:v>13</c:v>
                </c:pt>
                <c:pt idx="49">
                  <c:v>30</c:v>
                </c:pt>
                <c:pt idx="50">
                  <c:v>11</c:v>
                </c:pt>
                <c:pt idx="51">
                  <c:v>15</c:v>
                </c:pt>
                <c:pt idx="52">
                  <c:v>12</c:v>
                </c:pt>
                <c:pt idx="53">
                  <c:v>15</c:v>
                </c:pt>
                <c:pt idx="54">
                  <c:v>16</c:v>
                </c:pt>
              </c:numCache>
            </c:numRef>
          </c:val>
          <c:smooth val="0"/>
          <c:extLst>
            <c:ext xmlns:c16="http://schemas.microsoft.com/office/drawing/2014/chart" uri="{C3380CC4-5D6E-409C-BE32-E72D297353CC}">
              <c16:uniqueId val="{00000000-4208-4AB8-A63D-CB2E6E6DB484}"/>
            </c:ext>
          </c:extLst>
        </c:ser>
        <c:ser>
          <c:idx val="1"/>
          <c:order val="1"/>
          <c:tx>
            <c:strRef>
              <c:f>Sheet1!$D$2</c:f>
              <c:strCache>
                <c:ptCount val="1"/>
                <c:pt idx="0">
                  <c:v>4kNative</c:v>
                </c:pt>
              </c:strCache>
            </c:strRef>
          </c:tx>
          <c:spPr>
            <a:ln w="15875" cap="rnd">
              <a:solidFill>
                <a:schemeClr val="accent2"/>
              </a:solidFill>
              <a:round/>
            </a:ln>
            <a:effectLst/>
          </c:spPr>
          <c:marker>
            <c:symbol val="none"/>
          </c:marker>
          <c:val>
            <c:numRef>
              <c:f>Sheet1!$D$3:$D$64</c:f>
              <c:numCache>
                <c:formatCode>General</c:formatCode>
                <c:ptCount val="62"/>
                <c:pt idx="0">
                  <c:v>0</c:v>
                </c:pt>
                <c:pt idx="1">
                  <c:v>1</c:v>
                </c:pt>
                <c:pt idx="2">
                  <c:v>12</c:v>
                </c:pt>
                <c:pt idx="3">
                  <c:v>1</c:v>
                </c:pt>
                <c:pt idx="4">
                  <c:v>0</c:v>
                </c:pt>
                <c:pt idx="5">
                  <c:v>1</c:v>
                </c:pt>
                <c:pt idx="6">
                  <c:v>1</c:v>
                </c:pt>
                <c:pt idx="7">
                  <c:v>195</c:v>
                </c:pt>
                <c:pt idx="8">
                  <c:v>958</c:v>
                </c:pt>
                <c:pt idx="9">
                  <c:v>701</c:v>
                </c:pt>
                <c:pt idx="10">
                  <c:v>2</c:v>
                </c:pt>
                <c:pt idx="11">
                  <c:v>223</c:v>
                </c:pt>
                <c:pt idx="12">
                  <c:v>1</c:v>
                </c:pt>
                <c:pt idx="13">
                  <c:v>168</c:v>
                </c:pt>
                <c:pt idx="14">
                  <c:v>1</c:v>
                </c:pt>
                <c:pt idx="15">
                  <c:v>1</c:v>
                </c:pt>
                <c:pt idx="16">
                  <c:v>194</c:v>
                </c:pt>
                <c:pt idx="17">
                  <c:v>1</c:v>
                </c:pt>
                <c:pt idx="18">
                  <c:v>542</c:v>
                </c:pt>
                <c:pt idx="19">
                  <c:v>250</c:v>
                </c:pt>
                <c:pt idx="20">
                  <c:v>342</c:v>
                </c:pt>
                <c:pt idx="21">
                  <c:v>43</c:v>
                </c:pt>
                <c:pt idx="22">
                  <c:v>42</c:v>
                </c:pt>
                <c:pt idx="23">
                  <c:v>44</c:v>
                </c:pt>
                <c:pt idx="24">
                  <c:v>1</c:v>
                </c:pt>
                <c:pt idx="25">
                  <c:v>350</c:v>
                </c:pt>
                <c:pt idx="26">
                  <c:v>126</c:v>
                </c:pt>
                <c:pt idx="27">
                  <c:v>251</c:v>
                </c:pt>
                <c:pt idx="28">
                  <c:v>169</c:v>
                </c:pt>
                <c:pt idx="29">
                  <c:v>79</c:v>
                </c:pt>
                <c:pt idx="30">
                  <c:v>1</c:v>
                </c:pt>
                <c:pt idx="31">
                  <c:v>556</c:v>
                </c:pt>
                <c:pt idx="32">
                  <c:v>429</c:v>
                </c:pt>
                <c:pt idx="33">
                  <c:v>142</c:v>
                </c:pt>
                <c:pt idx="34">
                  <c:v>237</c:v>
                </c:pt>
                <c:pt idx="35">
                  <c:v>86</c:v>
                </c:pt>
                <c:pt idx="36">
                  <c:v>440</c:v>
                </c:pt>
                <c:pt idx="37">
                  <c:v>1</c:v>
                </c:pt>
                <c:pt idx="38">
                  <c:v>176</c:v>
                </c:pt>
                <c:pt idx="39">
                  <c:v>204</c:v>
                </c:pt>
                <c:pt idx="40">
                  <c:v>2</c:v>
                </c:pt>
                <c:pt idx="41">
                  <c:v>1</c:v>
                </c:pt>
                <c:pt idx="42">
                  <c:v>121</c:v>
                </c:pt>
                <c:pt idx="43">
                  <c:v>1</c:v>
                </c:pt>
                <c:pt idx="44">
                  <c:v>0</c:v>
                </c:pt>
                <c:pt idx="45">
                  <c:v>3</c:v>
                </c:pt>
                <c:pt idx="46">
                  <c:v>16</c:v>
                </c:pt>
                <c:pt idx="47">
                  <c:v>307</c:v>
                </c:pt>
                <c:pt idx="48">
                  <c:v>0</c:v>
                </c:pt>
                <c:pt idx="49">
                  <c:v>126</c:v>
                </c:pt>
                <c:pt idx="50">
                  <c:v>1</c:v>
                </c:pt>
                <c:pt idx="51">
                  <c:v>4</c:v>
                </c:pt>
                <c:pt idx="52">
                  <c:v>117</c:v>
                </c:pt>
                <c:pt idx="53">
                  <c:v>1033</c:v>
                </c:pt>
                <c:pt idx="54">
                  <c:v>46</c:v>
                </c:pt>
                <c:pt idx="55">
                  <c:v>170</c:v>
                </c:pt>
                <c:pt idx="56">
                  <c:v>283</c:v>
                </c:pt>
                <c:pt idx="57">
                  <c:v>332</c:v>
                </c:pt>
                <c:pt idx="58">
                  <c:v>2</c:v>
                </c:pt>
                <c:pt idx="59">
                  <c:v>268</c:v>
                </c:pt>
                <c:pt idx="60">
                  <c:v>14</c:v>
                </c:pt>
                <c:pt idx="61">
                  <c:v>2</c:v>
                </c:pt>
              </c:numCache>
            </c:numRef>
          </c:val>
          <c:smooth val="0"/>
          <c:extLst>
            <c:ext xmlns:c16="http://schemas.microsoft.com/office/drawing/2014/chart" uri="{C3380CC4-5D6E-409C-BE32-E72D297353CC}">
              <c16:uniqueId val="{00000001-4208-4AB8-A63D-CB2E6E6DB484}"/>
            </c:ext>
          </c:extLst>
        </c:ser>
        <c:dLbls>
          <c:showLegendKey val="0"/>
          <c:showVal val="0"/>
          <c:showCatName val="0"/>
          <c:showSerName val="0"/>
          <c:showPercent val="0"/>
          <c:showBubbleSize val="0"/>
        </c:dLbls>
        <c:smooth val="0"/>
        <c:axId val="718237888"/>
        <c:axId val="718237232"/>
      </c:lineChart>
      <c:catAx>
        <c:axId val="71823788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18237232"/>
        <c:crosses val="autoZero"/>
        <c:auto val="1"/>
        <c:lblAlgn val="ctr"/>
        <c:lblOffset val="100"/>
        <c:noMultiLvlLbl val="0"/>
      </c:catAx>
      <c:valAx>
        <c:axId val="718237232"/>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1823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Output Frames / Second (fps)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Sheet1!$G$2</c:f>
              <c:strCache>
                <c:ptCount val="1"/>
                <c:pt idx="0">
                  <c:v>4kDownSampled</c:v>
                </c:pt>
              </c:strCache>
            </c:strRef>
          </c:tx>
          <c:spPr>
            <a:ln w="15875" cap="rnd">
              <a:solidFill>
                <a:schemeClr val="accent1"/>
              </a:solidFill>
              <a:round/>
            </a:ln>
            <a:effectLst/>
          </c:spPr>
          <c:marker>
            <c:symbol val="none"/>
          </c:marker>
          <c:val>
            <c:numRef>
              <c:f>Sheet1!$G$3:$G$63</c:f>
              <c:numCache>
                <c:formatCode>General</c:formatCode>
                <c:ptCount val="61"/>
                <c:pt idx="0">
                  <c:v>0.60295494599999999</c:v>
                </c:pt>
                <c:pt idx="1">
                  <c:v>4.2004806690000001</c:v>
                </c:pt>
                <c:pt idx="2">
                  <c:v>0</c:v>
                </c:pt>
                <c:pt idx="3">
                  <c:v>5.2032314949999998</c:v>
                </c:pt>
                <c:pt idx="4">
                  <c:v>4.9980095410000001</c:v>
                </c:pt>
                <c:pt idx="5">
                  <c:v>6.3898721810000003</c:v>
                </c:pt>
                <c:pt idx="6">
                  <c:v>10.61715051</c:v>
                </c:pt>
                <c:pt idx="7">
                  <c:v>9.5934206080000006</c:v>
                </c:pt>
                <c:pt idx="8">
                  <c:v>9.3909054039999997</c:v>
                </c:pt>
                <c:pt idx="9">
                  <c:v>8.4141382530000008</c:v>
                </c:pt>
                <c:pt idx="10">
                  <c:v>7.3890911099999999</c:v>
                </c:pt>
                <c:pt idx="11">
                  <c:v>10.01620797</c:v>
                </c:pt>
                <c:pt idx="12">
                  <c:v>9.5857433790000002</c:v>
                </c:pt>
                <c:pt idx="13">
                  <c:v>8.8132159580000007</c:v>
                </c:pt>
                <c:pt idx="14">
                  <c:v>8.5871567389999992</c:v>
                </c:pt>
                <c:pt idx="15">
                  <c:v>9.4070174790000003</c:v>
                </c:pt>
                <c:pt idx="16">
                  <c:v>11.206743879999999</c:v>
                </c:pt>
                <c:pt idx="17">
                  <c:v>8.7752880609999995</c:v>
                </c:pt>
                <c:pt idx="18">
                  <c:v>9.6110005110000003</c:v>
                </c:pt>
                <c:pt idx="19">
                  <c:v>9.4020386610000006</c:v>
                </c:pt>
                <c:pt idx="20">
                  <c:v>8.0120275169999999</c:v>
                </c:pt>
                <c:pt idx="21">
                  <c:v>7.592626857</c:v>
                </c:pt>
                <c:pt idx="22">
                  <c:v>7.7167959719999999</c:v>
                </c:pt>
                <c:pt idx="23">
                  <c:v>9.9230460899999997</c:v>
                </c:pt>
                <c:pt idx="24">
                  <c:v>9.5829124809999993</c:v>
                </c:pt>
                <c:pt idx="25">
                  <c:v>9.0118327429999994</c:v>
                </c:pt>
                <c:pt idx="26">
                  <c:v>9.2056873919999997</c:v>
                </c:pt>
                <c:pt idx="27">
                  <c:v>7.982160844</c:v>
                </c:pt>
                <c:pt idx="28">
                  <c:v>8.5997328809999996</c:v>
                </c:pt>
                <c:pt idx="29">
                  <c:v>8.9686096059999993</c:v>
                </c:pt>
                <c:pt idx="30">
                  <c:v>10.43771156</c:v>
                </c:pt>
                <c:pt idx="31">
                  <c:v>8.3854441340000001</c:v>
                </c:pt>
                <c:pt idx="32">
                  <c:v>7.2162629410000001</c:v>
                </c:pt>
                <c:pt idx="33">
                  <c:v>8.2117941410000004</c:v>
                </c:pt>
                <c:pt idx="34">
                  <c:v>7.3891131459999997</c:v>
                </c:pt>
                <c:pt idx="35">
                  <c:v>8.4023381330000007</c:v>
                </c:pt>
                <c:pt idx="36">
                  <c:v>7.6101331979999998</c:v>
                </c:pt>
                <c:pt idx="37">
                  <c:v>5.7925124349999999</c:v>
                </c:pt>
                <c:pt idx="38">
                  <c:v>10.40231591</c:v>
                </c:pt>
                <c:pt idx="39">
                  <c:v>6.1955849140000003</c:v>
                </c:pt>
                <c:pt idx="40">
                  <c:v>5.9912887059999997</c:v>
                </c:pt>
                <c:pt idx="41">
                  <c:v>4.6152484730000003</c:v>
                </c:pt>
                <c:pt idx="42">
                  <c:v>5.7931162389999997</c:v>
                </c:pt>
                <c:pt idx="43">
                  <c:v>4.7923959690000002</c:v>
                </c:pt>
                <c:pt idx="44">
                  <c:v>5.3947027800000003</c:v>
                </c:pt>
                <c:pt idx="45">
                  <c:v>5.6038710009999999</c:v>
                </c:pt>
                <c:pt idx="46">
                  <c:v>5.0001420840000002</c:v>
                </c:pt>
                <c:pt idx="47">
                  <c:v>4.9999944530000002</c:v>
                </c:pt>
                <c:pt idx="48">
                  <c:v>5.1805117879999996</c:v>
                </c:pt>
                <c:pt idx="49">
                  <c:v>5.561677317</c:v>
                </c:pt>
                <c:pt idx="50">
                  <c:v>4.8607907859999999</c:v>
                </c:pt>
                <c:pt idx="51">
                  <c:v>7.8001171469999999</c:v>
                </c:pt>
                <c:pt idx="52">
                  <c:v>8.3885203980000007</c:v>
                </c:pt>
                <c:pt idx="53">
                  <c:v>2.8041950120000001</c:v>
                </c:pt>
              </c:numCache>
            </c:numRef>
          </c:val>
          <c:smooth val="0"/>
          <c:extLst>
            <c:ext xmlns:c16="http://schemas.microsoft.com/office/drawing/2014/chart" uri="{C3380CC4-5D6E-409C-BE32-E72D297353CC}">
              <c16:uniqueId val="{00000000-29FD-402A-AE2D-1A86EA2E6953}"/>
            </c:ext>
          </c:extLst>
        </c:ser>
        <c:ser>
          <c:idx val="1"/>
          <c:order val="1"/>
          <c:tx>
            <c:strRef>
              <c:f>Sheet1!$H$2</c:f>
              <c:strCache>
                <c:ptCount val="1"/>
                <c:pt idx="0">
                  <c:v>4kNative</c:v>
                </c:pt>
              </c:strCache>
            </c:strRef>
          </c:tx>
          <c:spPr>
            <a:ln w="15875" cap="rnd">
              <a:solidFill>
                <a:schemeClr val="accent2"/>
              </a:solidFill>
              <a:round/>
            </a:ln>
            <a:effectLst/>
          </c:spPr>
          <c:marker>
            <c:symbol val="none"/>
          </c:marker>
          <c:val>
            <c:numRef>
              <c:f>Sheet1!$H$3:$H$63</c:f>
              <c:numCache>
                <c:formatCode>General</c:formatCode>
                <c:ptCount val="61"/>
                <c:pt idx="0">
                  <c:v>0.60359356445549595</c:v>
                </c:pt>
                <c:pt idx="1">
                  <c:v>3.5953844124207199</c:v>
                </c:pt>
                <c:pt idx="2">
                  <c:v>0</c:v>
                </c:pt>
                <c:pt idx="3">
                  <c:v>4.5951408693707103</c:v>
                </c:pt>
                <c:pt idx="4">
                  <c:v>5.39666725140727</c:v>
                </c:pt>
                <c:pt idx="5">
                  <c:v>5.20947896534941</c:v>
                </c:pt>
                <c:pt idx="6">
                  <c:v>5.1685097715815296</c:v>
                </c:pt>
                <c:pt idx="7">
                  <c:v>1.4053609640590199</c:v>
                </c:pt>
                <c:pt idx="8">
                  <c:v>1.0006128975573001</c:v>
                </c:pt>
                <c:pt idx="9">
                  <c:v>3.4000902337843502</c:v>
                </c:pt>
                <c:pt idx="10">
                  <c:v>3.1636559514433999</c:v>
                </c:pt>
                <c:pt idx="11">
                  <c:v>7.6907891345228201</c:v>
                </c:pt>
                <c:pt idx="12">
                  <c:v>6.5980839884243201</c:v>
                </c:pt>
                <c:pt idx="13">
                  <c:v>4.4005557603812404</c:v>
                </c:pt>
                <c:pt idx="14">
                  <c:v>6.6007581536335502</c:v>
                </c:pt>
                <c:pt idx="15">
                  <c:v>4.1999820800917496</c:v>
                </c:pt>
                <c:pt idx="16">
                  <c:v>5.1924280893525401</c:v>
                </c:pt>
                <c:pt idx="17">
                  <c:v>4.4122184696826396</c:v>
                </c:pt>
                <c:pt idx="18">
                  <c:v>3.99179925460929</c:v>
                </c:pt>
                <c:pt idx="19">
                  <c:v>2.4019317920274701</c:v>
                </c:pt>
                <c:pt idx="20">
                  <c:v>2.6021147750374101</c:v>
                </c:pt>
                <c:pt idx="21">
                  <c:v>5.7846552201620298</c:v>
                </c:pt>
                <c:pt idx="22">
                  <c:v>5.6061104458769604</c:v>
                </c:pt>
                <c:pt idx="23">
                  <c:v>6.0060322935272001</c:v>
                </c:pt>
                <c:pt idx="24">
                  <c:v>4.2030389178335197</c:v>
                </c:pt>
                <c:pt idx="25">
                  <c:v>4.7928218671096898</c:v>
                </c:pt>
                <c:pt idx="26">
                  <c:v>4.3980218066635901</c:v>
                </c:pt>
                <c:pt idx="27">
                  <c:v>3.4046956069071102</c:v>
                </c:pt>
                <c:pt idx="28">
                  <c:v>5.0034237799298902</c:v>
                </c:pt>
                <c:pt idx="29">
                  <c:v>4.1943206039424501</c:v>
                </c:pt>
                <c:pt idx="30">
                  <c:v>2.20238962006382</c:v>
                </c:pt>
                <c:pt idx="31">
                  <c:v>4.75077321407396</c:v>
                </c:pt>
                <c:pt idx="32">
                  <c:v>5.2531231218080396</c:v>
                </c:pt>
                <c:pt idx="33">
                  <c:v>2.75836360350212</c:v>
                </c:pt>
                <c:pt idx="34">
                  <c:v>4.0621938462517004</c:v>
                </c:pt>
                <c:pt idx="35">
                  <c:v>6.1808242316941602</c:v>
                </c:pt>
                <c:pt idx="36">
                  <c:v>4.0056252175319598</c:v>
                </c:pt>
                <c:pt idx="37">
                  <c:v>6.78812415976404</c:v>
                </c:pt>
                <c:pt idx="38">
                  <c:v>6.0193466451561202</c:v>
                </c:pt>
                <c:pt idx="39">
                  <c:v>6.4020349917861896</c:v>
                </c:pt>
                <c:pt idx="40">
                  <c:v>5.9877177483594597</c:v>
                </c:pt>
                <c:pt idx="41">
                  <c:v>6.6031824847231002</c:v>
                </c:pt>
                <c:pt idx="42">
                  <c:v>7.0118927583178001</c:v>
                </c:pt>
                <c:pt idx="43">
                  <c:v>5.7907846612484901</c:v>
                </c:pt>
                <c:pt idx="44">
                  <c:v>7.0687154795647</c:v>
                </c:pt>
                <c:pt idx="45">
                  <c:v>5.3121647182425802</c:v>
                </c:pt>
                <c:pt idx="46">
                  <c:v>5.7978107485295096</c:v>
                </c:pt>
                <c:pt idx="47">
                  <c:v>2.3980946227218398</c:v>
                </c:pt>
                <c:pt idx="48">
                  <c:v>1.8007626391339999</c:v>
                </c:pt>
                <c:pt idx="49">
                  <c:v>1.9972099161057499</c:v>
                </c:pt>
                <c:pt idx="50">
                  <c:v>3.0027401622095402</c:v>
                </c:pt>
                <c:pt idx="51">
                  <c:v>3.0015544677136901</c:v>
                </c:pt>
                <c:pt idx="52">
                  <c:v>2.1644379708392201</c:v>
                </c:pt>
                <c:pt idx="53">
                  <c:v>3.4639202073926998</c:v>
                </c:pt>
                <c:pt idx="54">
                  <c:v>2.6201610530735899</c:v>
                </c:pt>
                <c:pt idx="55">
                  <c:v>2.8034431934678699</c:v>
                </c:pt>
                <c:pt idx="56">
                  <c:v>3.99408832828267</c:v>
                </c:pt>
                <c:pt idx="57">
                  <c:v>5.2082741210940702</c:v>
                </c:pt>
                <c:pt idx="58">
                  <c:v>4.59324188935891</c:v>
                </c:pt>
                <c:pt idx="59">
                  <c:v>3.0048405616398499</c:v>
                </c:pt>
                <c:pt idx="60">
                  <c:v>1.7973131006854799</c:v>
                </c:pt>
              </c:numCache>
            </c:numRef>
          </c:val>
          <c:smooth val="0"/>
          <c:extLst>
            <c:ext xmlns:c16="http://schemas.microsoft.com/office/drawing/2014/chart" uri="{C3380CC4-5D6E-409C-BE32-E72D297353CC}">
              <c16:uniqueId val="{00000001-29FD-402A-AE2D-1A86EA2E6953}"/>
            </c:ext>
          </c:extLst>
        </c:ser>
        <c:dLbls>
          <c:showLegendKey val="0"/>
          <c:showVal val="0"/>
          <c:showCatName val="0"/>
          <c:showSerName val="0"/>
          <c:showPercent val="0"/>
          <c:showBubbleSize val="0"/>
        </c:dLbls>
        <c:smooth val="0"/>
        <c:axId val="726285744"/>
        <c:axId val="726284760"/>
      </c:lineChart>
      <c:catAx>
        <c:axId val="72628574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26284760"/>
        <c:crosses val="autoZero"/>
        <c:auto val="1"/>
        <c:lblAlgn val="ctr"/>
        <c:lblOffset val="100"/>
        <c:noMultiLvlLbl val="0"/>
      </c:catAx>
      <c:valAx>
        <c:axId val="726284760"/>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628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5/11/2020 7:18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5/11/2020 7:18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FC6701-5162-472E-977A-08D98CAF67C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967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38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220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2825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7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218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696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Segoe UI" panose="020B0502040204020203" pitchFamily="34" charset="0"/>
                <a:cs typeface="Segoe UI" panose="020B0502040204020203" pitchFamily="34" charset="0"/>
              </a:rPr>
              <a:t>NOTE: This is a build slide.</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Box on the left contains the clients (Microsoft RD clients or Citrix Receivers)</a:t>
            </a:r>
          </a:p>
          <a:p>
            <a:r>
              <a:rPr lang="en-US" sz="1400">
                <a:latin typeface="Segoe UI" panose="020B0502040204020203" pitchFamily="34" charset="0"/>
                <a:cs typeface="Segoe UI" panose="020B0502040204020203" pitchFamily="34" charset="0"/>
              </a:rPr>
              <a:t>Box on the right contains the virtual machines and surrounding AD and file server and user profile solution (</a:t>
            </a:r>
            <a:r>
              <a:rPr lang="en-US" sz="1400" err="1">
                <a:latin typeface="Segoe UI" panose="020B0502040204020203" pitchFamily="34" charset="0"/>
                <a:cs typeface="Segoe UI" panose="020B0502040204020203" pitchFamily="34" charset="0"/>
              </a:rPr>
              <a:t>FSLogix</a:t>
            </a:r>
            <a:r>
              <a:rPr lang="en-US" sz="1400">
                <a:latin typeface="Segoe UI" panose="020B0502040204020203" pitchFamily="34" charset="0"/>
                <a:cs typeface="Segoe UI" panose="020B0502040204020203" pitchFamily="34" charset="0"/>
              </a:rPr>
              <a:t> or Citrix UPM).</a:t>
            </a:r>
          </a:p>
          <a:p>
            <a:r>
              <a:rPr lang="en-US" sz="1400">
                <a:latin typeface="Segoe UI" panose="020B0502040204020203" pitchFamily="34" charset="0"/>
                <a:cs typeface="Segoe UI" panose="020B0502040204020203" pitchFamily="34" charset="0"/>
              </a:rPr>
              <a:t>Box in the middle is the management plane that manages connections between clients and virtual machines in Azure.</a:t>
            </a:r>
          </a:p>
          <a:p>
            <a:r>
              <a:rPr lang="en-US" sz="1400">
                <a:latin typeface="Segoe UI" panose="020B0502040204020203" pitchFamily="34" charset="0"/>
                <a:cs typeface="Segoe UI" panose="020B0502040204020203" pitchFamily="34" charset="0"/>
              </a:rPr>
              <a:t>Box in the middle also provides PowerShell and REST interfaces to configure published apps and desktops and monitor/troubleshoot issues.</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Levels of Citrix integration</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Utilize the full Windows Virtual Desktop set of components with Citrix Workspace to aggregate resource feeds from Windows Virtual Desktop and Citrix on-premises and cloud deployments. </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Replace clients, management plane services, agents, and user profile management service.</a:t>
            </a:r>
          </a:p>
          <a:p>
            <a:pPr marL="171450" indent="-171450">
              <a:buFont typeface="Arial" panose="020B0604020202020204" pitchFamily="34" charset="0"/>
              <a:buChar char="•"/>
            </a:pPr>
            <a:endParaRPr lang="en-US" sz="140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400">
                <a:latin typeface="Segoe UI" panose="020B0502040204020203" pitchFamily="34" charset="0"/>
                <a:cs typeface="Segoe UI" panose="020B0502040204020203" pitchFamily="34" charset="0"/>
              </a:rPr>
              <a:t>There are other possibilities, but these are the only ones that we have discussed.</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98853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As a Citrix Workspace administrator, you will be able extend the capabilities of Windows Virtual Desktop with Citrix enterprise management tools such as:</a:t>
            </a:r>
          </a:p>
          <a:p>
            <a:r>
              <a:rPr lang="en-US" sz="1200" b="1" i="0" kern="1200">
                <a:solidFill>
                  <a:schemeClr val="tx1"/>
                </a:solidFill>
                <a:effectLst/>
                <a:latin typeface="+mn-lt"/>
                <a:ea typeface="+mn-ea"/>
                <a:cs typeface="+mn-cs"/>
              </a:rPr>
              <a:t>Enterprise management and monitoring for Windows Virtual Desktop</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With an integrated suite of technologies, only Citrix Workspace delivers enterprise-class management and administration benefits for Windows Virtual Desktop.  Benefits include:</a:t>
            </a:r>
          </a:p>
          <a:p>
            <a:r>
              <a:rPr lang="en-US" sz="1200" b="1" i="0" kern="1200">
                <a:solidFill>
                  <a:schemeClr val="tx1"/>
                </a:solidFill>
                <a:effectLst/>
                <a:latin typeface="+mn-lt"/>
                <a:ea typeface="+mn-ea"/>
                <a:cs typeface="+mn-cs"/>
              </a:rPr>
              <a:t>Less time spent on updates and app maintenance. </a:t>
            </a:r>
            <a:r>
              <a:rPr lang="en-US" sz="1200" b="0" i="0" kern="1200">
                <a:solidFill>
                  <a:schemeClr val="tx1"/>
                </a:solidFill>
                <a:effectLst/>
                <a:latin typeface="+mn-lt"/>
                <a:ea typeface="+mn-ea"/>
                <a:cs typeface="+mn-cs"/>
              </a:rPr>
              <a:t>Simplified image management with portable app layers separates the desktop into flexible containers, or layers, so admins can package and deploy operating system updates, applications, and user data as individual components.</a:t>
            </a:r>
          </a:p>
          <a:p>
            <a:r>
              <a:rPr lang="en-US" sz="1200" b="1" i="0" kern="1200">
                <a:solidFill>
                  <a:schemeClr val="tx1"/>
                </a:solidFill>
                <a:effectLst/>
                <a:latin typeface="+mn-lt"/>
                <a:ea typeface="+mn-ea"/>
                <a:cs typeface="+mn-cs"/>
              </a:rPr>
              <a:t>Optimized performance. </a:t>
            </a:r>
            <a:r>
              <a:rPr lang="en-US" sz="1200" b="0" i="0" kern="1200">
                <a:solidFill>
                  <a:schemeClr val="tx1"/>
                </a:solidFill>
                <a:effectLst/>
                <a:latin typeface="+mn-lt"/>
                <a:ea typeface="+mn-ea"/>
                <a:cs typeface="+mn-cs"/>
              </a:rPr>
              <a:t>With Workspace Environment Management, admins can actively monitor Windows Virtual Desktop resource utilization and dynamically adjust the environment based on user profiles, system policies, and resource consumption.</a:t>
            </a:r>
          </a:p>
          <a:p>
            <a:r>
              <a:rPr lang="en-US" sz="1200" b="1" i="0" kern="1200">
                <a:solidFill>
                  <a:schemeClr val="tx1"/>
                </a:solidFill>
                <a:effectLst/>
                <a:latin typeface="+mn-lt"/>
                <a:ea typeface="+mn-ea"/>
                <a:cs typeface="+mn-cs"/>
              </a:rPr>
              <a:t>Improved Login Speeds and Profile Management. </a:t>
            </a:r>
            <a:r>
              <a:rPr lang="en-US" sz="1200" b="0" i="0" kern="1200">
                <a:solidFill>
                  <a:schemeClr val="tx1"/>
                </a:solidFill>
                <a:effectLst/>
                <a:latin typeface="+mn-lt"/>
                <a:ea typeface="+mn-ea"/>
                <a:cs typeface="+mn-cs"/>
              </a:rPr>
              <a:t>Maximize user experience through efficient handling and automatic consolidation of profile data.</a:t>
            </a:r>
          </a:p>
          <a:p>
            <a:r>
              <a:rPr lang="en-US" sz="1200" b="1" i="0" kern="1200">
                <a:solidFill>
                  <a:schemeClr val="tx1"/>
                </a:solidFill>
                <a:effectLst/>
                <a:latin typeface="+mn-lt"/>
                <a:ea typeface="+mn-ea"/>
                <a:cs typeface="+mn-cs"/>
              </a:rPr>
              <a:t>Accelerated branch and remote connectivity. </a:t>
            </a:r>
            <a:r>
              <a:rPr lang="en-US" sz="1200" b="0" i="0" kern="1200">
                <a:solidFill>
                  <a:schemeClr val="tx1"/>
                </a:solidFill>
                <a:effectLst/>
                <a:latin typeface="+mn-lt"/>
                <a:ea typeface="+mn-ea"/>
                <a:cs typeface="+mn-cs"/>
              </a:rPr>
              <a:t>Azure Virtual WAN Optimization accelerates branch and remote connectivity back to your enterprise, improving connections to your existing infrastructure. End users will experience performance benefits using Office 365, virtual desktops, or connecting from branch office locations.</a:t>
            </a:r>
          </a:p>
          <a:p>
            <a:r>
              <a:rPr lang="en-US" sz="1200" b="1" i="0" kern="1200">
                <a:solidFill>
                  <a:schemeClr val="tx1"/>
                </a:solidFill>
                <a:effectLst/>
                <a:latin typeface="+mn-lt"/>
                <a:ea typeface="+mn-ea"/>
                <a:cs typeface="+mn-cs"/>
              </a:rPr>
              <a:t>Scanning for performance or threats in real-time. </a:t>
            </a:r>
            <a:r>
              <a:rPr lang="en-US" sz="1200" b="0" i="0" kern="1200">
                <a:solidFill>
                  <a:schemeClr val="tx1"/>
                </a:solidFill>
                <a:effectLst/>
                <a:latin typeface="+mn-lt"/>
                <a:ea typeface="+mn-ea"/>
                <a:cs typeface="+mn-cs"/>
              </a:rPr>
              <a:t>Advanced Analytics give admins the ability to monitor the entire Citrix and Windows Virtual Desktop deployment to scan for performance issues or security threats in real-time. This gives admins valuable end-to-end visibility into their environments.</a:t>
            </a:r>
          </a:p>
          <a:p>
            <a:r>
              <a:rPr lang="en-US" sz="1200" b="0" i="0" kern="1200">
                <a:solidFill>
                  <a:schemeClr val="tx1"/>
                </a:solidFill>
                <a:effectLst/>
                <a:latin typeface="+mn-lt"/>
                <a:ea typeface="+mn-ea"/>
                <a:cs typeface="+mn-cs"/>
              </a:rPr>
              <a:t>By deploying Citrix Workspace with Windows Virtual Desktop, administrators can modernize their environments with minimal disruption. New users can be onboarded to Windows Virtual Desktop resources alongside familiar Citrix- or RDS-based deployments, and Citrix management tools ensure the sustainability and consistency of the experience, maximizing user productivity.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80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Citrix New Sans Light" panose="020F0403040200060004" pitchFamily="34" charset="0"/>
              </a:rPr>
              <a:t>Hybrid Cloud</a:t>
            </a:r>
          </a:p>
          <a:p>
            <a:pPr lvl="1"/>
            <a:r>
              <a:rPr lang="en-US" b="1">
                <a:latin typeface="Citrix New Sans Light" panose="020F0403040200060004" pitchFamily="34" charset="0"/>
              </a:rPr>
              <a:t>Time to Value</a:t>
            </a:r>
          </a:p>
          <a:p>
            <a:pPr lvl="1"/>
            <a:r>
              <a:rPr lang="en-US" sz="1200">
                <a:latin typeface="Citrix New Sans Light" panose="020F0403040200060004" pitchFamily="34" charset="0"/>
              </a:rPr>
              <a:t>Citrix aids with the rapid deployment of new workloads in Azure side-by-side existing, production apps and desktops</a:t>
            </a:r>
            <a:endParaRPr lang="en-US" b="1">
              <a:latin typeface="Citrix New Sans Light" panose="020F0403040200060004" pitchFamily="34" charset="0"/>
            </a:endParaRPr>
          </a:p>
          <a:p>
            <a:pPr lvl="1"/>
            <a:r>
              <a:rPr lang="en-US" b="1">
                <a:latin typeface="Citrix New Sans Light" panose="020F0403040200060004" pitchFamily="34" charset="0"/>
              </a:rPr>
              <a:t>Image Management</a:t>
            </a:r>
          </a:p>
          <a:p>
            <a:pPr lvl="1"/>
            <a:r>
              <a:rPr lang="en-US" sz="1200">
                <a:latin typeface="Citrix New Sans Light" panose="020F0403040200060004" pitchFamily="34" charset="0"/>
              </a:rPr>
              <a:t>Leverage existing Citrix tools including app layering &amp; </a:t>
            </a:r>
            <a:r>
              <a:rPr lang="en-US" sz="1200" err="1">
                <a:latin typeface="Citrix New Sans Light" panose="020F0403040200060004" pitchFamily="34" charset="0"/>
              </a:rPr>
              <a:t>FSLogix</a:t>
            </a:r>
            <a:r>
              <a:rPr lang="en-US" sz="1200">
                <a:latin typeface="Citrix New Sans Light" panose="020F0403040200060004" pitchFamily="34" charset="0"/>
              </a:rPr>
              <a:t> app masking, provisioning (MCS/PVS), resource management and more to centrally manage on-prem and Azure workloads</a:t>
            </a:r>
            <a:endParaRPr lang="en-US" b="1">
              <a:latin typeface="Citrix New Sans Light" panose="020F0403040200060004" pitchFamily="34" charset="0"/>
            </a:endParaRPr>
          </a:p>
          <a:p>
            <a:pPr lvl="1"/>
            <a:r>
              <a:rPr lang="en-US" b="1">
                <a:latin typeface="Citrix New Sans Light" panose="020F0403040200060004" pitchFamily="34" charset="0"/>
              </a:rPr>
              <a:t>Lifecycle Maintenance</a:t>
            </a:r>
          </a:p>
          <a:p>
            <a:pPr lvl="1"/>
            <a:r>
              <a:rPr lang="en-US" sz="1200">
                <a:latin typeface="Citrix New Sans Light" panose="020F0403040200060004" pitchFamily="34" charset="0"/>
              </a:rPr>
              <a:t>Citrix simplifies on-going updates and patching through integration with image mgt tools and with versioning, canary rollout and image rollback</a:t>
            </a:r>
          </a:p>
          <a:p>
            <a:r>
              <a:rPr lang="en-US" b="1">
                <a:latin typeface="Citrix New Sans Light" panose="020F0403040200060004" pitchFamily="34" charset="0"/>
              </a:rPr>
              <a:t>User Experience</a:t>
            </a:r>
          </a:p>
          <a:p>
            <a:pPr lvl="1"/>
            <a:r>
              <a:rPr lang="en-US" b="1">
                <a:latin typeface="Citrix New Sans Light" panose="020F0403040200060004" pitchFamily="34" charset="0"/>
              </a:rPr>
              <a:t>High-Def experience</a:t>
            </a:r>
          </a:p>
          <a:p>
            <a:pPr lvl="1"/>
            <a:r>
              <a:rPr lang="en-US" sz="1400">
                <a:latin typeface="Citrix New Sans Light" panose="020F0403040200060004" pitchFamily="34" charset="0"/>
              </a:rPr>
              <a:t>Citrix HDX optimizes the virtual app/desktop user experience across a multitude of variations including network, graphics, peripherals, printing, file transfer, and more. </a:t>
            </a:r>
          </a:p>
          <a:p>
            <a:pPr lvl="1"/>
            <a:r>
              <a:rPr lang="en-US" b="1">
                <a:latin typeface="Citrix New Sans Light" panose="020F0403040200060004" pitchFamily="34" charset="0"/>
              </a:rPr>
              <a:t>Integrated UI</a:t>
            </a:r>
          </a:p>
          <a:p>
            <a:pPr lvl="1"/>
            <a:r>
              <a:rPr lang="en-US" sz="1400">
                <a:latin typeface="Citrix New Sans Light" panose="020F0403040200060004" pitchFamily="34" charset="0"/>
              </a:rPr>
              <a:t>Citrix Workspace UI integrates all your business resources, on-prem and Azure, into once central location with advance productivity intelligence.</a:t>
            </a:r>
          </a:p>
          <a:p>
            <a:pPr lvl="1"/>
            <a:r>
              <a:rPr lang="en-US" b="1">
                <a:latin typeface="Citrix New Sans Light" panose="020F0403040200060004" pitchFamily="34" charset="0"/>
              </a:rPr>
              <a:t>Broad client support</a:t>
            </a:r>
          </a:p>
          <a:p>
            <a:pPr lvl="1"/>
            <a:r>
              <a:rPr lang="en-US" sz="1400">
                <a:latin typeface="Citrix New Sans Light" panose="020F0403040200060004" pitchFamily="34" charset="0"/>
              </a:rPr>
              <a:t>Citrix Workspace app delivers high-definition access to virtual apps and desktops across any devices including Windows, Mac, iOS, Android, Linux and Thin Clients.</a:t>
            </a:r>
          </a:p>
          <a:p>
            <a:r>
              <a:rPr lang="en-US" b="1">
                <a:latin typeface="Citrix New Sans Light" panose="020F0403040200060004" pitchFamily="34" charset="0"/>
              </a:rPr>
              <a:t>Monitoring &amp; Control</a:t>
            </a:r>
          </a:p>
          <a:p>
            <a:pPr lvl="1"/>
            <a:r>
              <a:rPr lang="en-US" b="1">
                <a:latin typeface="Citrix New Sans Light" panose="020F0403040200060004" pitchFamily="34" charset="0"/>
              </a:rPr>
              <a:t>Granular Policy Engine</a:t>
            </a:r>
          </a:p>
          <a:p>
            <a:pPr lvl="1"/>
            <a:r>
              <a:rPr lang="en-US" sz="1400">
                <a:latin typeface="Citrix New Sans Light" panose="020F0403040200060004" pitchFamily="34" charset="0"/>
              </a:rPr>
              <a:t>Citrix policy engine puts IT in control of user behavior by enforcing compliance standards, improving scalability and optimizing user experience</a:t>
            </a:r>
          </a:p>
          <a:p>
            <a:pPr lvl="1"/>
            <a:r>
              <a:rPr lang="en-US" b="1">
                <a:latin typeface="Citrix New Sans Light" panose="020F0403040200060004" pitchFamily="34" charset="0"/>
              </a:rPr>
              <a:t>Monitoring</a:t>
            </a:r>
          </a:p>
          <a:p>
            <a:pPr lvl="1"/>
            <a:r>
              <a:rPr lang="en-US" sz="1400">
                <a:latin typeface="Citrix New Sans Light" panose="020F0403040200060004" pitchFamily="34" charset="0"/>
              </a:rPr>
              <a:t>Citrix advanced monitoring and performance testing tools give an end-to-end insights on environment performance and utilization</a:t>
            </a:r>
          </a:p>
          <a:p>
            <a:pPr lvl="1"/>
            <a:r>
              <a:rPr lang="en-US" b="1">
                <a:latin typeface="Citrix New Sans Light" panose="020F0403040200060004" pitchFamily="34" charset="0"/>
              </a:rPr>
              <a:t>Analytics</a:t>
            </a:r>
          </a:p>
          <a:p>
            <a:pPr lvl="1"/>
            <a:r>
              <a:rPr lang="en-US" sz="1400">
                <a:latin typeface="Citrix New Sans Light" panose="020F0403040200060004" pitchFamily="34" charset="0"/>
              </a:rPr>
              <a:t>Citrix employs advanced ML algorithms on the overall deployment to monitor user activity, flag suspicious behavior, and take automated steps to ensure protection and performance</a:t>
            </a:r>
            <a:endParaRPr lang="en-US" sz="1200">
              <a:latin typeface="Citrix New Sans Light" panose="020F0403040200060004" pitchFamily="34" charset="0"/>
            </a:endParaRPr>
          </a:p>
          <a:p>
            <a:r>
              <a:rPr lang="en-US" b="1">
                <a:latin typeface="Citrix New Sans Light" panose="020F0403040200060004" pitchFamily="34" charset="0"/>
              </a:rPr>
              <a:t>Office Integration</a:t>
            </a:r>
          </a:p>
          <a:p>
            <a:pPr lvl="1"/>
            <a:r>
              <a:rPr lang="en-US" b="1">
                <a:latin typeface="Citrix New Sans Light" panose="020F0403040200060004" pitchFamily="34" charset="0"/>
              </a:rPr>
              <a:t>Teams &amp; Skype</a:t>
            </a:r>
          </a:p>
          <a:p>
            <a:pPr lvl="1"/>
            <a:r>
              <a:rPr lang="en-US" sz="1400">
                <a:latin typeface="Citrix New Sans Light" panose="020F0403040200060004" pitchFamily="34" charset="0"/>
              </a:rPr>
              <a:t>Citrix optimizes the performance of Microsoft Teams and Skype for Business in a virtual environment by providing high-fidelity video and voice</a:t>
            </a:r>
          </a:p>
          <a:p>
            <a:pPr lvl="1"/>
            <a:r>
              <a:rPr lang="en-US" b="1">
                <a:latin typeface="Citrix New Sans Light" panose="020F0403040200060004" pitchFamily="34" charset="0"/>
              </a:rPr>
              <a:t>OneDrive &amp; Outlook</a:t>
            </a:r>
          </a:p>
          <a:p>
            <a:pPr lvl="1"/>
            <a:r>
              <a:rPr lang="en-US" sz="1400">
                <a:latin typeface="Citrix New Sans Light" panose="020F0403040200060004" pitchFamily="34" charset="0"/>
              </a:rPr>
              <a:t>Citrix integrates with </a:t>
            </a:r>
            <a:r>
              <a:rPr lang="en-US" sz="1400" err="1">
                <a:latin typeface="Citrix New Sans Light" panose="020F0403040200060004" pitchFamily="34" charset="0"/>
              </a:rPr>
              <a:t>FSLogix</a:t>
            </a:r>
            <a:r>
              <a:rPr lang="en-US" sz="1400">
                <a:latin typeface="Citrix New Sans Light" panose="020F0403040200060004" pitchFamily="34" charset="0"/>
              </a:rPr>
              <a:t> to ensure Outlook performs as if it were locally installed and OneDrive data is seamlessly synchronized.</a:t>
            </a:r>
          </a:p>
          <a:p>
            <a:pPr lvl="1"/>
            <a:r>
              <a:rPr lang="en-US" b="1">
                <a:latin typeface="Citrix New Sans Light" panose="020F0403040200060004" pitchFamily="34" charset="0"/>
              </a:rPr>
              <a:t>Office 365 &amp; SD-WAN</a:t>
            </a:r>
          </a:p>
          <a:p>
            <a:pPr lvl="1"/>
            <a:r>
              <a:rPr lang="en-US" sz="1400">
                <a:latin typeface="Citrix New Sans Light" panose="020F0403040200060004" pitchFamily="34" charset="0"/>
              </a:rPr>
              <a:t>Citrix SD-WAN users experience performance benefits using Office 365, virtual desktops, or connecting from branch office locations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2739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4</a:t>
            </a:fld>
            <a:endParaRPr lang="en-US"/>
          </a:p>
        </p:txBody>
      </p:sp>
    </p:spTree>
    <p:extLst>
      <p:ext uri="{BB962C8B-B14F-4D97-AF65-F5344CB8AC3E}">
        <p14:creationId xmlns:p14="http://schemas.microsoft.com/office/powerpoint/2010/main" val="725391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668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5/11/2020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148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a:t>Shankar:</a:t>
            </a:r>
          </a:p>
          <a:p>
            <a:r>
              <a:rPr lang="en-US" sz="1200"/>
              <a:t>Thanks Shawn, </a:t>
            </a:r>
          </a:p>
          <a:p>
            <a:r>
              <a:rPr lang="en-US" sz="1200"/>
              <a:t>So there’s also been a lot of talk about Windows Virtual Desktop. How will we support WVD?</a:t>
            </a:r>
          </a:p>
          <a:p>
            <a:endParaRPr lang="en-US" sz="1200"/>
          </a:p>
          <a:p>
            <a:r>
              <a:rPr lang="en-US" sz="1200"/>
              <a:t>Shawn:</a:t>
            </a:r>
          </a:p>
          <a:p>
            <a:r>
              <a:rPr lang="en-US" sz="1200"/>
              <a:t>Great question… There are really two key areas to consider with WVD.</a:t>
            </a:r>
          </a:p>
          <a:p>
            <a:r>
              <a:rPr lang="en-US" sz="1200"/>
              <a:t>First, It becomes the easiest way to extend Windows 7 support by hosting on Azure.</a:t>
            </a:r>
          </a:p>
          <a:p>
            <a:r>
              <a:rPr lang="en-US" sz="1200"/>
              <a:t>Second, it gives another option for non-persistent desktops by supporting Multi-user Windows 10.</a:t>
            </a:r>
          </a:p>
          <a:p>
            <a:endParaRPr lang="en-US" sz="1200"/>
          </a:p>
          <a:p>
            <a:r>
              <a:rPr lang="en-US" sz="1200"/>
              <a:t>Like we said at the beginning, new VDI technologies don’t necessarily replace each other, but merely open up new use cases.</a:t>
            </a:r>
          </a:p>
          <a:p>
            <a:r>
              <a:rPr lang="en-US" sz="1200"/>
              <a:t>(Tech Preview??? Bharath)</a:t>
            </a:r>
          </a:p>
          <a:p>
            <a:endParaRPr lang="en-US" sz="1200"/>
          </a:p>
          <a:p>
            <a:r>
              <a:rPr lang="en-US" sz="1200"/>
              <a:t>And of course with Horizon, you get all the benefits of Horizon Cloud when deploying on Azure including:</a:t>
            </a:r>
          </a:p>
          <a:p>
            <a:endParaRPr lang="en-US" sz="1200"/>
          </a:p>
          <a:p>
            <a:pPr marL="285750" indent="-285750">
              <a:buFont typeface="Arial" panose="020B0604020202020204" pitchFamily="34" charset="0"/>
              <a:buChar char="•"/>
            </a:pPr>
            <a:r>
              <a:rPr lang="en-US" sz="1200"/>
              <a:t>Monitoring</a:t>
            </a:r>
          </a:p>
          <a:p>
            <a:pPr marL="285750" indent="-285750">
              <a:buFont typeface="Arial" panose="020B0604020202020204" pitchFamily="34" charset="0"/>
              <a:buChar char="•"/>
            </a:pPr>
            <a:r>
              <a:rPr lang="en-US" sz="1200"/>
              <a:t>Experience</a:t>
            </a:r>
          </a:p>
          <a:p>
            <a:pPr marL="285750" indent="-285750">
              <a:buFont typeface="Arial" panose="020B0604020202020204" pitchFamily="34" charset="0"/>
              <a:buChar char="•"/>
            </a:pPr>
            <a:r>
              <a:rPr lang="en-US" sz="1200"/>
              <a:t>Security</a:t>
            </a:r>
          </a:p>
          <a:p>
            <a:pPr marL="285750" indent="-285750">
              <a:buFont typeface="Arial" panose="020B0604020202020204" pitchFamily="34" charset="0"/>
              <a:buChar char="•"/>
            </a:pPr>
            <a:r>
              <a:rPr lang="en-US" sz="1200"/>
              <a:t>Flexibility</a:t>
            </a:r>
          </a:p>
          <a:p>
            <a:pPr marL="285750" indent="-285750">
              <a:buFont typeface="Arial" panose="020B0604020202020204" pitchFamily="34" charset="0"/>
              <a:buChar char="•"/>
            </a:pPr>
            <a:r>
              <a:rPr lang="en-US" sz="1200"/>
              <a:t>Legacy OS Support</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Mention Zoom and Teams Optimization</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It’s easy to get caught up in the infrastructure conversation, but let’s take a look at how Horizon impacts healthcare </a:t>
            </a:r>
            <a:r>
              <a:rPr lang="en-US" sz="1200" err="1"/>
              <a:t>proividers</a:t>
            </a:r>
            <a:r>
              <a:rPr lang="en-US" sz="1200"/>
              <a:t> and patients on a daily basis in one of the most beautiful settings in the world…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457721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etropolis" panose="00000500000000000000" pitchFamily="50" charset="0"/>
                <a:ea typeface="+mn-ea"/>
                <a:cs typeface="+mn-cs"/>
              </a:rPr>
              <a:t>Lesser &amp; Leaner Images - Apps separate from Images</a:t>
            </a:r>
            <a:br>
              <a:rPr lang="en-US"/>
            </a:br>
            <a:r>
              <a:rPr lang="en-US" sz="1200" b="0" i="0" kern="1200">
                <a:solidFill>
                  <a:schemeClr val="tx1"/>
                </a:solidFill>
                <a:effectLst/>
                <a:latin typeface="Metropolis" panose="00000500000000000000" pitchFamily="50" charset="0"/>
                <a:ea typeface="+mn-ea"/>
                <a:cs typeface="+mn-cs"/>
              </a:rPr>
              <a:t>Dynamic App Delivery - Attach apps at login or on-demand</a:t>
            </a:r>
            <a:br>
              <a:rPr lang="en-US"/>
            </a:br>
            <a:r>
              <a:rPr lang="en-US" sz="1200" b="0" i="0" kern="1200">
                <a:solidFill>
                  <a:schemeClr val="tx1"/>
                </a:solidFill>
                <a:effectLst/>
                <a:latin typeface="Metropolis" panose="00000500000000000000" pitchFamily="50" charset="0"/>
                <a:ea typeface="+mn-ea"/>
                <a:cs typeface="+mn-cs"/>
              </a:rPr>
              <a:t>Sophisticated LCM - Easy &amp; granular version updates, adds/deletes</a:t>
            </a: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VMware is extending the capabilities of Microsoft Windows Virtual Desktop (WVD) to the Horizon Cloud Service on Microsoft Azure. Through collaboration with Microsoft, customers can enhance their WVD experience with the many benefits of Horizon Cloud, such as real-time desktop and application monitoring, capacity optimization through power management options, an improved end-user experience with the Horizon Client and Blast Extreme protocol, and secure access to virtual apps and desktops through Workspace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VMware will be able to offer Horizon Cloud on Microsoft Azure customers a multi-session Windows 10 experience optimized for Office 365 Pro Plus,  support for Windows Server Remote Desktop Services (RDS) desktops and apps.</a:t>
            </a: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800417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1769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59</a:t>
            </a:fld>
            <a:endParaRPr lang="en-US"/>
          </a:p>
        </p:txBody>
      </p:sp>
    </p:spTree>
    <p:extLst>
      <p:ext uri="{BB962C8B-B14F-4D97-AF65-F5344CB8AC3E}">
        <p14:creationId xmlns:p14="http://schemas.microsoft.com/office/powerpoint/2010/main" val="1789666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944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5/11/2020 7:18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4163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69</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206955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74</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1547275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5</a:t>
            </a:fld>
            <a:endParaRPr lang="en-US"/>
          </a:p>
        </p:txBody>
      </p:sp>
    </p:spTree>
    <p:extLst>
      <p:ext uri="{BB962C8B-B14F-4D97-AF65-F5344CB8AC3E}">
        <p14:creationId xmlns:p14="http://schemas.microsoft.com/office/powerpoint/2010/main" val="3714263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04818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3627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Playback always HW accelerated</a:t>
            </a:r>
          </a:p>
          <a:p>
            <a:pPr marL="171450" indent="-171450">
              <a:buFontTx/>
              <a:buChar char="-"/>
            </a:pPr>
            <a:r>
              <a:rPr lang="en-US" dirty="0"/>
              <a:t>No tearing when moving Windows</a:t>
            </a:r>
          </a:p>
          <a:p>
            <a:pPr marL="171450" indent="-171450">
              <a:buFontTx/>
              <a:buChar char="-"/>
            </a:pPr>
            <a:r>
              <a:rPr lang="en-US" dirty="0"/>
              <a:t>4k </a:t>
            </a:r>
            <a:r>
              <a:rPr lang="en-US" dirty="0" err="1"/>
              <a:t>downsampling</a:t>
            </a:r>
            <a:endParaRPr lang="en-US" dirty="0"/>
          </a:p>
          <a:p>
            <a:pPr marL="171450" indent="-171450">
              <a:lnSpc>
                <a:spcPct val="107000"/>
              </a:lnSpc>
              <a:spcAft>
                <a:spcPts val="800"/>
              </a:spcAft>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2910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Printing messages:</a:t>
            </a:r>
          </a:p>
          <a:p>
            <a:pPr lvl="1"/>
            <a:r>
              <a:rPr lang="en-US" sz="1600">
                <a:solidFill>
                  <a:schemeClr val="dk1"/>
                </a:solidFill>
              </a:rPr>
              <a:t>Print start</a:t>
            </a:r>
          </a:p>
          <a:p>
            <a:pPr lvl="1"/>
            <a:r>
              <a:rPr lang="en-US" sz="1600">
                <a:solidFill>
                  <a:schemeClr val="dk1"/>
                </a:solidFill>
              </a:rPr>
              <a:t>Progress</a:t>
            </a:r>
          </a:p>
          <a:p>
            <a:pPr lvl="1"/>
            <a:r>
              <a:rPr lang="en-US" sz="1600">
                <a:solidFill>
                  <a:schemeClr val="dk1"/>
                </a:solidFill>
              </a:rPr>
              <a:t>Success/error user messages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Teams: </a:t>
            </a:r>
            <a:r>
              <a:rPr lang="en-US" sz="1200" b="0" i="0" u="none" strike="noStrike" kern="1200" baseline="0">
                <a:solidFill>
                  <a:schemeClr val="tx1"/>
                </a:solidFill>
                <a:latin typeface="+mn-lt"/>
                <a:ea typeface="+mn-ea"/>
                <a:cs typeface="+mn-cs"/>
              </a:rPr>
              <a:t>Teams will support WVD including fully optimized calling and meeting experiences, work is already underway and we will provide update in coming months</a:t>
            </a:r>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31792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266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41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6</a:t>
            </a:fld>
            <a:endParaRPr lang="en-US"/>
          </a:p>
        </p:txBody>
      </p:sp>
    </p:spTree>
    <p:extLst>
      <p:ext uri="{BB962C8B-B14F-4D97-AF65-F5344CB8AC3E}">
        <p14:creationId xmlns:p14="http://schemas.microsoft.com/office/powerpoint/2010/main" val="219493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35818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5/11/2020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472698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5/11/2020 7:18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97643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5/11/2020 7:18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9262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11</a:t>
            </a:fld>
            <a:endParaRPr lang="en-US"/>
          </a:p>
        </p:txBody>
      </p:sp>
    </p:spTree>
    <p:extLst>
      <p:ext uri="{BB962C8B-B14F-4D97-AF65-F5344CB8AC3E}">
        <p14:creationId xmlns:p14="http://schemas.microsoft.com/office/powerpoint/2010/main" val="1295078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7.xml"/><Relationship Id="rId5" Type="http://schemas.openxmlformats.org/officeDocument/2006/relationships/image" Target="../media/image31.wmf"/><Relationship Id="rId4" Type="http://schemas.openxmlformats.org/officeDocument/2006/relationships/image" Target="../media/image30.wm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emf"/><Relationship Id="rId1" Type="http://schemas.openxmlformats.org/officeDocument/2006/relationships/slideMaster" Target="../slideMasters/slideMaster11.xml"/><Relationship Id="rId4" Type="http://schemas.openxmlformats.org/officeDocument/2006/relationships/image" Target="../media/image30.wmf"/></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emf"/><Relationship Id="rId1" Type="http://schemas.openxmlformats.org/officeDocument/2006/relationships/slideMaster" Target="../slideMasters/slideMaster11.xml"/><Relationship Id="rId4" Type="http://schemas.openxmlformats.org/officeDocument/2006/relationships/image" Target="../media/image30.wmf"/></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2.emf"/><Relationship Id="rId1" Type="http://schemas.openxmlformats.org/officeDocument/2006/relationships/slideMaster" Target="../slideMasters/slideMaster11.xml"/><Relationship Id="rId5" Type="http://schemas.openxmlformats.org/officeDocument/2006/relationships/image" Target="../media/image30.wmf"/><Relationship Id="rId4" Type="http://schemas.openxmlformats.org/officeDocument/2006/relationships/image" Target="../media/image31.wmf"/></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31.wmf"/><Relationship Id="rId4" Type="http://schemas.openxmlformats.org/officeDocument/2006/relationships/image" Target="../media/image30.wmf"/></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jpe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1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819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64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13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77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4292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3096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4460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30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2470584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9085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97697990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35253408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77463682"/>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634844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301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64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5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0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2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189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0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67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05982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18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234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64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2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0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6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719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90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3198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5181796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806392"/>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33953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0" y="2426550"/>
            <a:ext cx="11655840" cy="553998"/>
          </a:xfrm>
        </p:spPr>
        <p:txBody>
          <a:bodyPr/>
          <a:lstStyle>
            <a:lvl1pPr>
              <a:defRPr>
                <a:solidFill>
                  <a:srgbClr val="0078D7"/>
                </a:solidFill>
              </a:defRPr>
            </a:lvl1pPr>
          </a:lstStyle>
          <a:p>
            <a:r>
              <a:rPr lang="en-US"/>
              <a:t>Title Text Style</a:t>
            </a:r>
          </a:p>
        </p:txBody>
      </p:sp>
    </p:spTree>
    <p:extLst>
      <p:ext uri="{BB962C8B-B14F-4D97-AF65-F5344CB8AC3E}">
        <p14:creationId xmlns:p14="http://schemas.microsoft.com/office/powerpoint/2010/main" val="195810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74582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250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22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340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09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31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9147972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1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1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54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98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54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659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940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738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1643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13674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447241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806392"/>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9104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17191620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06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58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5292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376335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1961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0838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646819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3543237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7265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41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831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48852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432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82300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3793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56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16867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65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13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739514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5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82170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03201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88032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069135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5314405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22369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2953572"/>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07569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803686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1521379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934296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2377785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150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9757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86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8539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5612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751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228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1CC8-5FD6-48E6-BEE7-FDBE21D4A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946AE-8A38-4F7F-9621-0CB4A6F77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08419-28C7-4315-AC88-2723173E0C56}"/>
              </a:ext>
            </a:extLst>
          </p:cNvPr>
          <p:cNvSpPr>
            <a:spLocks noGrp="1"/>
          </p:cNvSpPr>
          <p:nvPr>
            <p:ph type="dt" sz="half" idx="10"/>
          </p:nvPr>
        </p:nvSpPr>
        <p:spPr/>
        <p:txBody>
          <a:bodyPr/>
          <a:lstStyle/>
          <a:p>
            <a:fld id="{D2D2459B-4590-4212-9986-42F101C06FB7}" type="datetimeFigureOut">
              <a:rPr lang="en-US" smtClean="0"/>
              <a:t>5/11/2020</a:t>
            </a:fld>
            <a:endParaRPr lang="en-US"/>
          </a:p>
        </p:txBody>
      </p:sp>
      <p:sp>
        <p:nvSpPr>
          <p:cNvPr id="5" name="Footer Placeholder 4">
            <a:extLst>
              <a:ext uri="{FF2B5EF4-FFF2-40B4-BE49-F238E27FC236}">
                <a16:creationId xmlns:a16="http://schemas.microsoft.com/office/drawing/2014/main" id="{F3F81208-3B8F-4A55-A457-9FE42DE2A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6005-C032-4DB0-A6BA-F0EF985E2235}"/>
              </a:ext>
            </a:extLst>
          </p:cNvPr>
          <p:cNvSpPr>
            <a:spLocks noGrp="1"/>
          </p:cNvSpPr>
          <p:nvPr>
            <p:ph type="sldNum" sz="quarter" idx="12"/>
          </p:nvPr>
        </p:nvSpPr>
        <p:spPr/>
        <p:txBody>
          <a:bodyPr/>
          <a:lstStyle/>
          <a:p>
            <a:fld id="{E6B238A3-9442-4904-8F0D-59B136D26706}" type="slidenum">
              <a:rPr lang="en-US" smtClean="0"/>
              <a:t>‹#›</a:t>
            </a:fld>
            <a:endParaRPr lang="en-US"/>
          </a:p>
        </p:txBody>
      </p:sp>
    </p:spTree>
    <p:extLst>
      <p:ext uri="{BB962C8B-B14F-4D97-AF65-F5344CB8AC3E}">
        <p14:creationId xmlns:p14="http://schemas.microsoft.com/office/powerpoint/2010/main" val="316562134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19971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5592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65093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2974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957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6323686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1436522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15431777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259290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44472944"/>
      </p:ext>
    </p:extLst>
  </p:cSld>
  <p:clrMapOvr>
    <a:masterClrMapping/>
  </p:clrMapOvr>
  <p:transition>
    <p:fade/>
  </p:transition>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3509740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868578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606353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3170070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544576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06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3992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3175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28220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15456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3174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491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65960"/>
            <a:ext cx="11277600" cy="1275734"/>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1" y="411481"/>
            <a:ext cx="11277599" cy="842025"/>
          </a:xfrm>
        </p:spPr>
        <p:txBody>
          <a:bodyPr/>
          <a:lstStyle/>
          <a:p>
            <a:r>
              <a:rPr lang="en-US"/>
              <a:t>Click to edit Master title style</a:t>
            </a:r>
          </a:p>
        </p:txBody>
      </p:sp>
      <p:sp>
        <p:nvSpPr>
          <p:cNvPr id="23" name="Text Placeholder 2"/>
          <p:cNvSpPr>
            <a:spLocks noGrp="1"/>
          </p:cNvSpPr>
          <p:nvPr>
            <p:ph type="body" idx="10" hasCustomPrompt="1"/>
          </p:nvPr>
        </p:nvSpPr>
        <p:spPr>
          <a:xfrm>
            <a:off x="457199" y="1271016"/>
            <a:ext cx="11277599" cy="249299"/>
          </a:xfrm>
        </p:spPr>
        <p:txBody>
          <a:bodyPr wrap="square">
            <a:spAutoFit/>
          </a:bodyPr>
          <a:lstStyle>
            <a:lvl1pPr marL="0" indent="0">
              <a:buNone/>
              <a:defRPr sz="1800" spc="-30" baseline="0">
                <a:solidFill>
                  <a:schemeClr val="tx1"/>
                </a:solidFill>
                <a:latin typeface="+mn-lt"/>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305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Four Column - Title Only">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1" y="1709928"/>
            <a:ext cx="2476498"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1" y="411481"/>
            <a:ext cx="11277599" cy="842025"/>
          </a:xfrm>
        </p:spPr>
        <p:txBody>
          <a:bodyPr/>
          <a:lstStyle/>
          <a:p>
            <a:r>
              <a:rPr lang="en-US"/>
              <a:t>Click to edit Master title style</a:t>
            </a:r>
          </a:p>
        </p:txBody>
      </p:sp>
      <p:sp>
        <p:nvSpPr>
          <p:cNvPr id="23" name="Content Placeholder 2"/>
          <p:cNvSpPr>
            <a:spLocks noGrp="1"/>
          </p:cNvSpPr>
          <p:nvPr>
            <p:ph idx="11"/>
          </p:nvPr>
        </p:nvSpPr>
        <p:spPr>
          <a:xfrm>
            <a:off x="3390900"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2"/>
          </p:nvPr>
        </p:nvSpPr>
        <p:spPr>
          <a:xfrm>
            <a:off x="6324599"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3"/>
          </p:nvPr>
        </p:nvSpPr>
        <p:spPr>
          <a:xfrm>
            <a:off x="9258297"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946043A6-32B2-9B4C-A7DB-E6DB703164B3}"/>
              </a:ext>
            </a:extLst>
          </p:cNvPr>
          <p:cNvSpPr txBox="1"/>
          <p:nvPr userDrawn="1"/>
        </p:nvSpPr>
        <p:spPr bwMode="gray">
          <a:xfrm>
            <a:off x="457200" y="6567846"/>
            <a:ext cx="3886200" cy="123111"/>
          </a:xfrm>
          <a:prstGeom prst="rect">
            <a:avLst/>
          </a:prstGeom>
          <a:noFill/>
        </p:spPr>
        <p:txBody>
          <a:bodyPr wrap="square" lIns="0" tIns="0" rIns="0" bIns="0" rtlCol="0" anchor="ctr">
            <a:spAutoFit/>
          </a:bodyPr>
          <a:lstStyle/>
          <a:p>
            <a:pPr marL="0" marR="0" indent="0" algn="l" defTabSz="1088082" rtl="0" eaLnBrk="1" fontAlgn="auto" latinLnBrk="0" hangingPunct="1">
              <a:lnSpc>
                <a:spcPct val="100000"/>
              </a:lnSpc>
              <a:spcBef>
                <a:spcPts val="0"/>
              </a:spcBef>
              <a:spcAft>
                <a:spcPts val="0"/>
              </a:spcAft>
              <a:buClrTx/>
              <a:buSzTx/>
              <a:buFontTx/>
              <a:buNone/>
              <a:tabLst/>
              <a:defRPr/>
            </a:pPr>
            <a:r>
              <a:rPr lang="en-US" sz="800" kern="1200">
                <a:solidFill>
                  <a:schemeClr val="bg2"/>
                </a:solidFill>
                <a:latin typeface="+mn-lt"/>
                <a:ea typeface="Arial"/>
                <a:cs typeface="Arial"/>
              </a:rPr>
              <a:t>© 2019 Citrix | Confidential</a:t>
            </a:r>
          </a:p>
        </p:txBody>
      </p:sp>
    </p:spTree>
    <p:extLst>
      <p:ext uri="{BB962C8B-B14F-4D97-AF65-F5344CB8AC3E}">
        <p14:creationId xmlns:p14="http://schemas.microsoft.com/office/powerpoint/2010/main" val="20911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Title Text Style</a:t>
            </a:r>
          </a:p>
        </p:txBody>
      </p:sp>
    </p:spTree>
    <p:extLst>
      <p:ext uri="{BB962C8B-B14F-4D97-AF65-F5344CB8AC3E}">
        <p14:creationId xmlns:p14="http://schemas.microsoft.com/office/powerpoint/2010/main" val="95531406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0" y="2426550"/>
            <a:ext cx="11655840" cy="899665"/>
          </a:xfrm>
        </p:spPr>
        <p:txBody>
          <a:bodyPr/>
          <a:lstStyle>
            <a:lvl1pPr>
              <a:defRPr>
                <a:solidFill>
                  <a:srgbClr val="0078D7"/>
                </a:solidFill>
              </a:defRPr>
            </a:lvl1pPr>
          </a:lstStyle>
          <a:p>
            <a:r>
              <a:rPr lang="en-US"/>
              <a:t>Title Text Style</a:t>
            </a:r>
          </a:p>
        </p:txBody>
      </p:sp>
    </p:spTree>
    <p:extLst>
      <p:ext uri="{BB962C8B-B14F-4D97-AF65-F5344CB8AC3E}">
        <p14:creationId xmlns:p14="http://schemas.microsoft.com/office/powerpoint/2010/main" val="582380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9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4" name="Subtitle 2">
            <a:extLst>
              <a:ext uri="{FF2B5EF4-FFF2-40B4-BE49-F238E27FC236}">
                <a16:creationId xmlns:a16="http://schemas.microsoft.com/office/drawing/2014/main" id="{EEA52DB6-2039-4C52-BB92-0EC352C395AE}"/>
              </a:ext>
            </a:extLst>
          </p:cNvPr>
          <p:cNvSpPr>
            <a:spLocks noGrp="1"/>
          </p:cNvSpPr>
          <p:nvPr>
            <p:ph type="subTitle" idx="10" hasCustomPrompt="1"/>
          </p:nvPr>
        </p:nvSpPr>
        <p:spPr>
          <a:xfrm>
            <a:off x="593022" y="1043159"/>
            <a:ext cx="10990809" cy="307777"/>
          </a:xfrm>
        </p:spPr>
        <p:txBody>
          <a:bodyPr/>
          <a:lstStyle>
            <a:lvl1pPr marL="0" indent="0" algn="l">
              <a:lnSpc>
                <a:spcPct val="100000"/>
              </a:lnSpc>
              <a:spcBef>
                <a:spcPts val="0"/>
              </a:spcBef>
              <a:buNone/>
              <a:defRPr sz="2000">
                <a:solidFill>
                  <a:schemeClr val="accent4"/>
                </a:solidFill>
                <a:latin typeface="+mn-lt"/>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add subtitle</a:t>
            </a:r>
          </a:p>
        </p:txBody>
      </p:sp>
    </p:spTree>
    <p:extLst>
      <p:ext uri="{BB962C8B-B14F-4D97-AF65-F5344CB8AC3E}">
        <p14:creationId xmlns:p14="http://schemas.microsoft.com/office/powerpoint/2010/main" val="269130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158827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50089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34728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646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70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95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731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6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082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2346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267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573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023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488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8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570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3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02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97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36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38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499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411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775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3699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solidFill>
                  <a:schemeClr val="bg1"/>
                </a:solidFill>
              </a:defRPr>
            </a:lvl1pPr>
          </a:lstStyle>
          <a:p>
            <a:r>
              <a:rPr lang="en-US" dirty="0"/>
              <a:t>Remote Desktop Interoperability</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30000">
                <a:solidFill>
                  <a:schemeClr val="bg1"/>
                </a:solidFill>
                <a:latin typeface="+mn-lt"/>
              </a:defRPr>
            </a:lvl1pPr>
          </a:lstStyle>
          <a:p>
            <a:pPr lvl="0"/>
            <a:r>
              <a:rPr lang="en-US" dirty="0"/>
              <a:t>March 25th – 28th 2019</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solidFill>
                  <a:schemeClr val="bg1"/>
                </a:solidFill>
                <a:latin typeface="Segoe UI" panose="020B0502040204020203" pitchFamily="34" charset="0"/>
                <a:ea typeface="+mn-ea"/>
                <a:cs typeface="Segoe UI" panose="020B0502040204020203" pitchFamily="34" charset="0"/>
              </a:defRPr>
            </a:lvl1pPr>
          </a:lstStyle>
          <a:p>
            <a:r>
              <a:rPr lang="en-US" dirty="0"/>
              <a:t>Reactor @Redmond</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6" name="Group 85">
            <a:extLst>
              <a:ext uri="{FF2B5EF4-FFF2-40B4-BE49-F238E27FC236}">
                <a16:creationId xmlns:a16="http://schemas.microsoft.com/office/drawing/2014/main" id="{3A62B272-976A-4828-9261-D360383FACA1}"/>
              </a:ext>
            </a:extLst>
          </p:cNvPr>
          <p:cNvGrpSpPr/>
          <p:nvPr userDrawn="1"/>
        </p:nvGrpSpPr>
        <p:grpSpPr>
          <a:xfrm>
            <a:off x="5468357" y="4139517"/>
            <a:ext cx="6723644" cy="2716134"/>
            <a:chOff x="5789470" y="4224320"/>
            <a:chExt cx="6858467" cy="2770205"/>
          </a:xfrm>
        </p:grpSpPr>
        <p:grpSp>
          <p:nvGrpSpPr>
            <p:cNvPr id="89" name="Group 88">
              <a:extLst>
                <a:ext uri="{FF2B5EF4-FFF2-40B4-BE49-F238E27FC236}">
                  <a16:creationId xmlns:a16="http://schemas.microsoft.com/office/drawing/2014/main" id="{277C4743-55B3-4F9E-8952-280C66F0BB7E}"/>
                </a:ext>
              </a:extLst>
            </p:cNvPr>
            <p:cNvGrpSpPr>
              <a:grpSpLocks noChangeAspect="1"/>
            </p:cNvGrpSpPr>
            <p:nvPr userDrawn="1"/>
          </p:nvGrpSpPr>
          <p:grpSpPr bwMode="gray">
            <a:xfrm>
              <a:off x="5789470" y="4224320"/>
              <a:ext cx="6858467" cy="2770205"/>
              <a:chOff x="5788926" y="4224320"/>
              <a:chExt cx="6858467" cy="2770205"/>
            </a:xfrm>
          </p:grpSpPr>
          <p:sp>
            <p:nvSpPr>
              <p:cNvPr id="93" name="Freeform: Shape 92">
                <a:extLst>
                  <a:ext uri="{FF2B5EF4-FFF2-40B4-BE49-F238E27FC236}">
                    <a16:creationId xmlns:a16="http://schemas.microsoft.com/office/drawing/2014/main" id="{DF1C243D-C00A-4BBB-B0D3-9D5563874AE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
                <a:extLst>
                  <a:ext uri="{FF2B5EF4-FFF2-40B4-BE49-F238E27FC236}">
                    <a16:creationId xmlns:a16="http://schemas.microsoft.com/office/drawing/2014/main" id="{438577E9-C9F5-45AD-9891-A661A977CA4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5" name="Rectangle 94">
                <a:extLst>
                  <a:ext uri="{FF2B5EF4-FFF2-40B4-BE49-F238E27FC236}">
                    <a16:creationId xmlns:a16="http://schemas.microsoft.com/office/drawing/2014/main" id="{A30247B6-8DBC-4D92-A7C9-6A483619B481}"/>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Rectangle 95">
                <a:extLst>
                  <a:ext uri="{FF2B5EF4-FFF2-40B4-BE49-F238E27FC236}">
                    <a16:creationId xmlns:a16="http://schemas.microsoft.com/office/drawing/2014/main" id="{EB9C228C-EE32-4272-8418-29B783EE78D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Rectangle 96">
                <a:extLst>
                  <a:ext uri="{FF2B5EF4-FFF2-40B4-BE49-F238E27FC236}">
                    <a16:creationId xmlns:a16="http://schemas.microsoft.com/office/drawing/2014/main" id="{BB1224E8-4526-4BF3-B25A-22E5B91F02E1}"/>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Rectangle 97">
                <a:extLst>
                  <a:ext uri="{FF2B5EF4-FFF2-40B4-BE49-F238E27FC236}">
                    <a16:creationId xmlns:a16="http://schemas.microsoft.com/office/drawing/2014/main" id="{498DB50C-DBE6-4E66-B42F-0D78C0C25FD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Rectangle 98">
                <a:extLst>
                  <a:ext uri="{FF2B5EF4-FFF2-40B4-BE49-F238E27FC236}">
                    <a16:creationId xmlns:a16="http://schemas.microsoft.com/office/drawing/2014/main" id="{2090C2DE-B9F2-4AC4-9F83-196B517BF5B0}"/>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Rectangle 99">
                <a:extLst>
                  <a:ext uri="{FF2B5EF4-FFF2-40B4-BE49-F238E27FC236}">
                    <a16:creationId xmlns:a16="http://schemas.microsoft.com/office/drawing/2014/main" id="{4AF580A0-C5A4-4BE1-8C5B-E36EC061743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3">
                <a:extLst>
                  <a:ext uri="{FF2B5EF4-FFF2-40B4-BE49-F238E27FC236}">
                    <a16:creationId xmlns:a16="http://schemas.microsoft.com/office/drawing/2014/main" id="{5C276EC8-567A-4E8A-A398-835195941D4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4">
                <a:extLst>
                  <a:ext uri="{FF2B5EF4-FFF2-40B4-BE49-F238E27FC236}">
                    <a16:creationId xmlns:a16="http://schemas.microsoft.com/office/drawing/2014/main" id="{683F4771-EAF0-4EC7-8A7C-ECB05E67268D}"/>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15">
                <a:extLst>
                  <a:ext uri="{FF2B5EF4-FFF2-40B4-BE49-F238E27FC236}">
                    <a16:creationId xmlns:a16="http://schemas.microsoft.com/office/drawing/2014/main" id="{1256DDA8-7B9D-4015-90B1-7BF165A180B8}"/>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Freeform 16">
                <a:extLst>
                  <a:ext uri="{FF2B5EF4-FFF2-40B4-BE49-F238E27FC236}">
                    <a16:creationId xmlns:a16="http://schemas.microsoft.com/office/drawing/2014/main" id="{4003E68D-6066-4CAC-A990-2F9F169D4A8C}"/>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17">
                <a:extLst>
                  <a:ext uri="{FF2B5EF4-FFF2-40B4-BE49-F238E27FC236}">
                    <a16:creationId xmlns:a16="http://schemas.microsoft.com/office/drawing/2014/main" id="{3C5010FA-31E8-4B5B-81B9-B5F23C03B338}"/>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18">
                <a:extLst>
                  <a:ext uri="{FF2B5EF4-FFF2-40B4-BE49-F238E27FC236}">
                    <a16:creationId xmlns:a16="http://schemas.microsoft.com/office/drawing/2014/main" id="{B8C9D676-4EB5-4A2D-953A-D8B43B84BA0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19">
                <a:extLst>
                  <a:ext uri="{FF2B5EF4-FFF2-40B4-BE49-F238E27FC236}">
                    <a16:creationId xmlns:a16="http://schemas.microsoft.com/office/drawing/2014/main" id="{E0F1E033-C526-4845-806D-E749E77A0327}"/>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20">
                <a:extLst>
                  <a:ext uri="{FF2B5EF4-FFF2-40B4-BE49-F238E27FC236}">
                    <a16:creationId xmlns:a16="http://schemas.microsoft.com/office/drawing/2014/main" id="{F56E2200-4928-46DE-91CC-854F11513F5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Oval 144">
                <a:extLst>
                  <a:ext uri="{FF2B5EF4-FFF2-40B4-BE49-F238E27FC236}">
                    <a16:creationId xmlns:a16="http://schemas.microsoft.com/office/drawing/2014/main" id="{F947EAFB-7216-4C14-AA8F-CCC54E686CFC}"/>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Oval 145">
                <a:extLst>
                  <a:ext uri="{FF2B5EF4-FFF2-40B4-BE49-F238E27FC236}">
                    <a16:creationId xmlns:a16="http://schemas.microsoft.com/office/drawing/2014/main" id="{C2EABB97-1B21-4CF9-9387-E3DBEB351B92}"/>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Oval 146">
                <a:extLst>
                  <a:ext uri="{FF2B5EF4-FFF2-40B4-BE49-F238E27FC236}">
                    <a16:creationId xmlns:a16="http://schemas.microsoft.com/office/drawing/2014/main" id="{3F95CA90-D808-4679-9A15-F5027AA8A4B8}"/>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Oval 147">
                <a:extLst>
                  <a:ext uri="{FF2B5EF4-FFF2-40B4-BE49-F238E27FC236}">
                    <a16:creationId xmlns:a16="http://schemas.microsoft.com/office/drawing/2014/main" id="{8CE48FD8-98D4-4178-9368-0F4D95E256A8}"/>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25">
                <a:extLst>
                  <a:ext uri="{FF2B5EF4-FFF2-40B4-BE49-F238E27FC236}">
                    <a16:creationId xmlns:a16="http://schemas.microsoft.com/office/drawing/2014/main" id="{AA5184DB-BC61-4922-BCE9-FB03A4FF5FC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Oval 149">
                <a:extLst>
                  <a:ext uri="{FF2B5EF4-FFF2-40B4-BE49-F238E27FC236}">
                    <a16:creationId xmlns:a16="http://schemas.microsoft.com/office/drawing/2014/main" id="{4B92D872-8DBD-4CA7-8648-079F722FF8D6}"/>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Oval 150">
                <a:extLst>
                  <a:ext uri="{FF2B5EF4-FFF2-40B4-BE49-F238E27FC236}">
                    <a16:creationId xmlns:a16="http://schemas.microsoft.com/office/drawing/2014/main" id="{0DA0BFDC-25D6-467A-BEAC-6EA1594C7AA1}"/>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Oval 151">
                <a:extLst>
                  <a:ext uri="{FF2B5EF4-FFF2-40B4-BE49-F238E27FC236}">
                    <a16:creationId xmlns:a16="http://schemas.microsoft.com/office/drawing/2014/main" id="{42FB13FD-4B6E-408E-87BB-4428866DA91E}"/>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29">
                <a:extLst>
                  <a:ext uri="{FF2B5EF4-FFF2-40B4-BE49-F238E27FC236}">
                    <a16:creationId xmlns:a16="http://schemas.microsoft.com/office/drawing/2014/main" id="{E60E6D00-6EBC-4EED-8236-60869A96CC08}"/>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Oval 153">
                <a:extLst>
                  <a:ext uri="{FF2B5EF4-FFF2-40B4-BE49-F238E27FC236}">
                    <a16:creationId xmlns:a16="http://schemas.microsoft.com/office/drawing/2014/main" id="{D7053A7D-A954-445C-9A33-F65154711F16}"/>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3BDF2C2-68E2-44CB-93B6-97636E44FFF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32">
                <a:extLst>
                  <a:ext uri="{FF2B5EF4-FFF2-40B4-BE49-F238E27FC236}">
                    <a16:creationId xmlns:a16="http://schemas.microsoft.com/office/drawing/2014/main" id="{1CAB3E5E-A552-4EB1-BC91-AC8CB7FE90D3}"/>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33">
                <a:extLst>
                  <a:ext uri="{FF2B5EF4-FFF2-40B4-BE49-F238E27FC236}">
                    <a16:creationId xmlns:a16="http://schemas.microsoft.com/office/drawing/2014/main" id="{5BED7802-1E6A-496F-B26E-31C38B70CC0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34">
                <a:extLst>
                  <a:ext uri="{FF2B5EF4-FFF2-40B4-BE49-F238E27FC236}">
                    <a16:creationId xmlns:a16="http://schemas.microsoft.com/office/drawing/2014/main" id="{83EA78EA-3763-4F23-80F5-26F93071E0F6}"/>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35">
                <a:extLst>
                  <a:ext uri="{FF2B5EF4-FFF2-40B4-BE49-F238E27FC236}">
                    <a16:creationId xmlns:a16="http://schemas.microsoft.com/office/drawing/2014/main" id="{E20DF8A3-AEFA-4739-9DFC-A34856ED5A72}"/>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0" name="Freeform 36">
                <a:extLst>
                  <a:ext uri="{FF2B5EF4-FFF2-40B4-BE49-F238E27FC236}">
                    <a16:creationId xmlns:a16="http://schemas.microsoft.com/office/drawing/2014/main" id="{07FDA66F-DB05-43E9-93B2-AF8D89CC80AD}"/>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1" name="Freeform 37">
                <a:extLst>
                  <a:ext uri="{FF2B5EF4-FFF2-40B4-BE49-F238E27FC236}">
                    <a16:creationId xmlns:a16="http://schemas.microsoft.com/office/drawing/2014/main" id="{18804C6E-5565-43B5-9430-A852CCCB21EB}"/>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2" name="Freeform 38">
                <a:extLst>
                  <a:ext uri="{FF2B5EF4-FFF2-40B4-BE49-F238E27FC236}">
                    <a16:creationId xmlns:a16="http://schemas.microsoft.com/office/drawing/2014/main" id="{EDA03021-4FFE-46F5-8401-24206E7EDAB9}"/>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3" name="Freeform 39">
                <a:extLst>
                  <a:ext uri="{FF2B5EF4-FFF2-40B4-BE49-F238E27FC236}">
                    <a16:creationId xmlns:a16="http://schemas.microsoft.com/office/drawing/2014/main" id="{EB73C8F3-50B8-42DA-918F-DA75F96E0B2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4" name="Oval 163">
                <a:extLst>
                  <a:ext uri="{FF2B5EF4-FFF2-40B4-BE49-F238E27FC236}">
                    <a16:creationId xmlns:a16="http://schemas.microsoft.com/office/drawing/2014/main" id="{82E3E3A3-7F1D-4D49-99D3-3FC6B758BABB}"/>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5" name="Oval 164">
                <a:extLst>
                  <a:ext uri="{FF2B5EF4-FFF2-40B4-BE49-F238E27FC236}">
                    <a16:creationId xmlns:a16="http://schemas.microsoft.com/office/drawing/2014/main" id="{D551C61D-6B4F-4D78-BF8A-8A72CB0FB5E0}"/>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6" name="Oval 165">
                <a:extLst>
                  <a:ext uri="{FF2B5EF4-FFF2-40B4-BE49-F238E27FC236}">
                    <a16:creationId xmlns:a16="http://schemas.microsoft.com/office/drawing/2014/main" id="{B32842AA-2F29-4896-8E5D-1D699A2986FE}"/>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7" name="Oval 166">
                <a:extLst>
                  <a:ext uri="{FF2B5EF4-FFF2-40B4-BE49-F238E27FC236}">
                    <a16:creationId xmlns:a16="http://schemas.microsoft.com/office/drawing/2014/main" id="{B08B3597-14BE-48EF-B4F7-5DE170CAFE4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8" name="Oval 167">
                <a:extLst>
                  <a:ext uri="{FF2B5EF4-FFF2-40B4-BE49-F238E27FC236}">
                    <a16:creationId xmlns:a16="http://schemas.microsoft.com/office/drawing/2014/main" id="{AA8800AB-BC0A-4CB7-97A4-423DB152576D}"/>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Oval 168">
                <a:extLst>
                  <a:ext uri="{FF2B5EF4-FFF2-40B4-BE49-F238E27FC236}">
                    <a16:creationId xmlns:a16="http://schemas.microsoft.com/office/drawing/2014/main" id="{B3A2B3B8-B349-4884-96C0-AE3D6F72E775}"/>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Oval 169">
                <a:extLst>
                  <a:ext uri="{FF2B5EF4-FFF2-40B4-BE49-F238E27FC236}">
                    <a16:creationId xmlns:a16="http://schemas.microsoft.com/office/drawing/2014/main" id="{B0969CD2-42F5-43E6-B0E3-CE15146D7467}"/>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Oval 170">
                <a:extLst>
                  <a:ext uri="{FF2B5EF4-FFF2-40B4-BE49-F238E27FC236}">
                    <a16:creationId xmlns:a16="http://schemas.microsoft.com/office/drawing/2014/main" id="{851C3F48-37D4-4FB0-86DB-729AC9FCA21B}"/>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Freeform 48">
                <a:extLst>
                  <a:ext uri="{FF2B5EF4-FFF2-40B4-BE49-F238E27FC236}">
                    <a16:creationId xmlns:a16="http://schemas.microsoft.com/office/drawing/2014/main" id="{C250FD83-A98A-4DF7-9BD8-D55E7B840DBB}"/>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Oval 172">
                <a:extLst>
                  <a:ext uri="{FF2B5EF4-FFF2-40B4-BE49-F238E27FC236}">
                    <a16:creationId xmlns:a16="http://schemas.microsoft.com/office/drawing/2014/main" id="{659BEBD5-EA6A-4E8B-9323-889F8E4B8BB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50">
                <a:extLst>
                  <a:ext uri="{FF2B5EF4-FFF2-40B4-BE49-F238E27FC236}">
                    <a16:creationId xmlns:a16="http://schemas.microsoft.com/office/drawing/2014/main" id="{817FDE9E-3778-4E09-A941-9D48A5EF5E48}"/>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Oval 174">
                <a:extLst>
                  <a:ext uri="{FF2B5EF4-FFF2-40B4-BE49-F238E27FC236}">
                    <a16:creationId xmlns:a16="http://schemas.microsoft.com/office/drawing/2014/main" id="{4FE24D84-C2F1-4C24-BC54-9EBBD689A36E}"/>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Rectangle 175">
                <a:extLst>
                  <a:ext uri="{FF2B5EF4-FFF2-40B4-BE49-F238E27FC236}">
                    <a16:creationId xmlns:a16="http://schemas.microsoft.com/office/drawing/2014/main" id="{E3E5E6A7-2FAB-4DA4-B06B-0A4BC505D39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53">
                <a:extLst>
                  <a:ext uri="{FF2B5EF4-FFF2-40B4-BE49-F238E27FC236}">
                    <a16:creationId xmlns:a16="http://schemas.microsoft.com/office/drawing/2014/main" id="{3CB2F72F-F851-46DA-A8CE-49D1BB5CB919}"/>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55">
                <a:extLst>
                  <a:ext uri="{FF2B5EF4-FFF2-40B4-BE49-F238E27FC236}">
                    <a16:creationId xmlns:a16="http://schemas.microsoft.com/office/drawing/2014/main" id="{59FF6DFA-1E8A-4AC7-922B-99F94232946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79" name="Freeform 59">
                <a:extLst>
                  <a:ext uri="{FF2B5EF4-FFF2-40B4-BE49-F238E27FC236}">
                    <a16:creationId xmlns:a16="http://schemas.microsoft.com/office/drawing/2014/main" id="{185DF761-F093-4E36-907D-9174624E440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60">
                <a:extLst>
                  <a:ext uri="{FF2B5EF4-FFF2-40B4-BE49-F238E27FC236}">
                    <a16:creationId xmlns:a16="http://schemas.microsoft.com/office/drawing/2014/main" id="{6ECF2FA0-9DBD-4153-949B-15F4594DF27C}"/>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Rectangle 180">
                <a:extLst>
                  <a:ext uri="{FF2B5EF4-FFF2-40B4-BE49-F238E27FC236}">
                    <a16:creationId xmlns:a16="http://schemas.microsoft.com/office/drawing/2014/main" id="{CCE4985F-9E71-4741-BAB4-5C4C66D2B747}"/>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Freeform 62">
                <a:extLst>
                  <a:ext uri="{FF2B5EF4-FFF2-40B4-BE49-F238E27FC236}">
                    <a16:creationId xmlns:a16="http://schemas.microsoft.com/office/drawing/2014/main" id="{D5575C3B-663D-4C3E-9483-60890AB79F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83" name="Rectangle 182">
                <a:extLst>
                  <a:ext uri="{FF2B5EF4-FFF2-40B4-BE49-F238E27FC236}">
                    <a16:creationId xmlns:a16="http://schemas.microsoft.com/office/drawing/2014/main" id="{DCDE07CD-DEDA-4964-813B-AB9EBAA7977D}"/>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Freeform 64">
                <a:extLst>
                  <a:ext uri="{FF2B5EF4-FFF2-40B4-BE49-F238E27FC236}">
                    <a16:creationId xmlns:a16="http://schemas.microsoft.com/office/drawing/2014/main" id="{5EE260CD-588F-430E-B153-95DE8669D0B0}"/>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Freeform 65">
                <a:extLst>
                  <a:ext uri="{FF2B5EF4-FFF2-40B4-BE49-F238E27FC236}">
                    <a16:creationId xmlns:a16="http://schemas.microsoft.com/office/drawing/2014/main" id="{A6047989-A018-4D66-9A3A-152078DC226E}"/>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Rectangle 185">
                <a:extLst>
                  <a:ext uri="{FF2B5EF4-FFF2-40B4-BE49-F238E27FC236}">
                    <a16:creationId xmlns:a16="http://schemas.microsoft.com/office/drawing/2014/main" id="{D21E6A00-9822-4C34-919E-F58D1CB6316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Rectangle 186">
                <a:extLst>
                  <a:ext uri="{FF2B5EF4-FFF2-40B4-BE49-F238E27FC236}">
                    <a16:creationId xmlns:a16="http://schemas.microsoft.com/office/drawing/2014/main" id="{A768C170-5608-4A7D-9041-0358EE20D2CB}"/>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Freeform 68">
                <a:extLst>
                  <a:ext uri="{FF2B5EF4-FFF2-40B4-BE49-F238E27FC236}">
                    <a16:creationId xmlns:a16="http://schemas.microsoft.com/office/drawing/2014/main" id="{06F07A6E-D337-43AB-8AF9-E4C101550E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Freeform 69">
                <a:extLst>
                  <a:ext uri="{FF2B5EF4-FFF2-40B4-BE49-F238E27FC236}">
                    <a16:creationId xmlns:a16="http://schemas.microsoft.com/office/drawing/2014/main" id="{37287349-5787-4053-AC21-A26F52056AC4}"/>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70">
                <a:extLst>
                  <a:ext uri="{FF2B5EF4-FFF2-40B4-BE49-F238E27FC236}">
                    <a16:creationId xmlns:a16="http://schemas.microsoft.com/office/drawing/2014/main" id="{B87D542C-565C-4561-95B2-68D2B3A9E5F3}"/>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Rectangle 190">
                <a:extLst>
                  <a:ext uri="{FF2B5EF4-FFF2-40B4-BE49-F238E27FC236}">
                    <a16:creationId xmlns:a16="http://schemas.microsoft.com/office/drawing/2014/main" id="{23A054DE-C47E-48CA-8EFE-0C2222FFD0F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Freeform 72">
                <a:extLst>
                  <a:ext uri="{FF2B5EF4-FFF2-40B4-BE49-F238E27FC236}">
                    <a16:creationId xmlns:a16="http://schemas.microsoft.com/office/drawing/2014/main" id="{341FF322-BC5B-42F4-9DD5-A2E50AF57B8C}"/>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73">
                <a:extLst>
                  <a:ext uri="{FF2B5EF4-FFF2-40B4-BE49-F238E27FC236}">
                    <a16:creationId xmlns:a16="http://schemas.microsoft.com/office/drawing/2014/main" id="{9617F793-FEFA-4242-9C3F-F0903FB1984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Rectangle 193">
                <a:extLst>
                  <a:ext uri="{FF2B5EF4-FFF2-40B4-BE49-F238E27FC236}">
                    <a16:creationId xmlns:a16="http://schemas.microsoft.com/office/drawing/2014/main" id="{B4705AD8-E1EA-4149-9C9A-80BC3C256DAB}"/>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75">
                <a:extLst>
                  <a:ext uri="{FF2B5EF4-FFF2-40B4-BE49-F238E27FC236}">
                    <a16:creationId xmlns:a16="http://schemas.microsoft.com/office/drawing/2014/main" id="{198A8A7D-80E7-4EC0-975F-88909013E2AF}"/>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Rectangle 195">
                <a:extLst>
                  <a:ext uri="{FF2B5EF4-FFF2-40B4-BE49-F238E27FC236}">
                    <a16:creationId xmlns:a16="http://schemas.microsoft.com/office/drawing/2014/main" id="{FA1C93F3-AD43-4DB5-9009-C2ACFDEAEB7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97" name="Freeform 80">
                <a:extLst>
                  <a:ext uri="{FF2B5EF4-FFF2-40B4-BE49-F238E27FC236}">
                    <a16:creationId xmlns:a16="http://schemas.microsoft.com/office/drawing/2014/main" id="{74B00C7E-99CD-4FCE-A6A7-4BE06ED48D9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Rectangle 197">
                <a:extLst>
                  <a:ext uri="{FF2B5EF4-FFF2-40B4-BE49-F238E27FC236}">
                    <a16:creationId xmlns:a16="http://schemas.microsoft.com/office/drawing/2014/main" id="{2FCED436-2699-4DB0-BB3C-DC256BF00A1E}"/>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83">
                <a:extLst>
                  <a:ext uri="{FF2B5EF4-FFF2-40B4-BE49-F238E27FC236}">
                    <a16:creationId xmlns:a16="http://schemas.microsoft.com/office/drawing/2014/main" id="{3A6BB825-5756-4932-9507-8568FBA1971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84">
                <a:extLst>
                  <a:ext uri="{FF2B5EF4-FFF2-40B4-BE49-F238E27FC236}">
                    <a16:creationId xmlns:a16="http://schemas.microsoft.com/office/drawing/2014/main" id="{03A6645B-523C-47B1-8275-F950000EDCF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1" name="Freeform 85">
                <a:extLst>
                  <a:ext uri="{FF2B5EF4-FFF2-40B4-BE49-F238E27FC236}">
                    <a16:creationId xmlns:a16="http://schemas.microsoft.com/office/drawing/2014/main" id="{936F60D5-CC1B-4D00-BF79-25F754DDD6BE}"/>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2" name="Freeform 86">
                <a:extLst>
                  <a:ext uri="{FF2B5EF4-FFF2-40B4-BE49-F238E27FC236}">
                    <a16:creationId xmlns:a16="http://schemas.microsoft.com/office/drawing/2014/main" id="{90CD5FD1-B63B-4102-8CBA-E97AEE563D04}"/>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90" name="Picture 89">
              <a:extLst>
                <a:ext uri="{FF2B5EF4-FFF2-40B4-BE49-F238E27FC236}">
                  <a16:creationId xmlns:a16="http://schemas.microsoft.com/office/drawing/2014/main" id="{4C5686DA-F56B-43DB-9453-16AE33221C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91" name="Picture 90">
              <a:extLst>
                <a:ext uri="{FF2B5EF4-FFF2-40B4-BE49-F238E27FC236}">
                  <a16:creationId xmlns:a16="http://schemas.microsoft.com/office/drawing/2014/main" id="{10D246C2-A77A-4920-BEF6-96D92937C8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92" name="Picture 91">
              <a:extLst>
                <a:ext uri="{FF2B5EF4-FFF2-40B4-BE49-F238E27FC236}">
                  <a16:creationId xmlns:a16="http://schemas.microsoft.com/office/drawing/2014/main" id="{3C392118-2BFD-45D1-BC3A-1EB1C7A692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20806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4" name="Group 83">
            <a:extLst>
              <a:ext uri="{FF2B5EF4-FFF2-40B4-BE49-F238E27FC236}">
                <a16:creationId xmlns:a16="http://schemas.microsoft.com/office/drawing/2014/main" id="{BF4FFA89-795E-43B8-85B7-FABF3B9711F8}"/>
              </a:ext>
            </a:extLst>
          </p:cNvPr>
          <p:cNvGrpSpPr/>
          <p:nvPr userDrawn="1"/>
        </p:nvGrpSpPr>
        <p:grpSpPr>
          <a:xfrm>
            <a:off x="5468357" y="4139517"/>
            <a:ext cx="6723644" cy="2716134"/>
            <a:chOff x="5789470" y="4224320"/>
            <a:chExt cx="6858467" cy="2770205"/>
          </a:xfrm>
        </p:grpSpPr>
        <p:grpSp>
          <p:nvGrpSpPr>
            <p:cNvPr id="85" name="Group 84">
              <a:extLst>
                <a:ext uri="{FF2B5EF4-FFF2-40B4-BE49-F238E27FC236}">
                  <a16:creationId xmlns:a16="http://schemas.microsoft.com/office/drawing/2014/main" id="{29CF6A4C-EA8D-47D1-BB6B-F0CEC66F2B20}"/>
                </a:ext>
              </a:extLst>
            </p:cNvPr>
            <p:cNvGrpSpPr>
              <a:grpSpLocks noChangeAspect="1"/>
            </p:cNvGrpSpPr>
            <p:nvPr userDrawn="1"/>
          </p:nvGrpSpPr>
          <p:grpSpPr bwMode="gray">
            <a:xfrm>
              <a:off x="5789470" y="4224320"/>
              <a:ext cx="6858467" cy="2770205"/>
              <a:chOff x="5788926" y="4224320"/>
              <a:chExt cx="6858467" cy="2770205"/>
            </a:xfrm>
          </p:grpSpPr>
          <p:sp>
            <p:nvSpPr>
              <p:cNvPr id="105" name="Freeform: Shape 104">
                <a:extLst>
                  <a:ext uri="{FF2B5EF4-FFF2-40B4-BE49-F238E27FC236}">
                    <a16:creationId xmlns:a16="http://schemas.microsoft.com/office/drawing/2014/main" id="{07E49067-2015-4111-87A6-CCFC76CADAA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a:extLst>
                  <a:ext uri="{FF2B5EF4-FFF2-40B4-BE49-F238E27FC236}">
                    <a16:creationId xmlns:a16="http://schemas.microsoft.com/office/drawing/2014/main" id="{D6707352-8833-45B4-A771-4F993026B302}"/>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07" name="Rectangle 106">
                <a:extLst>
                  <a:ext uri="{FF2B5EF4-FFF2-40B4-BE49-F238E27FC236}">
                    <a16:creationId xmlns:a16="http://schemas.microsoft.com/office/drawing/2014/main" id="{7FA0ED32-FD72-4027-81AF-0E419580601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Rectangle 107">
                <a:extLst>
                  <a:ext uri="{FF2B5EF4-FFF2-40B4-BE49-F238E27FC236}">
                    <a16:creationId xmlns:a16="http://schemas.microsoft.com/office/drawing/2014/main" id="{52ADBFE1-44AF-4836-98C1-330BE5B48AA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Rectangle 108">
                <a:extLst>
                  <a:ext uri="{FF2B5EF4-FFF2-40B4-BE49-F238E27FC236}">
                    <a16:creationId xmlns:a16="http://schemas.microsoft.com/office/drawing/2014/main" id="{3CD942FB-E00E-473C-A0AB-B061FC554009}"/>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Rectangle 109">
                <a:extLst>
                  <a:ext uri="{FF2B5EF4-FFF2-40B4-BE49-F238E27FC236}">
                    <a16:creationId xmlns:a16="http://schemas.microsoft.com/office/drawing/2014/main" id="{2F3C4DBD-1DA7-4090-90A3-61562410BA9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Rectangle 110">
                <a:extLst>
                  <a:ext uri="{FF2B5EF4-FFF2-40B4-BE49-F238E27FC236}">
                    <a16:creationId xmlns:a16="http://schemas.microsoft.com/office/drawing/2014/main" id="{13B43C7E-BA9C-470E-9913-B6EFB8D77B11}"/>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0BE2E7D2-B949-4C28-A7EA-D6BC639D46C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13">
                <a:extLst>
                  <a:ext uri="{FF2B5EF4-FFF2-40B4-BE49-F238E27FC236}">
                    <a16:creationId xmlns:a16="http://schemas.microsoft.com/office/drawing/2014/main" id="{A76693C3-91FB-408D-9A90-F247A4607301}"/>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14">
                <a:extLst>
                  <a:ext uri="{FF2B5EF4-FFF2-40B4-BE49-F238E27FC236}">
                    <a16:creationId xmlns:a16="http://schemas.microsoft.com/office/drawing/2014/main" id="{CF1EE443-3533-449F-BED7-CBDE15BECFDA}"/>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15">
                <a:extLst>
                  <a:ext uri="{FF2B5EF4-FFF2-40B4-BE49-F238E27FC236}">
                    <a16:creationId xmlns:a16="http://schemas.microsoft.com/office/drawing/2014/main" id="{84CB7160-DC3E-452E-A079-6A97A8706506}"/>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16">
                <a:extLst>
                  <a:ext uri="{FF2B5EF4-FFF2-40B4-BE49-F238E27FC236}">
                    <a16:creationId xmlns:a16="http://schemas.microsoft.com/office/drawing/2014/main" id="{5BF7EEA6-98D7-4454-B558-AC435CBAE0F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17">
                <a:extLst>
                  <a:ext uri="{FF2B5EF4-FFF2-40B4-BE49-F238E27FC236}">
                    <a16:creationId xmlns:a16="http://schemas.microsoft.com/office/drawing/2014/main" id="{7B6EA853-5276-4192-8922-48BDA1179F76}"/>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18">
                <a:extLst>
                  <a:ext uri="{FF2B5EF4-FFF2-40B4-BE49-F238E27FC236}">
                    <a16:creationId xmlns:a16="http://schemas.microsoft.com/office/drawing/2014/main" id="{625072AF-6045-4772-ACE3-BC13609C4ED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19">
                <a:extLst>
                  <a:ext uri="{FF2B5EF4-FFF2-40B4-BE49-F238E27FC236}">
                    <a16:creationId xmlns:a16="http://schemas.microsoft.com/office/drawing/2014/main" id="{FAB411EF-BF99-4B57-8015-1D269AA8D04F}"/>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20">
                <a:extLst>
                  <a:ext uri="{FF2B5EF4-FFF2-40B4-BE49-F238E27FC236}">
                    <a16:creationId xmlns:a16="http://schemas.microsoft.com/office/drawing/2014/main" id="{36C2CCBA-1CFF-4944-86C1-B0124E6236F3}"/>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E133476F-9F16-4147-8CD9-9E82A178A62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B8BB756D-4A5D-45FF-BD4B-83A20BBA6E94}"/>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0E1DF8E-5AA0-422D-8A69-275009B5AB33}"/>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E9E94F92-6CD0-4927-97DE-BE9BB6B49C9F}"/>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Freeform 25">
                <a:extLst>
                  <a:ext uri="{FF2B5EF4-FFF2-40B4-BE49-F238E27FC236}">
                    <a16:creationId xmlns:a16="http://schemas.microsoft.com/office/drawing/2014/main" id="{B0C32388-E63D-4F00-89FE-901D2328EF80}"/>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200FBD76-D01A-4830-80FB-B8064C445570}"/>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B009D1F5-E20D-49D8-8007-2F7803DAD522}"/>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BD17296F-6915-44B1-9996-C6E071B8CC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29">
                <a:extLst>
                  <a:ext uri="{FF2B5EF4-FFF2-40B4-BE49-F238E27FC236}">
                    <a16:creationId xmlns:a16="http://schemas.microsoft.com/office/drawing/2014/main" id="{5B28EC39-A532-47B3-890B-553DC54042C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298C44C9-DC33-48F9-807D-4C234D94B6E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Rectangle 130">
                <a:extLst>
                  <a:ext uri="{FF2B5EF4-FFF2-40B4-BE49-F238E27FC236}">
                    <a16:creationId xmlns:a16="http://schemas.microsoft.com/office/drawing/2014/main" id="{D31604B1-6DBC-4F97-91AE-2F3DE9FCB48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32">
                <a:extLst>
                  <a:ext uri="{FF2B5EF4-FFF2-40B4-BE49-F238E27FC236}">
                    <a16:creationId xmlns:a16="http://schemas.microsoft.com/office/drawing/2014/main" id="{66A12D6F-6C94-4C64-8D84-1A3B2AACF43A}"/>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33">
                <a:extLst>
                  <a:ext uri="{FF2B5EF4-FFF2-40B4-BE49-F238E27FC236}">
                    <a16:creationId xmlns:a16="http://schemas.microsoft.com/office/drawing/2014/main" id="{0D2F2149-BDE6-4BF3-991E-7217F42C61E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34">
                <a:extLst>
                  <a:ext uri="{FF2B5EF4-FFF2-40B4-BE49-F238E27FC236}">
                    <a16:creationId xmlns:a16="http://schemas.microsoft.com/office/drawing/2014/main" id="{C292AAA7-F304-4EF3-B1BA-8B5DF6B9444C}"/>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35">
                <a:extLst>
                  <a:ext uri="{FF2B5EF4-FFF2-40B4-BE49-F238E27FC236}">
                    <a16:creationId xmlns:a16="http://schemas.microsoft.com/office/drawing/2014/main" id="{B7A46C54-6A2E-4D56-8693-9DEBB9AA8E19}"/>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36">
                <a:extLst>
                  <a:ext uri="{FF2B5EF4-FFF2-40B4-BE49-F238E27FC236}">
                    <a16:creationId xmlns:a16="http://schemas.microsoft.com/office/drawing/2014/main" id="{616BF060-C9F0-418D-B281-6643D35A6D93}"/>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37">
                <a:extLst>
                  <a:ext uri="{FF2B5EF4-FFF2-40B4-BE49-F238E27FC236}">
                    <a16:creationId xmlns:a16="http://schemas.microsoft.com/office/drawing/2014/main" id="{100D0C59-1E16-4721-BD9D-F73A7646309E}"/>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38">
                <a:extLst>
                  <a:ext uri="{FF2B5EF4-FFF2-40B4-BE49-F238E27FC236}">
                    <a16:creationId xmlns:a16="http://schemas.microsoft.com/office/drawing/2014/main" id="{3BA12027-65FD-407B-A394-1A2F7E53407B}"/>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39">
                <a:extLst>
                  <a:ext uri="{FF2B5EF4-FFF2-40B4-BE49-F238E27FC236}">
                    <a16:creationId xmlns:a16="http://schemas.microsoft.com/office/drawing/2014/main" id="{B8C6639B-F6F2-404A-9560-301C2153E7B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EC1D0F84-9D85-4BFB-A883-B59BBD8F8BF1}"/>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E2F5B9D1-EB17-4164-801A-92ADB5C4F80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9B47DD14-99BA-4EF4-AC87-5B0C01108B5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10BAD1F4-D4F2-41DA-ACF2-A0661C4033C5}"/>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4B620D4F-3351-498C-8EEE-8B748C87E00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Oval 208">
                <a:extLst>
                  <a:ext uri="{FF2B5EF4-FFF2-40B4-BE49-F238E27FC236}">
                    <a16:creationId xmlns:a16="http://schemas.microsoft.com/office/drawing/2014/main" id="{46F86BA7-2A1F-4803-8C4B-F4BC296BC33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A126117B-0F68-4F08-86FE-FF7B94607E3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Oval 210">
                <a:extLst>
                  <a:ext uri="{FF2B5EF4-FFF2-40B4-BE49-F238E27FC236}">
                    <a16:creationId xmlns:a16="http://schemas.microsoft.com/office/drawing/2014/main" id="{9DEA3DAF-A00E-465A-8CA0-585F016DE43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Freeform 48">
                <a:extLst>
                  <a:ext uri="{FF2B5EF4-FFF2-40B4-BE49-F238E27FC236}">
                    <a16:creationId xmlns:a16="http://schemas.microsoft.com/office/drawing/2014/main" id="{DB731475-4ACE-49FC-A06A-26A2DBD2E2B7}"/>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Oval 212">
                <a:extLst>
                  <a:ext uri="{FF2B5EF4-FFF2-40B4-BE49-F238E27FC236}">
                    <a16:creationId xmlns:a16="http://schemas.microsoft.com/office/drawing/2014/main" id="{415180BA-F6CC-4589-B6CD-AD8B6C0187E3}"/>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0">
                <a:extLst>
                  <a:ext uri="{FF2B5EF4-FFF2-40B4-BE49-F238E27FC236}">
                    <a16:creationId xmlns:a16="http://schemas.microsoft.com/office/drawing/2014/main" id="{00934AA7-9AFA-4A8F-9599-7EE7E7BEE4B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Oval 214">
                <a:extLst>
                  <a:ext uri="{FF2B5EF4-FFF2-40B4-BE49-F238E27FC236}">
                    <a16:creationId xmlns:a16="http://schemas.microsoft.com/office/drawing/2014/main" id="{5983D2C9-AEC3-4B77-9D9C-4964ED348EB2}"/>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6" name="Rectangle 215">
                <a:extLst>
                  <a:ext uri="{FF2B5EF4-FFF2-40B4-BE49-F238E27FC236}">
                    <a16:creationId xmlns:a16="http://schemas.microsoft.com/office/drawing/2014/main" id="{E75C1618-629C-4678-B021-1C0BDC6AF20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53">
                <a:extLst>
                  <a:ext uri="{FF2B5EF4-FFF2-40B4-BE49-F238E27FC236}">
                    <a16:creationId xmlns:a16="http://schemas.microsoft.com/office/drawing/2014/main" id="{ECCD201F-F199-443B-A7D7-200EBAD7F18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Freeform 55">
                <a:extLst>
                  <a:ext uri="{FF2B5EF4-FFF2-40B4-BE49-F238E27FC236}">
                    <a16:creationId xmlns:a16="http://schemas.microsoft.com/office/drawing/2014/main" id="{99ED4EDB-7B4F-493C-9110-DD0E70BFDCBE}"/>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9" name="Freeform 59">
                <a:extLst>
                  <a:ext uri="{FF2B5EF4-FFF2-40B4-BE49-F238E27FC236}">
                    <a16:creationId xmlns:a16="http://schemas.microsoft.com/office/drawing/2014/main" id="{5DCA8E3F-F279-4C4A-8AEB-F375720E4FD6}"/>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0" name="Freeform 60">
                <a:extLst>
                  <a:ext uri="{FF2B5EF4-FFF2-40B4-BE49-F238E27FC236}">
                    <a16:creationId xmlns:a16="http://schemas.microsoft.com/office/drawing/2014/main" id="{07F6B0B1-F79F-42EA-A36B-2779B9BF3F9D}"/>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Rectangle 220">
                <a:extLst>
                  <a:ext uri="{FF2B5EF4-FFF2-40B4-BE49-F238E27FC236}">
                    <a16:creationId xmlns:a16="http://schemas.microsoft.com/office/drawing/2014/main" id="{6787C03D-400C-41A0-B7D6-72F9CB892ACD}"/>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2">
                <a:extLst>
                  <a:ext uri="{FF2B5EF4-FFF2-40B4-BE49-F238E27FC236}">
                    <a16:creationId xmlns:a16="http://schemas.microsoft.com/office/drawing/2014/main" id="{5ACCDD62-87D1-4818-931E-57EB35E5E300}"/>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7063E912-BDFD-4128-BFAD-ED8B207E949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Freeform 64">
                <a:extLst>
                  <a:ext uri="{FF2B5EF4-FFF2-40B4-BE49-F238E27FC236}">
                    <a16:creationId xmlns:a16="http://schemas.microsoft.com/office/drawing/2014/main" id="{AB931F5B-55D6-46DF-83E6-D0411A084AE1}"/>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5">
                <a:extLst>
                  <a:ext uri="{FF2B5EF4-FFF2-40B4-BE49-F238E27FC236}">
                    <a16:creationId xmlns:a16="http://schemas.microsoft.com/office/drawing/2014/main" id="{F4B08B96-CDA2-4528-8F40-6E9C089E20B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Rectangle 225">
                <a:extLst>
                  <a:ext uri="{FF2B5EF4-FFF2-40B4-BE49-F238E27FC236}">
                    <a16:creationId xmlns:a16="http://schemas.microsoft.com/office/drawing/2014/main" id="{607FCEC3-32EF-4BE6-AF58-22B3AB42104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Rectangle 226">
                <a:extLst>
                  <a:ext uri="{FF2B5EF4-FFF2-40B4-BE49-F238E27FC236}">
                    <a16:creationId xmlns:a16="http://schemas.microsoft.com/office/drawing/2014/main" id="{3946A66F-84B9-4824-909F-8D3FE781ED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Freeform 68">
                <a:extLst>
                  <a:ext uri="{FF2B5EF4-FFF2-40B4-BE49-F238E27FC236}">
                    <a16:creationId xmlns:a16="http://schemas.microsoft.com/office/drawing/2014/main" id="{DB8D30D0-9FFD-4163-A947-3717DC9CA45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69">
                <a:extLst>
                  <a:ext uri="{FF2B5EF4-FFF2-40B4-BE49-F238E27FC236}">
                    <a16:creationId xmlns:a16="http://schemas.microsoft.com/office/drawing/2014/main" id="{6D2E9102-75E6-46A6-B593-59E00BE640BB}"/>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0">
                <a:extLst>
                  <a:ext uri="{FF2B5EF4-FFF2-40B4-BE49-F238E27FC236}">
                    <a16:creationId xmlns:a16="http://schemas.microsoft.com/office/drawing/2014/main" id="{5C50B6D6-D92D-4FB5-8C6D-FB17C7C25C4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1B351706-DB5C-4497-B457-A3950EA48875}"/>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2">
                <a:extLst>
                  <a:ext uri="{FF2B5EF4-FFF2-40B4-BE49-F238E27FC236}">
                    <a16:creationId xmlns:a16="http://schemas.microsoft.com/office/drawing/2014/main" id="{A2E6EFE7-48C5-43C5-AD3B-BEF071E0689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Freeform 73">
                <a:extLst>
                  <a:ext uri="{FF2B5EF4-FFF2-40B4-BE49-F238E27FC236}">
                    <a16:creationId xmlns:a16="http://schemas.microsoft.com/office/drawing/2014/main" id="{7E4016BF-3E4F-4B72-A4B2-3C11F55487BF}"/>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4" name="Rectangle 233">
                <a:extLst>
                  <a:ext uri="{FF2B5EF4-FFF2-40B4-BE49-F238E27FC236}">
                    <a16:creationId xmlns:a16="http://schemas.microsoft.com/office/drawing/2014/main" id="{19A9635F-AA77-466F-A3F5-70ED184F206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Freeform 75">
                <a:extLst>
                  <a:ext uri="{FF2B5EF4-FFF2-40B4-BE49-F238E27FC236}">
                    <a16:creationId xmlns:a16="http://schemas.microsoft.com/office/drawing/2014/main" id="{D2F0FCAF-D9AA-4598-B6B8-B3D8CED12466}"/>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Rectangle 235">
                <a:extLst>
                  <a:ext uri="{FF2B5EF4-FFF2-40B4-BE49-F238E27FC236}">
                    <a16:creationId xmlns:a16="http://schemas.microsoft.com/office/drawing/2014/main" id="{183C8235-2FD9-47BB-9D91-A293067540B9}"/>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7" name="Freeform 80">
                <a:extLst>
                  <a:ext uri="{FF2B5EF4-FFF2-40B4-BE49-F238E27FC236}">
                    <a16:creationId xmlns:a16="http://schemas.microsoft.com/office/drawing/2014/main" id="{985B5663-2DB1-46D8-BAC4-2524871106F0}"/>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8" name="Rectangle 237">
                <a:extLst>
                  <a:ext uri="{FF2B5EF4-FFF2-40B4-BE49-F238E27FC236}">
                    <a16:creationId xmlns:a16="http://schemas.microsoft.com/office/drawing/2014/main" id="{6FD613C3-40D6-40E1-8F37-F1CDD12EBFDC}"/>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9" name="Freeform 83">
                <a:extLst>
                  <a:ext uri="{FF2B5EF4-FFF2-40B4-BE49-F238E27FC236}">
                    <a16:creationId xmlns:a16="http://schemas.microsoft.com/office/drawing/2014/main" id="{C197F68C-359F-40FB-97EC-4B7675F4410E}"/>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40" name="Freeform 84">
                <a:extLst>
                  <a:ext uri="{FF2B5EF4-FFF2-40B4-BE49-F238E27FC236}">
                    <a16:creationId xmlns:a16="http://schemas.microsoft.com/office/drawing/2014/main" id="{DDD2FA0C-A12A-47E8-9CD6-341E72AA5A02}"/>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1" name="Freeform 85">
                <a:extLst>
                  <a:ext uri="{FF2B5EF4-FFF2-40B4-BE49-F238E27FC236}">
                    <a16:creationId xmlns:a16="http://schemas.microsoft.com/office/drawing/2014/main" id="{925F5F78-DD94-48E7-86AA-54266C964DE9}"/>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2" name="Freeform 86">
                <a:extLst>
                  <a:ext uri="{FF2B5EF4-FFF2-40B4-BE49-F238E27FC236}">
                    <a16:creationId xmlns:a16="http://schemas.microsoft.com/office/drawing/2014/main" id="{3A8FE7F3-E5DA-495F-A11B-FF2072CA829E}"/>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6" name="Picture 85">
              <a:extLst>
                <a:ext uri="{FF2B5EF4-FFF2-40B4-BE49-F238E27FC236}">
                  <a16:creationId xmlns:a16="http://schemas.microsoft.com/office/drawing/2014/main" id="{46FDB8A5-F07D-418B-B49D-426F2C370A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7" name="Picture 86">
              <a:extLst>
                <a:ext uri="{FF2B5EF4-FFF2-40B4-BE49-F238E27FC236}">
                  <a16:creationId xmlns:a16="http://schemas.microsoft.com/office/drawing/2014/main" id="{77429991-F7EA-48DC-95B5-112281448DC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04" name="Picture 103">
              <a:extLst>
                <a:ext uri="{FF2B5EF4-FFF2-40B4-BE49-F238E27FC236}">
                  <a16:creationId xmlns:a16="http://schemas.microsoft.com/office/drawing/2014/main" id="{A53321D3-0CFC-412A-9DF8-210DC852B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67875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547610" y="0"/>
            <a:ext cx="6857027"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1515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817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9826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89113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8058603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029915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3931672"/>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09341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grpSp>
        <p:nvGrpSpPr>
          <p:cNvPr id="161" name="Group 160">
            <a:extLst>
              <a:ext uri="{FF2B5EF4-FFF2-40B4-BE49-F238E27FC236}">
                <a16:creationId xmlns:a16="http://schemas.microsoft.com/office/drawing/2014/main" id="{C60D3D10-9A75-4B8C-9E60-B5FE137332AF}"/>
              </a:ext>
            </a:extLst>
          </p:cNvPr>
          <p:cNvGrpSpPr/>
          <p:nvPr userDrawn="1"/>
        </p:nvGrpSpPr>
        <p:grpSpPr>
          <a:xfrm>
            <a:off x="5468357" y="4139517"/>
            <a:ext cx="6723644" cy="2716134"/>
            <a:chOff x="5789470" y="4224320"/>
            <a:chExt cx="6858467" cy="2770205"/>
          </a:xfrm>
        </p:grpSpPr>
        <p:grpSp>
          <p:nvGrpSpPr>
            <p:cNvPr id="162" name="Group 161">
              <a:extLst>
                <a:ext uri="{FF2B5EF4-FFF2-40B4-BE49-F238E27FC236}">
                  <a16:creationId xmlns:a16="http://schemas.microsoft.com/office/drawing/2014/main" id="{F0817D12-3B57-4345-9AD5-7A39B0BE088C}"/>
                </a:ext>
              </a:extLst>
            </p:cNvPr>
            <p:cNvGrpSpPr>
              <a:grpSpLocks noChangeAspect="1"/>
            </p:cNvGrpSpPr>
            <p:nvPr userDrawn="1"/>
          </p:nvGrpSpPr>
          <p:grpSpPr bwMode="gray">
            <a:xfrm>
              <a:off x="5789470" y="4224320"/>
              <a:ext cx="6858467" cy="2770205"/>
              <a:chOff x="5788926" y="4224320"/>
              <a:chExt cx="6858467" cy="2770205"/>
            </a:xfrm>
          </p:grpSpPr>
          <p:sp>
            <p:nvSpPr>
              <p:cNvPr id="166" name="Freeform: Shape 165">
                <a:extLst>
                  <a:ext uri="{FF2B5EF4-FFF2-40B4-BE49-F238E27FC236}">
                    <a16:creationId xmlns:a16="http://schemas.microsoft.com/office/drawing/2014/main" id="{3A8A2184-8FAA-45A2-8FC0-02AE0A775439}"/>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6">
                <a:extLst>
                  <a:ext uri="{FF2B5EF4-FFF2-40B4-BE49-F238E27FC236}">
                    <a16:creationId xmlns:a16="http://schemas.microsoft.com/office/drawing/2014/main" id="{67CED8AF-DC4B-440A-8329-50612FC3BEB4}"/>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8" name="Rectangle 167">
                <a:extLst>
                  <a:ext uri="{FF2B5EF4-FFF2-40B4-BE49-F238E27FC236}">
                    <a16:creationId xmlns:a16="http://schemas.microsoft.com/office/drawing/2014/main" id="{C4810A1F-57C2-4CF5-B3E3-E1E3EE1B73AC}"/>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Rectangle 168">
                <a:extLst>
                  <a:ext uri="{FF2B5EF4-FFF2-40B4-BE49-F238E27FC236}">
                    <a16:creationId xmlns:a16="http://schemas.microsoft.com/office/drawing/2014/main" id="{CCF8047C-BC37-4DEA-9D4A-6D8E0997C1E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Rectangle 169">
                <a:extLst>
                  <a:ext uri="{FF2B5EF4-FFF2-40B4-BE49-F238E27FC236}">
                    <a16:creationId xmlns:a16="http://schemas.microsoft.com/office/drawing/2014/main" id="{DCE834DE-0750-4647-9284-3709CE7E36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Rectangle 170">
                <a:extLst>
                  <a:ext uri="{FF2B5EF4-FFF2-40B4-BE49-F238E27FC236}">
                    <a16:creationId xmlns:a16="http://schemas.microsoft.com/office/drawing/2014/main" id="{975987D4-847D-4976-A4B8-AA1A8B6AF72F}"/>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Rectangle 171">
                <a:extLst>
                  <a:ext uri="{FF2B5EF4-FFF2-40B4-BE49-F238E27FC236}">
                    <a16:creationId xmlns:a16="http://schemas.microsoft.com/office/drawing/2014/main" id="{48FBA96B-499E-4B00-B065-B04FF7AF5F9A}"/>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Rectangle 172">
                <a:extLst>
                  <a:ext uri="{FF2B5EF4-FFF2-40B4-BE49-F238E27FC236}">
                    <a16:creationId xmlns:a16="http://schemas.microsoft.com/office/drawing/2014/main" id="{AF825427-953E-4BD8-99CB-DFC8DB66F3A2}"/>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13">
                <a:extLst>
                  <a:ext uri="{FF2B5EF4-FFF2-40B4-BE49-F238E27FC236}">
                    <a16:creationId xmlns:a16="http://schemas.microsoft.com/office/drawing/2014/main" id="{18E83000-8A18-4E78-AD35-2772B62DE13C}"/>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Freeform 14">
                <a:extLst>
                  <a:ext uri="{FF2B5EF4-FFF2-40B4-BE49-F238E27FC236}">
                    <a16:creationId xmlns:a16="http://schemas.microsoft.com/office/drawing/2014/main" id="{4DB6BA67-C947-415B-AC2E-1E776BC017A6}"/>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Freeform 15">
                <a:extLst>
                  <a:ext uri="{FF2B5EF4-FFF2-40B4-BE49-F238E27FC236}">
                    <a16:creationId xmlns:a16="http://schemas.microsoft.com/office/drawing/2014/main" id="{0CC44CBF-B95D-4C33-B48B-4F18C5EA2AED}"/>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16">
                <a:extLst>
                  <a:ext uri="{FF2B5EF4-FFF2-40B4-BE49-F238E27FC236}">
                    <a16:creationId xmlns:a16="http://schemas.microsoft.com/office/drawing/2014/main" id="{55DB8711-DC5E-470A-9D33-353406A8AF73}"/>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17">
                <a:extLst>
                  <a:ext uri="{FF2B5EF4-FFF2-40B4-BE49-F238E27FC236}">
                    <a16:creationId xmlns:a16="http://schemas.microsoft.com/office/drawing/2014/main" id="{2F8A780B-353A-426C-9F5D-A1FA6888D6A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9" name="Freeform 18">
                <a:extLst>
                  <a:ext uri="{FF2B5EF4-FFF2-40B4-BE49-F238E27FC236}">
                    <a16:creationId xmlns:a16="http://schemas.microsoft.com/office/drawing/2014/main" id="{B4B4E25D-7E1D-4448-94E7-01F444266F6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19">
                <a:extLst>
                  <a:ext uri="{FF2B5EF4-FFF2-40B4-BE49-F238E27FC236}">
                    <a16:creationId xmlns:a16="http://schemas.microsoft.com/office/drawing/2014/main" id="{58A1A564-5AD0-4A5C-97EA-C780AFFCF358}"/>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Freeform 20">
                <a:extLst>
                  <a:ext uri="{FF2B5EF4-FFF2-40B4-BE49-F238E27FC236}">
                    <a16:creationId xmlns:a16="http://schemas.microsoft.com/office/drawing/2014/main" id="{F73F75F2-C76F-4137-83F8-71878194DDA6}"/>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Oval 181">
                <a:extLst>
                  <a:ext uri="{FF2B5EF4-FFF2-40B4-BE49-F238E27FC236}">
                    <a16:creationId xmlns:a16="http://schemas.microsoft.com/office/drawing/2014/main" id="{BFD33456-8A0D-424B-9202-3EC2293F0DC5}"/>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3" name="Oval 182">
                <a:extLst>
                  <a:ext uri="{FF2B5EF4-FFF2-40B4-BE49-F238E27FC236}">
                    <a16:creationId xmlns:a16="http://schemas.microsoft.com/office/drawing/2014/main" id="{47AE42B9-A057-4B26-9B10-E8C7C97695FF}"/>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Oval 183">
                <a:extLst>
                  <a:ext uri="{FF2B5EF4-FFF2-40B4-BE49-F238E27FC236}">
                    <a16:creationId xmlns:a16="http://schemas.microsoft.com/office/drawing/2014/main" id="{22CF41D1-2E50-4606-BA1C-5572DC11BCC4}"/>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Oval 184">
                <a:extLst>
                  <a:ext uri="{FF2B5EF4-FFF2-40B4-BE49-F238E27FC236}">
                    <a16:creationId xmlns:a16="http://schemas.microsoft.com/office/drawing/2014/main" id="{EC492C70-EFE2-4E60-A33B-384AAFB6C82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Freeform 25">
                <a:extLst>
                  <a:ext uri="{FF2B5EF4-FFF2-40B4-BE49-F238E27FC236}">
                    <a16:creationId xmlns:a16="http://schemas.microsoft.com/office/drawing/2014/main" id="{AFE5AAC0-63B4-4A75-BEE6-5C5CBCC83B3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Oval 186">
                <a:extLst>
                  <a:ext uri="{FF2B5EF4-FFF2-40B4-BE49-F238E27FC236}">
                    <a16:creationId xmlns:a16="http://schemas.microsoft.com/office/drawing/2014/main" id="{9C95AE09-14AE-432B-85F8-E95431EE721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Oval 187">
                <a:extLst>
                  <a:ext uri="{FF2B5EF4-FFF2-40B4-BE49-F238E27FC236}">
                    <a16:creationId xmlns:a16="http://schemas.microsoft.com/office/drawing/2014/main" id="{FC8713AD-5D99-4C94-B911-1DA14D6E41E3}"/>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Oval 188">
                <a:extLst>
                  <a:ext uri="{FF2B5EF4-FFF2-40B4-BE49-F238E27FC236}">
                    <a16:creationId xmlns:a16="http://schemas.microsoft.com/office/drawing/2014/main" id="{8A77A2C1-85C8-4128-ACD3-805A90E3F277}"/>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29">
                <a:extLst>
                  <a:ext uri="{FF2B5EF4-FFF2-40B4-BE49-F238E27FC236}">
                    <a16:creationId xmlns:a16="http://schemas.microsoft.com/office/drawing/2014/main" id="{56D9C0F4-15C3-4323-A0CA-CDD0719A828B}"/>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Oval 190">
                <a:extLst>
                  <a:ext uri="{FF2B5EF4-FFF2-40B4-BE49-F238E27FC236}">
                    <a16:creationId xmlns:a16="http://schemas.microsoft.com/office/drawing/2014/main" id="{24D73467-EA48-4FA2-8AB7-3239849D800F}"/>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Rectangle 191">
                <a:extLst>
                  <a:ext uri="{FF2B5EF4-FFF2-40B4-BE49-F238E27FC236}">
                    <a16:creationId xmlns:a16="http://schemas.microsoft.com/office/drawing/2014/main" id="{9A3C95A1-B363-45A6-BDA3-2CECBD2882C1}"/>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32">
                <a:extLst>
                  <a:ext uri="{FF2B5EF4-FFF2-40B4-BE49-F238E27FC236}">
                    <a16:creationId xmlns:a16="http://schemas.microsoft.com/office/drawing/2014/main" id="{A6B81D85-D82C-436F-833E-3C9A85EC1906}"/>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Freeform 33">
                <a:extLst>
                  <a:ext uri="{FF2B5EF4-FFF2-40B4-BE49-F238E27FC236}">
                    <a16:creationId xmlns:a16="http://schemas.microsoft.com/office/drawing/2014/main" id="{8F1CC3DD-67DD-430C-8000-CA56F0EB99E8}"/>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34">
                <a:extLst>
                  <a:ext uri="{FF2B5EF4-FFF2-40B4-BE49-F238E27FC236}">
                    <a16:creationId xmlns:a16="http://schemas.microsoft.com/office/drawing/2014/main" id="{A7B150E2-1F06-461E-86E7-85E4CF24D56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Freeform 35">
                <a:extLst>
                  <a:ext uri="{FF2B5EF4-FFF2-40B4-BE49-F238E27FC236}">
                    <a16:creationId xmlns:a16="http://schemas.microsoft.com/office/drawing/2014/main" id="{C68BDCC7-26BB-4B39-9713-7D15819C8DFD}"/>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7" name="Freeform 36">
                <a:extLst>
                  <a:ext uri="{FF2B5EF4-FFF2-40B4-BE49-F238E27FC236}">
                    <a16:creationId xmlns:a16="http://schemas.microsoft.com/office/drawing/2014/main" id="{BC7E4D62-3E29-4576-B7DA-3660356D71FA}"/>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Freeform 37">
                <a:extLst>
                  <a:ext uri="{FF2B5EF4-FFF2-40B4-BE49-F238E27FC236}">
                    <a16:creationId xmlns:a16="http://schemas.microsoft.com/office/drawing/2014/main" id="{73478B60-8546-4F86-83F9-D5E17D67EB7C}"/>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38">
                <a:extLst>
                  <a:ext uri="{FF2B5EF4-FFF2-40B4-BE49-F238E27FC236}">
                    <a16:creationId xmlns:a16="http://schemas.microsoft.com/office/drawing/2014/main" id="{424D80FE-B092-45C4-92EB-23A817ABA4D7}"/>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39">
                <a:extLst>
                  <a:ext uri="{FF2B5EF4-FFF2-40B4-BE49-F238E27FC236}">
                    <a16:creationId xmlns:a16="http://schemas.microsoft.com/office/drawing/2014/main" id="{F92A89EE-EC11-4915-ACEC-0DA06365448C}"/>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1" name="Oval 200">
                <a:extLst>
                  <a:ext uri="{FF2B5EF4-FFF2-40B4-BE49-F238E27FC236}">
                    <a16:creationId xmlns:a16="http://schemas.microsoft.com/office/drawing/2014/main" id="{EBFE75F9-C1CD-4734-89DE-FBAC81D11488}"/>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2" name="Oval 201">
                <a:extLst>
                  <a:ext uri="{FF2B5EF4-FFF2-40B4-BE49-F238E27FC236}">
                    <a16:creationId xmlns:a16="http://schemas.microsoft.com/office/drawing/2014/main" id="{A7E42769-703F-43F5-A412-7376625B1F5E}"/>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3" name="Oval 202">
                <a:extLst>
                  <a:ext uri="{FF2B5EF4-FFF2-40B4-BE49-F238E27FC236}">
                    <a16:creationId xmlns:a16="http://schemas.microsoft.com/office/drawing/2014/main" id="{8F704F27-17CC-4C60-8328-3B6AAFC02BE1}"/>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F467073E-B416-49DC-8FA3-6C3F2FDFB66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BCD5F6EA-A0EF-49BC-B82F-6C755548074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B3BC85F2-70A7-462C-B755-B4EB075CF762}"/>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AC58FBC6-DA83-472F-98E4-D52473D5235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E56A0B1D-EC9E-47E5-BC43-56E42889110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Freeform 48">
                <a:extLst>
                  <a:ext uri="{FF2B5EF4-FFF2-40B4-BE49-F238E27FC236}">
                    <a16:creationId xmlns:a16="http://schemas.microsoft.com/office/drawing/2014/main" id="{43872BAE-86E2-43A5-A602-9EB2DBB64B2E}"/>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FF6E22FB-D49F-4956-9C80-EF7F82F05305}"/>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Freeform 50">
                <a:extLst>
                  <a:ext uri="{FF2B5EF4-FFF2-40B4-BE49-F238E27FC236}">
                    <a16:creationId xmlns:a16="http://schemas.microsoft.com/office/drawing/2014/main" id="{C48622BD-9B47-480D-8396-8088AF66638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Oval 211">
                <a:extLst>
                  <a:ext uri="{FF2B5EF4-FFF2-40B4-BE49-F238E27FC236}">
                    <a16:creationId xmlns:a16="http://schemas.microsoft.com/office/drawing/2014/main" id="{253A15D9-4283-42F2-B307-AFF2634719D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Rectangle 212">
                <a:extLst>
                  <a:ext uri="{FF2B5EF4-FFF2-40B4-BE49-F238E27FC236}">
                    <a16:creationId xmlns:a16="http://schemas.microsoft.com/office/drawing/2014/main" id="{5966DFD7-E4BC-45E7-B976-45CD255D3F4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3">
                <a:extLst>
                  <a:ext uri="{FF2B5EF4-FFF2-40B4-BE49-F238E27FC236}">
                    <a16:creationId xmlns:a16="http://schemas.microsoft.com/office/drawing/2014/main" id="{300A7D9C-0A59-45C4-B04B-448C0C1CCA7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Freeform 55">
                <a:extLst>
                  <a:ext uri="{FF2B5EF4-FFF2-40B4-BE49-F238E27FC236}">
                    <a16:creationId xmlns:a16="http://schemas.microsoft.com/office/drawing/2014/main" id="{5203B2FB-E158-4277-B1AB-7CFA9731027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6" name="Freeform 59">
                <a:extLst>
                  <a:ext uri="{FF2B5EF4-FFF2-40B4-BE49-F238E27FC236}">
                    <a16:creationId xmlns:a16="http://schemas.microsoft.com/office/drawing/2014/main" id="{69E9A61B-1293-4767-85BB-BD063A7951D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60">
                <a:extLst>
                  <a:ext uri="{FF2B5EF4-FFF2-40B4-BE49-F238E27FC236}">
                    <a16:creationId xmlns:a16="http://schemas.microsoft.com/office/drawing/2014/main" id="{CDA8809E-6BB7-4AC5-BA37-090E0114C6F2}"/>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Rectangle 217">
                <a:extLst>
                  <a:ext uri="{FF2B5EF4-FFF2-40B4-BE49-F238E27FC236}">
                    <a16:creationId xmlns:a16="http://schemas.microsoft.com/office/drawing/2014/main" id="{01202EBA-F1A5-420D-9998-6C6BB5701811}"/>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9" name="Freeform 62">
                <a:extLst>
                  <a:ext uri="{FF2B5EF4-FFF2-40B4-BE49-F238E27FC236}">
                    <a16:creationId xmlns:a16="http://schemas.microsoft.com/office/drawing/2014/main" id="{C9631B17-F8FA-4B5E-A526-6E58F1B0D9AB}"/>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0" name="Rectangle 219">
                <a:extLst>
                  <a:ext uri="{FF2B5EF4-FFF2-40B4-BE49-F238E27FC236}">
                    <a16:creationId xmlns:a16="http://schemas.microsoft.com/office/drawing/2014/main" id="{75B416B6-4A23-4038-AF1B-6F5A93C9BEC8}"/>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Freeform 64">
                <a:extLst>
                  <a:ext uri="{FF2B5EF4-FFF2-40B4-BE49-F238E27FC236}">
                    <a16:creationId xmlns:a16="http://schemas.microsoft.com/office/drawing/2014/main" id="{B60DBD62-90AE-4C45-B814-6088E21206C5}"/>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5">
                <a:extLst>
                  <a:ext uri="{FF2B5EF4-FFF2-40B4-BE49-F238E27FC236}">
                    <a16:creationId xmlns:a16="http://schemas.microsoft.com/office/drawing/2014/main" id="{EF8F2B8B-FAF1-4D0E-9C4F-BD0CBD283AD6}"/>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C3F9AE66-49BC-4CC5-96E7-EE3F56DD5E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Rectangle 223">
                <a:extLst>
                  <a:ext uri="{FF2B5EF4-FFF2-40B4-BE49-F238E27FC236}">
                    <a16:creationId xmlns:a16="http://schemas.microsoft.com/office/drawing/2014/main" id="{CAEE64D5-3C4B-4F98-A941-FBCF6E3FD72C}"/>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8">
                <a:extLst>
                  <a:ext uri="{FF2B5EF4-FFF2-40B4-BE49-F238E27FC236}">
                    <a16:creationId xmlns:a16="http://schemas.microsoft.com/office/drawing/2014/main" id="{0EF9A87B-56E1-4430-8847-8C7AC0B0EE71}"/>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Freeform 69">
                <a:extLst>
                  <a:ext uri="{FF2B5EF4-FFF2-40B4-BE49-F238E27FC236}">
                    <a16:creationId xmlns:a16="http://schemas.microsoft.com/office/drawing/2014/main" id="{E4C1337D-B9D0-48AE-BC0D-22560FF71707}"/>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Freeform 70">
                <a:extLst>
                  <a:ext uri="{FF2B5EF4-FFF2-40B4-BE49-F238E27FC236}">
                    <a16:creationId xmlns:a16="http://schemas.microsoft.com/office/drawing/2014/main" id="{C578DC3A-7131-4AF0-97FF-ACF4E0508B6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Rectangle 227">
                <a:extLst>
                  <a:ext uri="{FF2B5EF4-FFF2-40B4-BE49-F238E27FC236}">
                    <a16:creationId xmlns:a16="http://schemas.microsoft.com/office/drawing/2014/main" id="{B267A13E-5474-4FCE-9121-A7BD89E75524}"/>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72">
                <a:extLst>
                  <a:ext uri="{FF2B5EF4-FFF2-40B4-BE49-F238E27FC236}">
                    <a16:creationId xmlns:a16="http://schemas.microsoft.com/office/drawing/2014/main" id="{C0806179-4FB5-4C43-A9A4-B44655E2CDFD}"/>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3">
                <a:extLst>
                  <a:ext uri="{FF2B5EF4-FFF2-40B4-BE49-F238E27FC236}">
                    <a16:creationId xmlns:a16="http://schemas.microsoft.com/office/drawing/2014/main" id="{49D4CFF6-5332-40D6-9E30-F45880C45222}"/>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2A2EFEED-D1E2-4FD9-A138-552DE67E47A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5">
                <a:extLst>
                  <a:ext uri="{FF2B5EF4-FFF2-40B4-BE49-F238E27FC236}">
                    <a16:creationId xmlns:a16="http://schemas.microsoft.com/office/drawing/2014/main" id="{A348E330-4BA5-49B5-89E0-E1F407E9140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Rectangle 232">
                <a:extLst>
                  <a:ext uri="{FF2B5EF4-FFF2-40B4-BE49-F238E27FC236}">
                    <a16:creationId xmlns:a16="http://schemas.microsoft.com/office/drawing/2014/main" id="{D0DD5A38-4FF2-4B4D-B83B-0F3572C0E80C}"/>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4" name="Freeform 80">
                <a:extLst>
                  <a:ext uri="{FF2B5EF4-FFF2-40B4-BE49-F238E27FC236}">
                    <a16:creationId xmlns:a16="http://schemas.microsoft.com/office/drawing/2014/main" id="{223C58EE-7F78-4839-9651-128AC8AC33C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Rectangle 234">
                <a:extLst>
                  <a:ext uri="{FF2B5EF4-FFF2-40B4-BE49-F238E27FC236}">
                    <a16:creationId xmlns:a16="http://schemas.microsoft.com/office/drawing/2014/main" id="{3B495461-35B6-459E-8442-FACDF94D1FBD}"/>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Freeform 83">
                <a:extLst>
                  <a:ext uri="{FF2B5EF4-FFF2-40B4-BE49-F238E27FC236}">
                    <a16:creationId xmlns:a16="http://schemas.microsoft.com/office/drawing/2014/main" id="{574BED13-3C44-442A-92B0-CF608E1702E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7" name="Freeform 84">
                <a:extLst>
                  <a:ext uri="{FF2B5EF4-FFF2-40B4-BE49-F238E27FC236}">
                    <a16:creationId xmlns:a16="http://schemas.microsoft.com/office/drawing/2014/main" id="{6F70A388-A268-4892-AEAE-57359D7F83B9}"/>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8" name="Freeform 85">
                <a:extLst>
                  <a:ext uri="{FF2B5EF4-FFF2-40B4-BE49-F238E27FC236}">
                    <a16:creationId xmlns:a16="http://schemas.microsoft.com/office/drawing/2014/main" id="{4962D301-DB32-4D6F-97F7-A3DF6B36159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9" name="Freeform 86">
                <a:extLst>
                  <a:ext uri="{FF2B5EF4-FFF2-40B4-BE49-F238E27FC236}">
                    <a16:creationId xmlns:a16="http://schemas.microsoft.com/office/drawing/2014/main" id="{EC2C46A8-CA4A-4456-AD7C-45BD98246AA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163" name="Picture 162">
              <a:extLst>
                <a:ext uri="{FF2B5EF4-FFF2-40B4-BE49-F238E27FC236}">
                  <a16:creationId xmlns:a16="http://schemas.microsoft.com/office/drawing/2014/main" id="{CE4705FC-5B86-4965-A6D1-886825B30D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164" name="Picture 163">
              <a:extLst>
                <a:ext uri="{FF2B5EF4-FFF2-40B4-BE49-F238E27FC236}">
                  <a16:creationId xmlns:a16="http://schemas.microsoft.com/office/drawing/2014/main" id="{813EC1FF-C494-475E-AFAD-D1E3C108A5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65" name="Picture 164">
              <a:extLst>
                <a:ext uri="{FF2B5EF4-FFF2-40B4-BE49-F238E27FC236}">
                  <a16:creationId xmlns:a16="http://schemas.microsoft.com/office/drawing/2014/main" id="{AE46182C-D272-4961-80BE-15E356DDBCB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2092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grpSp>
        <p:nvGrpSpPr>
          <p:cNvPr id="82" name="Group 81">
            <a:extLst>
              <a:ext uri="{FF2B5EF4-FFF2-40B4-BE49-F238E27FC236}">
                <a16:creationId xmlns:a16="http://schemas.microsoft.com/office/drawing/2014/main" id="{C3963000-F91C-4D9B-B983-AFD60801B0A9}"/>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92A3C992-D3CD-4FF3-A099-E59D7BAFBAD7}"/>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2BC0C1E6-13F4-4476-9706-8E2F1859E53C}"/>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86C13A96-1DC4-4390-9BB3-60BA856DE50C}"/>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FA6FFFB3-AA4D-49CA-880D-84C00E4B217D}"/>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21429DF9-7E77-49F0-8C13-F59A9D4E5A6F}"/>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2EFDFCC8-E1CE-427E-906C-68E883C5C3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12A04AE3-C356-41BC-B306-6833AA1076FD}"/>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054C3F0D-C038-4ABD-AC0E-DDB8AE612C9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101754BA-9CD4-49F4-9299-5D028A5C2286}"/>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6759B8A7-ACAD-4994-8C35-5C036B6BD76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428F985F-5586-420B-A27A-4FACBC34743F}"/>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B1C5AD91-A6D8-4147-90F2-CEF89583A2BC}"/>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E82BBECD-3419-4441-9066-66FE2A807AD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8E6DA5D8-E3BD-4266-A58A-A5436034387F}"/>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F99D9FB5-EC20-47B5-A4A2-CB5565B6E114}"/>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53D06-A837-48F1-ACBF-C41E8DA67101}"/>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4C0F2AA0-BD81-4650-82C7-06C922396877}"/>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DA0B10D1-BA53-4FFF-8C62-2AEF1FCAA0F8}"/>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2612C330-A45C-4C10-96BF-F9F70EBBCB7C}"/>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F7ADE268-621F-4EDC-9EAF-2FC730B0B5D9}"/>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18877468-4B23-4D56-B10F-0D6828AD1F83}"/>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0D9C0A28-2B78-4D93-B657-5CD5F7D186B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AE09FC56-6821-47FC-8FC7-2F0029474887}"/>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43F9E2EE-FD3D-44B8-8995-2C99EBEE98D8}"/>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271DE23B-1AAA-4E6C-86F6-2E2CB9962088}"/>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BF22106E-6818-4E4E-8B23-4092B370D02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3B043737-7C08-4103-A972-D6C27D01333B}"/>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450978F9-6BAD-4605-A51B-BECE12A0656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1B56E46C-F6EF-45E7-8DD4-34AD877D4AE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66881CB7-22B6-443B-97B3-12BEA7EC4D0C}"/>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4C97B99A-9988-48B5-B633-24904429B5C5}"/>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292A9BC6-1BC1-401E-A904-37F2B5B9A033}"/>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A2EED1B8-6A77-4EA4-98FD-356346A68D12}"/>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7FEAB4D7-D623-49D8-A7FC-E39C7C00052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5757BC31-8050-49A0-8A36-356806A73CD4}"/>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47DF2BD-E5EA-4DA2-B48F-81135892A4E3}"/>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A46DCB54-EE28-4E51-BA06-9541609C16B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B3062DE-E2C1-41BC-95EF-07C19D0288AD}"/>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DB91B7F1-0C0A-40E3-941D-C7D471100F97}"/>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5BB0CC25-FB84-4EAD-91AB-C2AE2E62B96B}"/>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DCC48F03-3076-46E7-87DA-B975C2756E4F}"/>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06769420-88C6-4B3A-9E9B-1DEEC17F9239}"/>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0919F2C4-4414-4562-BC09-3A74441C79A0}"/>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C760F144-44B2-45FB-BC00-6A11B2352B8D}"/>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F4ECC6E5-A5EB-46D5-89BE-53BD4810AFD4}"/>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460FB30C-0207-44EB-9E5E-C6792386DDE1}"/>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3F7256A5-3F84-4130-9EA5-8DE93264ACE1}"/>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AF262B7F-6420-4641-A4DC-1E41B16E303C}"/>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6648C072-5C6C-48C2-8B5F-639735D7ACD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04A3092D-329E-474B-9D47-C25E32C2297F}"/>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B53D536B-5ED8-4828-872C-DF1ADA130D4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BCEB0A85-A31D-420C-A498-2376899083C5}"/>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E0A85934-4759-40BD-AE41-D759337A2759}"/>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BDD7C752-BD6E-483F-9AEB-D86E9BB9A02B}"/>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0351BCBD-522A-4103-ADFE-23522BF740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5E410F93-6648-4A83-B3CF-A5C3C12007F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C81FA598-A0B3-44B6-AB22-49E2C17715E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84B71087-8FC0-4CE4-94BD-F5F3CBD2D29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66E20E85-961E-4E4C-9223-A4952D3164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B3F8E92C-A81B-4672-8371-B2E54206B903}"/>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F4059822-CE27-4CEB-9D20-5F1AC3637D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AC57A572-BEAD-4737-8DD9-36A3776C7BA2}"/>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45DE3373-225F-461B-9D24-46AC6D4AD81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1B659661-D37A-4B7E-855D-EAD5309484A0}"/>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7ED29502-A5CC-483B-9D53-9EB4F5B4A92E}"/>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5B1ED106-37D8-4CDD-9BFA-F62D97BFD9FD}"/>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F97E26E2-0BA6-43DA-822E-D8B3381901B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2529967A-0E0B-428E-AEB2-0C2A24898E4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55E76401-56A1-42CA-95B2-73A3D796B3C0}"/>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A7C5B9F8-D006-459E-80F0-5DE7EA2745B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5018B7FF-061C-40DD-907B-5105B3D11A31}"/>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7E92BB9F-B7CB-499A-AE7A-F22031D94990}"/>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7E02A2A5-0B91-4015-8D5F-BD4BE9521EB7}"/>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C6DD0C20-2142-460F-BC12-429C2E5064B1}"/>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EB2EB6F8-364E-425E-970B-54BFE0651F78}"/>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8AB7910C-DAEF-4067-8EDA-A859C2FE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C9DE6B58-396C-40E8-AB10-3AABF49B47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E8AFE8E6-EC4B-4CC5-A10E-CF8636A653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6753873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grpSp>
        <p:nvGrpSpPr>
          <p:cNvPr id="82" name="Group 81">
            <a:extLst>
              <a:ext uri="{FF2B5EF4-FFF2-40B4-BE49-F238E27FC236}">
                <a16:creationId xmlns:a16="http://schemas.microsoft.com/office/drawing/2014/main" id="{B8D817D8-603E-4A44-B7EE-404690F616CD}"/>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80A439C4-4217-4499-BCB3-5F400345C80E}"/>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DCC4A063-A694-4D66-8DD4-F47721D33F43}"/>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3964BAE4-5A7F-4487-B8BD-092B593FE3E5}"/>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3F2C5A1F-3D9D-41CD-BB20-D9972DA28FCF}"/>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98F995-7E03-4E9A-AE30-AA4155BF7219}"/>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0B9BEF86-D2E3-426D-9EB1-FB4550E0562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883B801C-B158-4343-8593-20148E3627A5}"/>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258494E7-01AD-4D62-AFFC-D6CF4CBE0755}"/>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7C804B8F-2A4B-4F99-90D6-2A9535017319}"/>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4C0F4EB9-9531-494D-89F3-AA7F95634740}"/>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E3734589-B0D2-4EC1-A45D-8FFD695C3A43}"/>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579F71A7-75E0-4811-A5F3-471DBA49EFF3}"/>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FBEC5DB7-A3EB-4151-A1D9-E845014C1298}"/>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3B6D047A-0B10-4444-B6FF-FA8776A7EE8B}"/>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0F58970C-DC49-45C5-9F36-6DCEA7575A55}"/>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64DBA-DB05-4E29-89BC-B2C9BECEE7BC}"/>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B7707964-2ED4-4CFB-8A77-1B3A0FF6CCB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3EB98931-C2C5-413C-B83D-C7F433B1AD57}"/>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47EE4171-0171-4F29-B533-5A16F58F4FC1}"/>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3FD78722-4F55-4FD1-91EA-B04EA902B01B}"/>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B1EE5BAE-AD46-446E-B138-ED4CCC8FDD7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8F398C47-CEB6-4A5B-A8DC-1FB483FC1FBC}"/>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6C0443D5-A336-4E47-9302-3008A6CBE045}"/>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415124A-8334-485E-A78F-25531B8A6316}"/>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7497DF9D-C5BA-4244-B721-BD60837B9F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4BC68D88-3E6A-4689-A984-DE915506D573}"/>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1191EFE2-5AEE-4C5B-B15B-89F775DCFEBC}"/>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98FC4692-8AC3-4347-B965-AE4B41E79152}"/>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9D823201-8A62-4501-8B0C-9EBE1F8A08A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01E002C9-6AFD-4968-B591-28514C3E3350}"/>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8AF4E1C1-974B-422F-BB6B-4E5BEAA0F739}"/>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4FC6B5BB-BC87-46F3-B329-0DD15C6B40D4}"/>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74D994BB-5F79-44B6-B7FC-C17BEAF9BF4C}"/>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C49B967D-D7D6-4F99-8CAB-AD783AA71CE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BAF09359-0391-4868-B491-CA147202ED42}"/>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EBE060D-1F48-4919-858E-522F0EB8591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30212001-48AB-412F-A69A-2311910DC86D}"/>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47B2300A-7161-45BF-8B03-6AF6138FFC92}"/>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9A604208-317B-46F8-A2F5-AD51A46DD03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CA30A0A1-5452-4088-A74A-B2D820175244}"/>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496C20AA-FFBE-4395-8993-5202118446E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35A45C03-CE1F-4715-A8B3-4B5B17DAA5F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53403D01-7C3F-4465-90D2-F6D47FBE6E3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66013DCD-3BEA-4AB8-8F62-D443F2FFFD6A}"/>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8C96AB53-9BED-4BDB-8C72-7FB0D63DE990}"/>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96B78A9D-1C23-40C1-8998-9B8E5C68F8AA}"/>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DA3CF29E-A06B-40AB-9479-A4B3B8A86F6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D8F83D1B-C252-4759-AFE7-2D083CB1F266}"/>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0611DFC0-23F3-45EC-A637-FF2379643240}"/>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A38393F3-73DB-4FC9-91D8-5981C0ADAEB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073AF9DF-BED0-4F69-8C6E-5A80ADDAC1D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4B178CEC-0EC8-46B6-9B4D-B9782C9722DE}"/>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0E9650D3-4903-42D8-A167-A575745FBAAF}"/>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141BA46E-3AF8-4045-A2C4-7074F09447C2}"/>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F5B3DB0E-197B-47DF-AFB2-20B4323250A2}"/>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1E8DE708-D7E6-4E01-81A6-4733BF676779}"/>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54CA206C-47B7-43C7-B432-44602290B4D7}"/>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7A0A2DF5-D070-466D-81D2-FCF849A1EF7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BACB0CF3-A13D-4EDD-84AE-7653E4319EA2}"/>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89A2A754-79A7-4A73-BE65-28DD4603790F}"/>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2FF6BF3B-67D8-4320-9CE3-07D4AB7F5787}"/>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3C5E0098-8212-4F15-80B5-6A9398911C38}"/>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737E6FAC-C4F6-44CF-BEBA-6F5B7DE15AE7}"/>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C326864B-F815-431E-B21A-CABF4DB7576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8CDC0440-B469-4778-BAD8-D6C3DC1B4A68}"/>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6CBCE1F9-6A58-4039-B08F-73031C87E74B}"/>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59564FD5-D7FB-4200-AED3-285CF82FDD61}"/>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5AECBEF0-CDD4-4C61-A0BB-B510CA375615}"/>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ADEA1F47-9F18-448D-BCE1-1A054234E01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850E36A0-7759-4486-B25B-C15D1BB99E48}"/>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0CBF7C1B-E083-4B6C-AB09-D5C3E96AC273}"/>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868716F6-EFCD-4D42-A48D-6697FB1B0E0A}"/>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21A0B47B-12E6-4639-BB54-D4F3D6862733}"/>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D5AF0F13-D186-4983-98BB-A8BE0427225C}"/>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02027BB4-DFF4-4C2F-9B48-BE1D15BEAEE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10D8DF18-1227-4F2E-A3FA-A2B1C1620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3DBD4002-8742-42D1-9A0C-9A369C19E2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1A00F977-BA3B-4835-A326-66DAEBD1DF2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11987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6E17ECB1-060F-43F0-9654-A66550FD91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96570">
            <a:off x="7102309" y="3707357"/>
            <a:ext cx="1934004" cy="1286705"/>
          </a:xfrm>
          <a:prstGeom prst="rect">
            <a:avLst/>
          </a:prstGeom>
          <a:scene3d>
            <a:camera prst="perspectiveHeroicExtremeRightFacing" fov="5100000">
              <a:rot lat="20633815" lon="19850160" rev="1082791"/>
            </a:camera>
            <a:lightRig rig="threePt" dir="t"/>
          </a:scene3d>
          <a:sp3d/>
        </p:spPr>
      </p:pic>
    </p:spTree>
    <p:extLst>
      <p:ext uri="{BB962C8B-B14F-4D97-AF65-F5344CB8AC3E}">
        <p14:creationId xmlns:p14="http://schemas.microsoft.com/office/powerpoint/2010/main" val="23893828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479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DC352D84-8CD7-48EA-B827-9AC031C743F1}"/>
              </a:ext>
            </a:extLst>
          </p:cNvPr>
          <p:cNvGrpSpPr/>
          <p:nvPr userDrawn="1"/>
        </p:nvGrpSpPr>
        <p:grpSpPr>
          <a:xfrm>
            <a:off x="5468357" y="4139517"/>
            <a:ext cx="6723644" cy="2716134"/>
            <a:chOff x="5789470" y="4224320"/>
            <a:chExt cx="6858467" cy="2770205"/>
          </a:xfrm>
        </p:grpSpPr>
        <p:grpSp>
          <p:nvGrpSpPr>
            <p:cNvPr id="82" name="Group 81">
              <a:extLst>
                <a:ext uri="{FF2B5EF4-FFF2-40B4-BE49-F238E27FC236}">
                  <a16:creationId xmlns:a16="http://schemas.microsoft.com/office/drawing/2014/main" id="{FC419209-17EB-4DEA-B74A-CD4441E28F25}"/>
                </a:ext>
              </a:extLst>
            </p:cNvPr>
            <p:cNvGrpSpPr>
              <a:grpSpLocks noChangeAspect="1"/>
            </p:cNvGrpSpPr>
            <p:nvPr userDrawn="1"/>
          </p:nvGrpSpPr>
          <p:grpSpPr bwMode="gray">
            <a:xfrm>
              <a:off x="5789470" y="4224320"/>
              <a:ext cx="6858467" cy="2770205"/>
              <a:chOff x="5788926" y="4224320"/>
              <a:chExt cx="6858467" cy="2770205"/>
            </a:xfrm>
          </p:grpSpPr>
          <p:sp>
            <p:nvSpPr>
              <p:cNvPr id="86" name="Freeform: Shape 85">
                <a:extLst>
                  <a:ext uri="{FF2B5EF4-FFF2-40B4-BE49-F238E27FC236}">
                    <a16:creationId xmlns:a16="http://schemas.microsoft.com/office/drawing/2014/main" id="{77E44E5D-0297-4B27-A57E-1E1448766601}"/>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
                <a:extLst>
                  <a:ext uri="{FF2B5EF4-FFF2-40B4-BE49-F238E27FC236}">
                    <a16:creationId xmlns:a16="http://schemas.microsoft.com/office/drawing/2014/main" id="{51512E05-962C-42A0-901D-95E142D87A3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8" name="Rectangle 87">
                <a:extLst>
                  <a:ext uri="{FF2B5EF4-FFF2-40B4-BE49-F238E27FC236}">
                    <a16:creationId xmlns:a16="http://schemas.microsoft.com/office/drawing/2014/main" id="{4F2562EA-CEF2-4732-830D-610C09CD2DA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9" name="Rectangle 88">
                <a:extLst>
                  <a:ext uri="{FF2B5EF4-FFF2-40B4-BE49-F238E27FC236}">
                    <a16:creationId xmlns:a16="http://schemas.microsoft.com/office/drawing/2014/main" id="{4A63D61E-8DA2-4729-B640-1794A57491F7}"/>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D83D69-47EC-4E75-8BAF-BE394EFC786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D903A8FB-D0D0-4ADE-B1D6-4CADEC5D7D8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AA8FAD4B-51B6-44EB-BC0B-D5D35F90E8BF}"/>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D78432CD-E177-4818-85CE-A0B24D43C1FE}"/>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Freeform 13">
                <a:extLst>
                  <a:ext uri="{FF2B5EF4-FFF2-40B4-BE49-F238E27FC236}">
                    <a16:creationId xmlns:a16="http://schemas.microsoft.com/office/drawing/2014/main" id="{774CBD0A-32A7-4F80-8727-4DDC9B3BD962}"/>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4">
                <a:extLst>
                  <a:ext uri="{FF2B5EF4-FFF2-40B4-BE49-F238E27FC236}">
                    <a16:creationId xmlns:a16="http://schemas.microsoft.com/office/drawing/2014/main" id="{3F2752C7-0E47-424B-9082-BA626C4867E5}"/>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5">
                <a:extLst>
                  <a:ext uri="{FF2B5EF4-FFF2-40B4-BE49-F238E27FC236}">
                    <a16:creationId xmlns:a16="http://schemas.microsoft.com/office/drawing/2014/main" id="{7B0B83B5-C72C-474F-8569-D8A6410516F2}"/>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6">
                <a:extLst>
                  <a:ext uri="{FF2B5EF4-FFF2-40B4-BE49-F238E27FC236}">
                    <a16:creationId xmlns:a16="http://schemas.microsoft.com/office/drawing/2014/main" id="{A68F4AB2-8B3E-4A11-94CC-4A321E8D1EE1}"/>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7">
                <a:extLst>
                  <a:ext uri="{FF2B5EF4-FFF2-40B4-BE49-F238E27FC236}">
                    <a16:creationId xmlns:a16="http://schemas.microsoft.com/office/drawing/2014/main" id="{7430BBCB-2E72-4DA3-9D75-C28DCC5ADCAC}"/>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8">
                <a:extLst>
                  <a:ext uri="{FF2B5EF4-FFF2-40B4-BE49-F238E27FC236}">
                    <a16:creationId xmlns:a16="http://schemas.microsoft.com/office/drawing/2014/main" id="{C3AC30AA-3406-4754-B69E-7560A5525A2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9">
                <a:extLst>
                  <a:ext uri="{FF2B5EF4-FFF2-40B4-BE49-F238E27FC236}">
                    <a16:creationId xmlns:a16="http://schemas.microsoft.com/office/drawing/2014/main" id="{7DDEEC5C-39B5-4FCB-B56C-AC78A81AC5B4}"/>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20">
                <a:extLst>
                  <a:ext uri="{FF2B5EF4-FFF2-40B4-BE49-F238E27FC236}">
                    <a16:creationId xmlns:a16="http://schemas.microsoft.com/office/drawing/2014/main" id="{ABB83F7E-7160-49A4-890A-674FD9DD94B2}"/>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Oval 101">
                <a:extLst>
                  <a:ext uri="{FF2B5EF4-FFF2-40B4-BE49-F238E27FC236}">
                    <a16:creationId xmlns:a16="http://schemas.microsoft.com/office/drawing/2014/main" id="{136C9D0E-6010-41BA-91F7-839F437ABAB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52D67662-75C3-47A1-8909-4C548466198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7A4D4250-EDA7-4A72-A559-EE2D5C854DAF}"/>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8ACC78AF-D0C0-4AE1-8EAA-674CF9B5754C}"/>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Freeform 25">
                <a:extLst>
                  <a:ext uri="{FF2B5EF4-FFF2-40B4-BE49-F238E27FC236}">
                    <a16:creationId xmlns:a16="http://schemas.microsoft.com/office/drawing/2014/main" id="{E3757448-C02D-4E65-B17A-CD28BCEB7DC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73532E96-C6CE-4B42-9BB3-13B1FD6206E1}"/>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F4388A6B-570C-42CD-AAFB-6AB27D7F58AD}"/>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02E4807-C059-4852-9AFF-8E687C287409}"/>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Freeform 29">
                <a:extLst>
                  <a:ext uri="{FF2B5EF4-FFF2-40B4-BE49-F238E27FC236}">
                    <a16:creationId xmlns:a16="http://schemas.microsoft.com/office/drawing/2014/main" id="{6A1CF96C-6C43-4B2A-B6B0-A53C5625198D}"/>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A20CB881-23BD-4C69-B83E-41A6B6367A6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5E7E4793-8657-4374-920C-617E3603B66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32">
                <a:extLst>
                  <a:ext uri="{FF2B5EF4-FFF2-40B4-BE49-F238E27FC236}">
                    <a16:creationId xmlns:a16="http://schemas.microsoft.com/office/drawing/2014/main" id="{63397122-5D8E-4B0B-9B0F-299AF5765F4E}"/>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3">
                <a:extLst>
                  <a:ext uri="{FF2B5EF4-FFF2-40B4-BE49-F238E27FC236}">
                    <a16:creationId xmlns:a16="http://schemas.microsoft.com/office/drawing/2014/main" id="{E8A4EC8D-DDF8-478E-ACB7-6598A575AB2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4">
                <a:extLst>
                  <a:ext uri="{FF2B5EF4-FFF2-40B4-BE49-F238E27FC236}">
                    <a16:creationId xmlns:a16="http://schemas.microsoft.com/office/drawing/2014/main" id="{46882F79-F2A4-4BD5-8657-8CBB5834A9B1}"/>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5">
                <a:extLst>
                  <a:ext uri="{FF2B5EF4-FFF2-40B4-BE49-F238E27FC236}">
                    <a16:creationId xmlns:a16="http://schemas.microsoft.com/office/drawing/2014/main" id="{1794560F-C1B5-409B-AB00-C0FF121F6DF8}"/>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6">
                <a:extLst>
                  <a:ext uri="{FF2B5EF4-FFF2-40B4-BE49-F238E27FC236}">
                    <a16:creationId xmlns:a16="http://schemas.microsoft.com/office/drawing/2014/main" id="{61FEC112-C04A-4F59-B583-68F545A2A948}"/>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7">
                <a:extLst>
                  <a:ext uri="{FF2B5EF4-FFF2-40B4-BE49-F238E27FC236}">
                    <a16:creationId xmlns:a16="http://schemas.microsoft.com/office/drawing/2014/main" id="{6C6B047B-E455-4653-8FEA-B57D72BE9E0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8">
                <a:extLst>
                  <a:ext uri="{FF2B5EF4-FFF2-40B4-BE49-F238E27FC236}">
                    <a16:creationId xmlns:a16="http://schemas.microsoft.com/office/drawing/2014/main" id="{0871CCB6-0E69-4051-82AF-D408F8E4B84C}"/>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9">
                <a:extLst>
                  <a:ext uri="{FF2B5EF4-FFF2-40B4-BE49-F238E27FC236}">
                    <a16:creationId xmlns:a16="http://schemas.microsoft.com/office/drawing/2014/main" id="{F8B661D5-7AEF-4DBE-A3C8-83117B648AAA}"/>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61B2E2CF-9F48-46BE-B4A5-55E082CF025E}"/>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8787C3FF-D14C-4BFB-BD4B-441756BB801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BF018551-F9E9-40B1-A008-1BC4E3F44C2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13EE294D-D728-49C1-BAC5-9FB7F002358C}"/>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24257021-F968-431B-AB01-34B77FB5325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0A1EB780-1805-47D9-8CAA-9EBFAF1D8423}"/>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1310C791-3B72-4F76-B2CC-18CB0FF3082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9B728B92-55DA-405F-8A4F-685597F3262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48">
                <a:extLst>
                  <a:ext uri="{FF2B5EF4-FFF2-40B4-BE49-F238E27FC236}">
                    <a16:creationId xmlns:a16="http://schemas.microsoft.com/office/drawing/2014/main" id="{8E0239F7-C910-44D0-B9E3-7A0F96F2DAD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66AB3FDD-4050-49FF-8E09-41D08BA036D0}"/>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50">
                <a:extLst>
                  <a:ext uri="{FF2B5EF4-FFF2-40B4-BE49-F238E27FC236}">
                    <a16:creationId xmlns:a16="http://schemas.microsoft.com/office/drawing/2014/main" id="{097A098E-8DE5-4925-8281-BB9E6D5119E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29C881AF-8A73-4B6F-BF45-11A0AEB5EB0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Rectangle 132">
                <a:extLst>
                  <a:ext uri="{FF2B5EF4-FFF2-40B4-BE49-F238E27FC236}">
                    <a16:creationId xmlns:a16="http://schemas.microsoft.com/office/drawing/2014/main" id="{1A9C3FD9-9393-4E51-975A-207F3EE83E49}"/>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53">
                <a:extLst>
                  <a:ext uri="{FF2B5EF4-FFF2-40B4-BE49-F238E27FC236}">
                    <a16:creationId xmlns:a16="http://schemas.microsoft.com/office/drawing/2014/main" id="{392AEE0E-8316-4751-A800-01085D95B95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5">
                <a:extLst>
                  <a:ext uri="{FF2B5EF4-FFF2-40B4-BE49-F238E27FC236}">
                    <a16:creationId xmlns:a16="http://schemas.microsoft.com/office/drawing/2014/main" id="{C6223D5E-7C88-4F18-9CCA-8627949C059C}"/>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6" name="Freeform 59">
                <a:extLst>
                  <a:ext uri="{FF2B5EF4-FFF2-40B4-BE49-F238E27FC236}">
                    <a16:creationId xmlns:a16="http://schemas.microsoft.com/office/drawing/2014/main" id="{F860C23C-A04A-445F-83E8-F78400408E52}"/>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60">
                <a:extLst>
                  <a:ext uri="{FF2B5EF4-FFF2-40B4-BE49-F238E27FC236}">
                    <a16:creationId xmlns:a16="http://schemas.microsoft.com/office/drawing/2014/main" id="{B7454937-F226-4127-86E9-B8289E7CEE1E}"/>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Rectangle 137">
                <a:extLst>
                  <a:ext uri="{FF2B5EF4-FFF2-40B4-BE49-F238E27FC236}">
                    <a16:creationId xmlns:a16="http://schemas.microsoft.com/office/drawing/2014/main" id="{2B04A57B-C1AD-4866-A091-F41D5C5D53D5}"/>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2">
                <a:extLst>
                  <a:ext uri="{FF2B5EF4-FFF2-40B4-BE49-F238E27FC236}">
                    <a16:creationId xmlns:a16="http://schemas.microsoft.com/office/drawing/2014/main" id="{66CA1506-2828-498B-BDCF-5EECF74F6B03}"/>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F3CD89B5-1060-427B-8A4A-62EB7E0FD074}"/>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4">
                <a:extLst>
                  <a:ext uri="{FF2B5EF4-FFF2-40B4-BE49-F238E27FC236}">
                    <a16:creationId xmlns:a16="http://schemas.microsoft.com/office/drawing/2014/main" id="{7AEE98D0-B305-47FA-9C23-85459E3402A3}"/>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5">
                <a:extLst>
                  <a:ext uri="{FF2B5EF4-FFF2-40B4-BE49-F238E27FC236}">
                    <a16:creationId xmlns:a16="http://schemas.microsoft.com/office/drawing/2014/main" id="{13BFA771-D7F1-4FE5-9FEE-D1FF9CA2114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Rectangle 142">
                <a:extLst>
                  <a:ext uri="{FF2B5EF4-FFF2-40B4-BE49-F238E27FC236}">
                    <a16:creationId xmlns:a16="http://schemas.microsoft.com/office/drawing/2014/main" id="{FE61A8F6-C4FC-4175-BE3E-B7E5DB20229C}"/>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0090C396-50A8-4958-8A95-4BD87042FF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Freeform 68">
                <a:extLst>
                  <a:ext uri="{FF2B5EF4-FFF2-40B4-BE49-F238E27FC236}">
                    <a16:creationId xmlns:a16="http://schemas.microsoft.com/office/drawing/2014/main" id="{EF081CBD-51F1-42B6-8CC8-B79B29EE3A90}"/>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9">
                <a:extLst>
                  <a:ext uri="{FF2B5EF4-FFF2-40B4-BE49-F238E27FC236}">
                    <a16:creationId xmlns:a16="http://schemas.microsoft.com/office/drawing/2014/main" id="{9D93D0F1-147A-4C24-86BF-7E39EE2B409F}"/>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70">
                <a:extLst>
                  <a:ext uri="{FF2B5EF4-FFF2-40B4-BE49-F238E27FC236}">
                    <a16:creationId xmlns:a16="http://schemas.microsoft.com/office/drawing/2014/main" id="{A46F88DD-DC58-4980-B110-0F31DFDA7498}"/>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Rectangle 147">
                <a:extLst>
                  <a:ext uri="{FF2B5EF4-FFF2-40B4-BE49-F238E27FC236}">
                    <a16:creationId xmlns:a16="http://schemas.microsoft.com/office/drawing/2014/main" id="{57791E67-03D9-4553-BC26-3015B6C7405F}"/>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2">
                <a:extLst>
                  <a:ext uri="{FF2B5EF4-FFF2-40B4-BE49-F238E27FC236}">
                    <a16:creationId xmlns:a16="http://schemas.microsoft.com/office/drawing/2014/main" id="{58274EBA-DE25-4623-B657-78E6E62FE0B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3">
                <a:extLst>
                  <a:ext uri="{FF2B5EF4-FFF2-40B4-BE49-F238E27FC236}">
                    <a16:creationId xmlns:a16="http://schemas.microsoft.com/office/drawing/2014/main" id="{DEB9FE36-FA08-4FB3-A49D-6F7B57AEC151}"/>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Rectangle 150">
                <a:extLst>
                  <a:ext uri="{FF2B5EF4-FFF2-40B4-BE49-F238E27FC236}">
                    <a16:creationId xmlns:a16="http://schemas.microsoft.com/office/drawing/2014/main" id="{3F3B70EC-4488-476B-8434-424F19C9FAA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5">
                <a:extLst>
                  <a:ext uri="{FF2B5EF4-FFF2-40B4-BE49-F238E27FC236}">
                    <a16:creationId xmlns:a16="http://schemas.microsoft.com/office/drawing/2014/main" id="{893CB9C3-89D7-4418-A207-E997283CC2B4}"/>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C55455F-91F7-4E24-B3C6-029AAEE5D94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4" name="Freeform 80">
                <a:extLst>
                  <a:ext uri="{FF2B5EF4-FFF2-40B4-BE49-F238E27FC236}">
                    <a16:creationId xmlns:a16="http://schemas.microsoft.com/office/drawing/2014/main" id="{732AC7AA-4EB4-4F49-9711-DDCC31051BEE}"/>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9890C29C-7F11-4A63-8F78-4BA22098F615}"/>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83">
                <a:extLst>
                  <a:ext uri="{FF2B5EF4-FFF2-40B4-BE49-F238E27FC236}">
                    <a16:creationId xmlns:a16="http://schemas.microsoft.com/office/drawing/2014/main" id="{43577BF1-C08E-4F40-8BD2-3C06BAB57E85}"/>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4">
                <a:extLst>
                  <a:ext uri="{FF2B5EF4-FFF2-40B4-BE49-F238E27FC236}">
                    <a16:creationId xmlns:a16="http://schemas.microsoft.com/office/drawing/2014/main" id="{4AD73CBF-2CCF-4AE6-9D14-D97F441DE67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8" name="Freeform 85">
                <a:extLst>
                  <a:ext uri="{FF2B5EF4-FFF2-40B4-BE49-F238E27FC236}">
                    <a16:creationId xmlns:a16="http://schemas.microsoft.com/office/drawing/2014/main" id="{215816CE-1A21-435E-A546-CC1F2CB024D0}"/>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6">
                <a:extLst>
                  <a:ext uri="{FF2B5EF4-FFF2-40B4-BE49-F238E27FC236}">
                    <a16:creationId xmlns:a16="http://schemas.microsoft.com/office/drawing/2014/main" id="{86EDEA47-6848-44D0-84A6-311F2F91113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3" name="Picture 82">
              <a:extLst>
                <a:ext uri="{FF2B5EF4-FFF2-40B4-BE49-F238E27FC236}">
                  <a16:creationId xmlns:a16="http://schemas.microsoft.com/office/drawing/2014/main" id="{1D7D1709-8019-48B3-B6FF-2C939B5ECB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4" name="Picture 83">
              <a:extLst>
                <a:ext uri="{FF2B5EF4-FFF2-40B4-BE49-F238E27FC236}">
                  <a16:creationId xmlns:a16="http://schemas.microsoft.com/office/drawing/2014/main" id="{B71E3DA3-7334-4AF0-A322-0DC724A1F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5" name="Picture 84">
              <a:extLst>
                <a:ext uri="{FF2B5EF4-FFF2-40B4-BE49-F238E27FC236}">
                  <a16:creationId xmlns:a16="http://schemas.microsoft.com/office/drawing/2014/main" id="{E2053168-8CE5-415B-8EBA-776EA0D51AF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0731984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05733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26877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solidFill>
                  <a:schemeClr val="bg1"/>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38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20574334"/>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fld id="{7E9FC3B2-7427-45B9-9716-09A51B99EE46}" type="datetime1">
              <a:rPr lang="en-US" smtClean="0"/>
              <a:t>5/11/2020</a:t>
            </a:fld>
            <a:endParaRPr lang="en-US"/>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45618512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2362152"/>
      </p:ext>
    </p:extLst>
  </p:cSld>
  <p:clrMapOvr>
    <a:masterClrMapping/>
  </p:clrMapOvr>
  <p:transition>
    <p:fade/>
  </p:transition>
  <p:extLst>
    <p:ext uri="{DCECCB84-F9BA-43D5-87BE-67443E8EF086}">
      <p15:sldGuideLst xmlns:p15="http://schemas.microsoft.com/office/powerpoint/2012/main"/>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4931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25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5945908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5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42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24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46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571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4739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150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806392"/>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02987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8"/>
          </a:xfrm>
        </p:spPr>
        <p:txBody>
          <a:bodyPr/>
          <a:lstStyle/>
          <a:p>
            <a:r>
              <a:rPr lang="en-US"/>
              <a:t>Click to edit Master title style</a:t>
            </a:r>
          </a:p>
        </p:txBody>
      </p:sp>
      <p:sp>
        <p:nvSpPr>
          <p:cNvPr id="3" name="Text Placeholder 2"/>
          <p:cNvSpPr>
            <a:spLocks noGrp="1"/>
          </p:cNvSpPr>
          <p:nvPr>
            <p:ph type="body" idx="1"/>
          </p:nvPr>
        </p:nvSpPr>
        <p:spPr>
          <a:xfrm>
            <a:off x="839788" y="2135872"/>
            <a:ext cx="5157788" cy="369204"/>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2135872"/>
            <a:ext cx="5183188" cy="369204"/>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F4135B-C3B5-4634-BAA2-9D535D191B13}" type="datetimeFigureOut">
              <a:rPr lang="en-US" smtClean="0"/>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3997011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88950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412096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146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28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0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383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11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5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363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473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6579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9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65825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093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48457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126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3070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9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68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2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412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11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981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5236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1572528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253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178716382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414614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05274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4966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1"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172575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602336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070718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232286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923889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06633662"/>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5598057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7984937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3778106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7145124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3756783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7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903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57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6018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30754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87706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2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38939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430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867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74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799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8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58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50701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742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theme" Target="../theme/theme10.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image" Target="../media/image40.png"/><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image" Target="../media/image18.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8.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26" Type="http://schemas.openxmlformats.org/officeDocument/2006/relationships/slideLayout" Target="../slideLayouts/slideLayout246.xml"/><Relationship Id="rId3" Type="http://schemas.openxmlformats.org/officeDocument/2006/relationships/slideLayout" Target="../slideLayouts/slideLayout223.xml"/><Relationship Id="rId21" Type="http://schemas.openxmlformats.org/officeDocument/2006/relationships/slideLayout" Target="../slideLayouts/slideLayout241.xml"/><Relationship Id="rId7" Type="http://schemas.openxmlformats.org/officeDocument/2006/relationships/slideLayout" Target="../slideLayouts/slideLayout227.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2" Type="http://schemas.openxmlformats.org/officeDocument/2006/relationships/slideLayout" Target="../slideLayouts/slideLayout222.xml"/><Relationship Id="rId16" Type="http://schemas.openxmlformats.org/officeDocument/2006/relationships/slideLayout" Target="../slideLayouts/slideLayout236.xml"/><Relationship Id="rId20" Type="http://schemas.openxmlformats.org/officeDocument/2006/relationships/slideLayout" Target="../slideLayouts/slideLayout240.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5" Type="http://schemas.openxmlformats.org/officeDocument/2006/relationships/slideLayout" Target="../slideLayouts/slideLayout225.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image" Target="../media/image1.emf"/><Relationship Id="rId10" Type="http://schemas.openxmlformats.org/officeDocument/2006/relationships/slideLayout" Target="../slideLayouts/slideLayout230.xml"/><Relationship Id="rId19" Type="http://schemas.openxmlformats.org/officeDocument/2006/relationships/slideLayout" Target="../slideLayouts/slideLayout239.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image" Target="../media/image18.emf"/><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image" Target="../media/image1.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theme" Target="../theme/theme4.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9.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theme" Target="../theme/theme5.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image" Target="../media/image1.emf"/><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theme" Target="../theme/theme6.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theme" Target="../theme/theme7.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theme" Target="../theme/theme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image" Target="../media/image1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theme" Target="../theme/theme9.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image" Target="../media/image36.png"/><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61604275"/>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5007" r:id="rId21"/>
    <p:sldLayoutId id="2147485008" r:id="rId22"/>
    <p:sldLayoutId id="2147485009" r:id="rId23"/>
    <p:sldLayoutId id="2147485010" r:id="rId24"/>
    <p:sldLayoutId id="2147485011" r:id="rId25"/>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597089"/>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5"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7181363"/>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3" r:id="rId19"/>
    <p:sldLayoutId id="2147485005" r:id="rId20"/>
    <p:sldLayoutId id="2147485006" r:id="rId2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575341"/>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976" r:id="rId19"/>
    <p:sldLayoutId id="2147484977"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4604382"/>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0"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1"/>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57286629"/>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71"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46699"/>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76006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920" r:id="rId20"/>
    <p:sldLayoutId id="2147484944" r:id="rId21"/>
    <p:sldLayoutId id="2147485012"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548237"/>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 id="2147484978" r:id="rId17"/>
    <p:sldLayoutId id="2147484979" r:id="rId18"/>
    <p:sldLayoutId id="2147484980" r:id="rId19"/>
    <p:sldLayoutId id="2147485015"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6068380"/>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04808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55.xml"/><Relationship Id="rId5" Type="http://schemas.openxmlformats.org/officeDocument/2006/relationships/image" Target="../media/image50.png"/><Relationship Id="rId4" Type="http://schemas.openxmlformats.org/officeDocument/2006/relationships/image" Target="../media/image49.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3.xml.rels><?xml version="1.0" encoding="UTF-8" standalone="yes"?>
<Relationships xmlns="http://schemas.openxmlformats.org/package/2006/relationships"><Relationship Id="rId3" Type="http://schemas.openxmlformats.org/officeDocument/2006/relationships/hyperlink" Target="mailto:rmcbrine@live.com" TargetMode="External"/><Relationship Id="rId2" Type="http://schemas.openxmlformats.org/officeDocument/2006/relationships/hyperlink" Target="mailto:rmcbrine@microsoft.com" TargetMode="External"/><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virtual-desktop/overview" TargetMode="External"/><Relationship Id="rId2" Type="http://schemas.openxmlformats.org/officeDocument/2006/relationships/hyperlink" Target="https://docs.microsoft.com/en-us/azure/lab-services/lab-services-overview" TargetMode="External"/><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docs.microsoft.com/azure/virtual-machines/windows/create-vm-generalized-managed" TargetMode="External"/><Relationship Id="rId1" Type="http://schemas.openxmlformats.org/officeDocument/2006/relationships/slideLayout" Target="../slideLayouts/slideLayout251.xml"/><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hyperlink" Target="https://www.robinhobo.com/how-to-create-a-custom-windows-10-multi-user-image-with-lob-applications-for-windows-virtual-desktop-preview-wvd-hostpool-deployments/" TargetMode="External"/><Relationship Id="rId2" Type="http://schemas.openxmlformats.org/officeDocument/2006/relationships/hyperlink" Target="https://docs.microsoft.com/en-us/azure/virtual-desktop/set-up-customize-master-image#software-preparation-and-installation" TargetMode="External"/><Relationship Id="rId1" Type="http://schemas.openxmlformats.org/officeDocument/2006/relationships/slideLayout" Target="../slideLayouts/slideLayout117.xml"/><Relationship Id="rId6" Type="http://schemas.openxmlformats.org/officeDocument/2006/relationships/hyperlink" Target="http://loganalytics.sepago.com/" TargetMode="External"/><Relationship Id="rId5" Type="http://schemas.openxmlformats.org/officeDocument/2006/relationships/hyperlink" Target="https://docs.microsoft.com/en-us/azure/virtual-desktop/install-office-on-wvd-master-image#install-office-in-shared-computer-activation-mode" TargetMode="External"/><Relationship Id="rId4" Type="http://schemas.openxmlformats.org/officeDocument/2006/relationships/hyperlink" Target="https://docs.microsoft.com/en-us/azure/virtual-desktop/install-office-on-wvd-master-image#install-onedrive-in-per-machine-mod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docs.microsoft.com/en-us/azure/virtual-machines/windows/capture-image-resource" TargetMode="External"/><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docs.microsoft.com/en-us/azure/virtual-desktop/create-host-pools-azure-marketplace" TargetMode="External"/><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2.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slideLayout" Target="../slideLayouts/slideLayout142.xml"/><Relationship Id="rId6" Type="http://schemas.openxmlformats.org/officeDocument/2006/relationships/image" Target="../media/image70.emf"/><Relationship Id="rId11" Type="http://schemas.microsoft.com/office/2007/relationships/hdphoto" Target="../media/hdphoto1.wdp"/><Relationship Id="rId5" Type="http://schemas.openxmlformats.org/officeDocument/2006/relationships/image" Target="../media/image69.emf"/><Relationship Id="rId10" Type="http://schemas.openxmlformats.org/officeDocument/2006/relationships/image" Target="../media/image74.png"/><Relationship Id="rId4" Type="http://schemas.openxmlformats.org/officeDocument/2006/relationships/image" Target="../media/image68.emf"/><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4.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55.xml"/><Relationship Id="rId5" Type="http://schemas.openxmlformats.org/officeDocument/2006/relationships/image" Target="../media/image78.sv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channel/UCgTm3W6PZE98ZuGaXKI-acw" TargetMode="External"/><Relationship Id="rId1" Type="http://schemas.openxmlformats.org/officeDocument/2006/relationships/slideLayout" Target="../slideLayouts/slideLayout139.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42.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42.xml"/><Relationship Id="rId4" Type="http://schemas.openxmlformats.org/officeDocument/2006/relationships/hyperlink" Target="https://www.thinscale.com/f/43974/x/70158668e1/vdi-like-a-pro-state-of-the-vdi-and-sbc-survey-2017-edition-v2-1.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jpeg"/><Relationship Id="rId1" Type="http://schemas.openxmlformats.org/officeDocument/2006/relationships/slideLayout" Target="../slideLayouts/slideLayout14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jpeg"/><Relationship Id="rId1" Type="http://schemas.openxmlformats.org/officeDocument/2006/relationships/slideLayout" Target="../slideLayouts/slideLayout14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image" Target="../media/image81.jpeg"/><Relationship Id="rId1" Type="http://schemas.openxmlformats.org/officeDocument/2006/relationships/slideLayout" Target="../slideLayouts/slideLayout142.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3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jpe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4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jpeg"/><Relationship Id="rId14" Type="http://schemas.openxmlformats.org/officeDocument/2006/relationships/image" Target="../media/image104.png"/></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tiff"/><Relationship Id="rId1" Type="http://schemas.openxmlformats.org/officeDocument/2006/relationships/slideLayout" Target="../slideLayouts/slideLayout142.xml"/></Relationships>
</file>

<file path=ppt/slides/_rels/slide3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1.xml"/><Relationship Id="rId1" Type="http://schemas.openxmlformats.org/officeDocument/2006/relationships/slideLayout" Target="../slideLayouts/slideLayout153.xml"/><Relationship Id="rId6" Type="http://schemas.openxmlformats.org/officeDocument/2006/relationships/hyperlink" Target="https://docs.microsoft.com/en-us/azure/azure-netapp-files/azure-netapp-files-solution-architectures#windows-virtual-desktopvdi-solutions" TargetMode="External"/><Relationship Id="rId5" Type="http://schemas.openxmlformats.org/officeDocument/2006/relationships/image" Target="../media/image109.png"/><Relationship Id="rId4" Type="http://schemas.openxmlformats.org/officeDocument/2006/relationships/hyperlink" Target="https://nam06.safelinks.protection.outlook.com/?url=https%3A%2F%2Fdocs.microsoft.com%2Fen-us%2Ffslogix%2Finstall-ht&amp;data=02%7C01%7Cdaullo%40microsoft.com%7Cfd8f9676365b49e9f24808d6fe412664%7C72f988bf86f141af91ab2d7cd011db47%7C1%7C0%7C636975953105513889&amp;sdata=ofDAngVpIfrD9GsK0mZ%2Br%2BRBNFuIk5wjYq8FXEp58HQ%3D&amp;reserved=0"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74.png"/><Relationship Id="rId7" Type="http://schemas.openxmlformats.org/officeDocument/2006/relationships/image" Target="../media/image113.png"/><Relationship Id="rId2" Type="http://schemas.openxmlformats.org/officeDocument/2006/relationships/image" Target="../media/image110.jpeg"/><Relationship Id="rId1" Type="http://schemas.openxmlformats.org/officeDocument/2006/relationships/slideLayout" Target="../slideLayouts/slideLayout251.xml"/><Relationship Id="rId6" Type="http://schemas.openxmlformats.org/officeDocument/2006/relationships/image" Target="../media/image112.jpeg"/><Relationship Id="rId11" Type="http://schemas.openxmlformats.org/officeDocument/2006/relationships/image" Target="../media/image117.png"/><Relationship Id="rId5" Type="http://schemas.openxmlformats.org/officeDocument/2006/relationships/image" Target="../media/image111.jpeg"/><Relationship Id="rId10" Type="http://schemas.openxmlformats.org/officeDocument/2006/relationships/image" Target="../media/image116.png"/><Relationship Id="rId4" Type="http://schemas.microsoft.com/office/2007/relationships/hdphoto" Target="../media/hdphoto1.wdp"/><Relationship Id="rId9" Type="http://schemas.openxmlformats.org/officeDocument/2006/relationships/image" Target="../media/image11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153.xml"/></Relationships>
</file>

<file path=ppt/slides/_rels/slide3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3.xml"/><Relationship Id="rId16" Type="http://schemas.openxmlformats.org/officeDocument/2006/relationships/image" Target="../media/image132.png"/><Relationship Id="rId1" Type="http://schemas.openxmlformats.org/officeDocument/2006/relationships/slideLayout" Target="../slideLayouts/slideLayout153.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20.xml"/><Relationship Id="rId5" Type="http://schemas.openxmlformats.org/officeDocument/2006/relationships/image" Target="../media/image53.png"/><Relationship Id="rId4" Type="http://schemas.openxmlformats.org/officeDocument/2006/relationships/image" Target="../media/image52.png"/></Relationships>
</file>

<file path=ppt/slides/_rels/slide4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hyperlink" Target="https://docs.microsoft.com/en-us/azure/virtual-desktop/tenant-setup-azure-active-directory" TargetMode="External"/><Relationship Id="rId7"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142.xml"/><Relationship Id="rId6" Type="http://schemas.openxmlformats.org/officeDocument/2006/relationships/image" Target="../media/image73.png"/><Relationship Id="rId5" Type="http://schemas.openxmlformats.org/officeDocument/2006/relationships/image" Target="../media/image134.svg"/><Relationship Id="rId4" Type="http://schemas.openxmlformats.org/officeDocument/2006/relationships/image" Target="../media/image133.png"/><Relationship Id="rId9" Type="http://schemas.openxmlformats.org/officeDocument/2006/relationships/hyperlink" Target="https://rdweb.wvd.microsoft.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42.xml"/></Relationships>
</file>

<file path=ppt/slides/_rels/slide4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54.xml"/></Relationships>
</file>

<file path=ppt/slides/_rels/slide4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5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1.png"/><Relationship Id="rId7" Type="http://schemas.openxmlformats.org/officeDocument/2006/relationships/image" Target="../media/image144.png"/><Relationship Id="rId2" Type="http://schemas.openxmlformats.org/officeDocument/2006/relationships/notesSlide" Target="../notesSlides/notesSlide15.xml"/><Relationship Id="rId1" Type="http://schemas.openxmlformats.org/officeDocument/2006/relationships/slideLayout" Target="../slideLayouts/slideLayout116.xml"/><Relationship Id="rId6" Type="http://schemas.openxmlformats.org/officeDocument/2006/relationships/image" Target="../media/image143.png"/><Relationship Id="rId11" Type="http://schemas.openxmlformats.org/officeDocument/2006/relationships/image" Target="../media/image147.png"/><Relationship Id="rId5" Type="http://schemas.openxmlformats.org/officeDocument/2006/relationships/image" Target="../media/image142.png"/><Relationship Id="rId10" Type="http://schemas.openxmlformats.org/officeDocument/2006/relationships/image" Target="../media/image146.png"/><Relationship Id="rId4" Type="http://schemas.microsoft.com/office/2007/relationships/hdphoto" Target="../media/hdphoto2.wdp"/><Relationship Id="rId9" Type="http://schemas.openxmlformats.org/officeDocument/2006/relationships/image" Target="../media/image145.png"/></Relationships>
</file>

<file path=ppt/slides/_rels/slide46.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14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6.xml"/><Relationship Id="rId4" Type="http://schemas.openxmlformats.org/officeDocument/2006/relationships/slideLayout" Target="../slideLayouts/slideLayout135.xml"/></Relationships>
</file>

<file path=ppt/slides/_rels/slide4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9.png"/><Relationship Id="rId7" Type="http://schemas.openxmlformats.org/officeDocument/2006/relationships/image" Target="../media/image135.png"/><Relationship Id="rId2" Type="http://schemas.openxmlformats.org/officeDocument/2006/relationships/notesSlide" Target="../notesSlides/notesSlide17.xml"/><Relationship Id="rId1" Type="http://schemas.openxmlformats.org/officeDocument/2006/relationships/slideLayout" Target="../slideLayouts/slideLayout203.xml"/><Relationship Id="rId6" Type="http://schemas.openxmlformats.org/officeDocument/2006/relationships/image" Target="../media/image73.png"/><Relationship Id="rId11" Type="http://schemas.openxmlformats.org/officeDocument/2006/relationships/image" Target="../media/image154.png"/><Relationship Id="rId5" Type="http://schemas.openxmlformats.org/officeDocument/2006/relationships/image" Target="../media/image150.png"/><Relationship Id="rId10" Type="http://schemas.openxmlformats.org/officeDocument/2006/relationships/image" Target="../media/image153.png"/><Relationship Id="rId4" Type="http://schemas.microsoft.com/office/2007/relationships/hdphoto" Target="../media/hdphoto4.wdp"/><Relationship Id="rId9" Type="http://schemas.openxmlformats.org/officeDocument/2006/relationships/image" Target="../media/image152.svg"/></Relationships>
</file>

<file path=ppt/slides/_rels/slide48.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18.xml"/><Relationship Id="rId1" Type="http://schemas.openxmlformats.org/officeDocument/2006/relationships/slideLayout" Target="../slideLayouts/slideLayout216.xml"/><Relationship Id="rId4" Type="http://schemas.openxmlformats.org/officeDocument/2006/relationships/image" Target="../media/image156.emf"/></Relationships>
</file>

<file path=ppt/slides/_rels/slide4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tiff"/><Relationship Id="rId3" Type="http://schemas.openxmlformats.org/officeDocument/2006/relationships/image" Target="../media/image157.jpeg"/><Relationship Id="rId7" Type="http://schemas.openxmlformats.org/officeDocument/2006/relationships/image" Target="../media/image161.png"/><Relationship Id="rId12" Type="http://schemas.openxmlformats.org/officeDocument/2006/relationships/image" Target="../media/image166.png"/><Relationship Id="rId2" Type="http://schemas.openxmlformats.org/officeDocument/2006/relationships/notesSlide" Target="../notesSlides/notesSlide19.xml"/><Relationship Id="rId1" Type="http://schemas.openxmlformats.org/officeDocument/2006/relationships/slideLayout" Target="../slideLayouts/slideLayout217.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20.xml"/><Relationship Id="rId4" Type="http://schemas.openxmlformats.org/officeDocument/2006/relationships/image" Target="../media/image54.png"/></Relationships>
</file>

<file path=ppt/slides/_rels/slide5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0.xml"/><Relationship Id="rId1" Type="http://schemas.openxmlformats.org/officeDocument/2006/relationships/slideLayout" Target="../slideLayouts/slideLayout218.xml"/><Relationship Id="rId5" Type="http://schemas.openxmlformats.org/officeDocument/2006/relationships/image" Target="../media/image169.emf"/><Relationship Id="rId4" Type="http://schemas.microsoft.com/office/2007/relationships/hdphoto" Target="../media/hdphoto5.wdp"/></Relationships>
</file>

<file path=ppt/slides/_rels/slide5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48.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21.xml"/><Relationship Id="rId4" Type="http://schemas.openxmlformats.org/officeDocument/2006/relationships/slideLayout" Target="../slideLayouts/slideLayout219.xml"/></Relationships>
</file>

<file path=ppt/slides/_rels/slide52.xml.rels><?xml version="1.0" encoding="UTF-8" standalone="yes"?>
<Relationships xmlns="http://schemas.openxmlformats.org/package/2006/relationships"><Relationship Id="rId8" Type="http://schemas.openxmlformats.org/officeDocument/2006/relationships/image" Target="../media/image175.svg"/><Relationship Id="rId13" Type="http://schemas.openxmlformats.org/officeDocument/2006/relationships/image" Target="../media/image42.emf"/><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svg"/><Relationship Id="rId2" Type="http://schemas.openxmlformats.org/officeDocument/2006/relationships/notesSlide" Target="../notesSlides/notesSlide22.xml"/><Relationship Id="rId1" Type="http://schemas.openxmlformats.org/officeDocument/2006/relationships/slideLayout" Target="../slideLayouts/slideLayout220.xml"/><Relationship Id="rId6" Type="http://schemas.openxmlformats.org/officeDocument/2006/relationships/image" Target="../media/image173.svg"/><Relationship Id="rId11" Type="http://schemas.openxmlformats.org/officeDocument/2006/relationships/image" Target="../media/image178.png"/><Relationship Id="rId5" Type="http://schemas.openxmlformats.org/officeDocument/2006/relationships/image" Target="../media/image172.png"/><Relationship Id="rId10" Type="http://schemas.openxmlformats.org/officeDocument/2006/relationships/image" Target="../media/image177.svg"/><Relationship Id="rId4" Type="http://schemas.openxmlformats.org/officeDocument/2006/relationships/image" Target="../media/image171.svg"/><Relationship Id="rId9" Type="http://schemas.openxmlformats.org/officeDocument/2006/relationships/image" Target="../media/image176.png"/></Relationships>
</file>

<file path=ppt/slides/_rels/slide53.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svg"/><Relationship Id="rId3" Type="http://schemas.openxmlformats.org/officeDocument/2006/relationships/image" Target="../media/image180.tiff"/><Relationship Id="rId7" Type="http://schemas.openxmlformats.org/officeDocument/2006/relationships/image" Target="../media/image184.svg"/><Relationship Id="rId12" Type="http://schemas.openxmlformats.org/officeDocument/2006/relationships/image" Target="../media/image189.png"/><Relationship Id="rId2" Type="http://schemas.openxmlformats.org/officeDocument/2006/relationships/notesSlide" Target="../notesSlides/notesSlide23.xml"/><Relationship Id="rId1" Type="http://schemas.openxmlformats.org/officeDocument/2006/relationships/slideLayout" Target="../slideLayouts/slideLayout220.xml"/><Relationship Id="rId6" Type="http://schemas.openxmlformats.org/officeDocument/2006/relationships/image" Target="../media/image183.png"/><Relationship Id="rId11" Type="http://schemas.openxmlformats.org/officeDocument/2006/relationships/image" Target="../media/image188.svg"/><Relationship Id="rId5" Type="http://schemas.openxmlformats.org/officeDocument/2006/relationships/image" Target="../media/image182.sv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55.xml.rels><?xml version="1.0" encoding="UTF-8" standalone="yes"?>
<Relationships xmlns="http://schemas.openxmlformats.org/package/2006/relationships"><Relationship Id="rId8" Type="http://schemas.openxmlformats.org/officeDocument/2006/relationships/hyperlink" Target="https://docs.microsoft.com/en-us/azure/virtual-desktop/set-up-customize-master-image" TargetMode="External"/><Relationship Id="rId3" Type="http://schemas.openxmlformats.org/officeDocument/2006/relationships/hyperlink" Target="https://docs.microsoft.com/en-us/azure/virtual-desktop/tenant-setup-azure-active-directory#grant-azure-active-directory-permissions-to-the-windows-virtual-desktop-preview-service" TargetMode="External"/><Relationship Id="rId7" Type="http://schemas.openxmlformats.org/officeDocument/2006/relationships/hyperlink" Target="https://docs.microsoft.com/en-us/azure/virtual-desktop/create-host-pools-user-profile" TargetMode="External"/><Relationship Id="rId12" Type="http://schemas.openxmlformats.org/officeDocument/2006/relationships/hyperlink" Target="https://rdweb.wvd.microsoft.com/webclient/index.html" TargetMode="External"/><Relationship Id="rId2" Type="http://schemas.openxmlformats.org/officeDocument/2006/relationships/hyperlink" Target="https://docs.microsoft.com/en-us/azure/virtual-desktop/overview#requirements" TargetMode="External"/><Relationship Id="rId1" Type="http://schemas.openxmlformats.org/officeDocument/2006/relationships/slideLayout" Target="../slideLayouts/slideLayout133.xml"/><Relationship Id="rId6" Type="http://schemas.openxmlformats.org/officeDocument/2006/relationships/hyperlink" Target="https://docs.microsoft.com/en-us/azure/virtual-desktop/create-service-principal-role-powershell" TargetMode="External"/><Relationship Id="rId11" Type="http://schemas.openxmlformats.org/officeDocument/2006/relationships/hyperlink" Target="https://microsoft-my.sharepoint.com/personal/edebord_microsoft_com/Documents/02%20-%20Customers/Azure%20Focus%20Hours/20190305%20-%20Recordings" TargetMode="External"/><Relationship Id="rId5" Type="http://schemas.openxmlformats.org/officeDocument/2006/relationships/hyperlink" Target="https://docs.microsoft.com/en-us/azure/virtual-desktop/tenant-setup-azure-active-directory#create-a-windows-virtual-desktop-preview-tenant" TargetMode="External"/><Relationship Id="rId10" Type="http://schemas.openxmlformats.org/officeDocument/2006/relationships/hyperlink" Target="https://docs.microsoft.com/en-us/azure/virtual-desktop/manage-app-groups" TargetMode="External"/><Relationship Id="rId4" Type="http://schemas.openxmlformats.org/officeDocument/2006/relationships/hyperlink" Target="https://docs.microsoft.com/en-us/azure/virtual-desktop/tenant-setup-azure-active-directory#assign-the-tenantcreator-application-role-to-a-user-in-your-azure-active-directory-tenant" TargetMode="External"/><Relationship Id="rId9" Type="http://schemas.openxmlformats.org/officeDocument/2006/relationships/hyperlink" Target="https://docs.microsoft.com/en-us/azure/virtual-desktop/create-host-pools-azure-marketplace" TargetMode="Externa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33.xml"/><Relationship Id="rId7" Type="http://schemas.openxmlformats.org/officeDocument/2006/relationships/hyperlink" Target="mailto:rmcbrine@microsoft.com" TargetMode="External"/><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48.emf"/><Relationship Id="rId5" Type="http://schemas.openxmlformats.org/officeDocument/2006/relationships/oleObject" Target="../embeddings/oleObject2.bin"/><Relationship Id="rId4" Type="http://schemas.openxmlformats.org/officeDocument/2006/relationships/notesSlide" Target="../notesSlides/notesSlide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8.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emf"/><Relationship Id="rId7" Type="http://schemas.openxmlformats.org/officeDocument/2006/relationships/image" Target="../media/image196.png"/><Relationship Id="rId2" Type="http://schemas.openxmlformats.org/officeDocument/2006/relationships/image" Target="../media/image191.png"/><Relationship Id="rId1" Type="http://schemas.openxmlformats.org/officeDocument/2006/relationships/slideLayout" Target="../slideLayouts/slideLayout134.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8.png"/></Relationships>
</file>

<file path=ppt/slides/_rels/slide59.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48.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notesSlide" Target="../notesSlides/notesSlide25.xml"/><Relationship Id="rId4" Type="http://schemas.openxmlformats.org/officeDocument/2006/relationships/slideLayout" Target="../slideLayouts/slideLayout1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7.xml"/></Relationships>
</file>

<file path=ppt/slides/_rels/slide6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33.png"/><Relationship Id="rId7" Type="http://schemas.openxmlformats.org/officeDocument/2006/relationships/image" Target="../media/image150.png"/><Relationship Id="rId2" Type="http://schemas.openxmlformats.org/officeDocument/2006/relationships/notesSlide" Target="../notesSlides/notesSlide26.xml"/><Relationship Id="rId1" Type="http://schemas.openxmlformats.org/officeDocument/2006/relationships/slideLayout" Target="../slideLayouts/slideLayout120.xml"/><Relationship Id="rId6" Type="http://schemas.microsoft.com/office/2007/relationships/hdphoto" Target="../media/hdphoto4.wdp"/><Relationship Id="rId5" Type="http://schemas.openxmlformats.org/officeDocument/2006/relationships/image" Target="../media/image199.png"/><Relationship Id="rId4" Type="http://schemas.openxmlformats.org/officeDocument/2006/relationships/image" Target="../media/image134.svg"/><Relationship Id="rId9" Type="http://schemas.openxmlformats.org/officeDocument/2006/relationships/image" Target="../media/image135.png"/></Relationships>
</file>

<file path=ppt/slides/_rels/slide61.xml.rels><?xml version="1.0" encoding="UTF-8" standalone="yes"?>
<Relationships xmlns="http://schemas.openxmlformats.org/package/2006/relationships"><Relationship Id="rId8" Type="http://schemas.openxmlformats.org/officeDocument/2006/relationships/hyperlink" Target="https://docs.microsoft.com/en-us/azure/active-directory/hybrid/how-to-connect-install-express" TargetMode="External"/><Relationship Id="rId3" Type="http://schemas.openxmlformats.org/officeDocument/2006/relationships/image" Target="../media/image193.png"/><Relationship Id="rId7" Type="http://schemas.openxmlformats.org/officeDocument/2006/relationships/hyperlink" Target="https://azure.microsoft.com/en-us/resources/templates/active-directory-new-domain/" TargetMode="External"/><Relationship Id="rId2" Type="http://schemas.openxmlformats.org/officeDocument/2006/relationships/image" Target="../media/image192.emf"/><Relationship Id="rId1" Type="http://schemas.openxmlformats.org/officeDocument/2006/relationships/slideLayout" Target="../slideLayouts/slideLayout134.xml"/><Relationship Id="rId6" Type="http://schemas.openxmlformats.org/officeDocument/2006/relationships/image" Target="../media/image200.png"/><Relationship Id="rId5" Type="http://schemas.openxmlformats.org/officeDocument/2006/relationships/hyperlink" Target="https://docs.microsoft.com/en-us/azure/active-directory/fundamentals/add-custom-domain" TargetMode="External"/><Relationship Id="rId4" Type="http://schemas.openxmlformats.org/officeDocument/2006/relationships/image" Target="../media/image194.png"/></Relationships>
</file>

<file path=ppt/slides/_rels/slide62.xml.rels><?xml version="1.0" encoding="UTF-8" standalone="yes"?>
<Relationships xmlns="http://schemas.openxmlformats.org/package/2006/relationships"><Relationship Id="rId8" Type="http://schemas.openxmlformats.org/officeDocument/2006/relationships/hyperlink" Target="https://portal.office.com/AdminPortal/" TargetMode="External"/><Relationship Id="rId3" Type="http://schemas.openxmlformats.org/officeDocument/2006/relationships/hyperlink" Target="https://azure.microsoft.com/en-us/resources/templates/active-directory-new-domain/" TargetMode="External"/><Relationship Id="rId7" Type="http://schemas.openxmlformats.org/officeDocument/2006/relationships/image" Target="../media/image202.png"/><Relationship Id="rId2" Type="http://schemas.openxmlformats.org/officeDocument/2006/relationships/image" Target="../media/image192.emf"/><Relationship Id="rId1" Type="http://schemas.openxmlformats.org/officeDocument/2006/relationships/slideLayout" Target="../slideLayouts/slideLayout134.xml"/><Relationship Id="rId6" Type="http://schemas.openxmlformats.org/officeDocument/2006/relationships/image" Target="../media/image201.png"/><Relationship Id="rId11" Type="http://schemas.openxmlformats.org/officeDocument/2006/relationships/image" Target="../media/image203.png"/><Relationship Id="rId5" Type="http://schemas.openxmlformats.org/officeDocument/2006/relationships/hyperlink" Target="https://rdweb.wvd.microsoft.com/" TargetMode="External"/><Relationship Id="rId10" Type="http://schemas.openxmlformats.org/officeDocument/2006/relationships/hyperlink" Target="https://docs.microsoft.com/en-us/azure/virtual-desktop/tenant-setup-azure-active-directory#assign-the-tenantcreator-application-role-to-a-user-in-your-azure-active-directory-tenant" TargetMode="External"/><Relationship Id="rId4" Type="http://schemas.openxmlformats.org/officeDocument/2006/relationships/hyperlink" Target="https://techcommunity.microsoft.com/t5/Windows-IT-Pro-Blog/Getting-started-with-Windows-Virtual-Desktop/ba-p/391054" TargetMode="External"/><Relationship Id="rId9" Type="http://schemas.openxmlformats.org/officeDocument/2006/relationships/hyperlink" Target="https://admin.microsoft.com/"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hyperlink" Target="https://docs.microsoft.com/en-us/azure/virtual-desktop/tenant-setup-azure-active-directory" TargetMode="External"/><Relationship Id="rId7" Type="http://schemas.openxmlformats.org/officeDocument/2006/relationships/image" Target="../media/image135.png"/><Relationship Id="rId2" Type="http://schemas.openxmlformats.org/officeDocument/2006/relationships/notesSlide" Target="../notesSlides/notesSlide27.xml"/><Relationship Id="rId1" Type="http://schemas.openxmlformats.org/officeDocument/2006/relationships/slideLayout" Target="../slideLayouts/slideLayout142.xml"/><Relationship Id="rId6" Type="http://schemas.openxmlformats.org/officeDocument/2006/relationships/image" Target="../media/image73.png"/><Relationship Id="rId5" Type="http://schemas.openxmlformats.org/officeDocument/2006/relationships/image" Target="../media/image134.svg"/><Relationship Id="rId4" Type="http://schemas.openxmlformats.org/officeDocument/2006/relationships/image" Target="../media/image133.png"/><Relationship Id="rId9" Type="http://schemas.openxmlformats.org/officeDocument/2006/relationships/hyperlink" Target="https://rdweb.wvd.microsoft.co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s://docs.microsoft.com/en-us/azure/virtual-desktop/tenant-setup-azure-active-directory#create-a-windows-virtual-desktop-preview-tenant" TargetMode="External"/><Relationship Id="rId1" Type="http://schemas.openxmlformats.org/officeDocument/2006/relationships/slideLayout" Target="../slideLayouts/slideLayout139.xml"/><Relationship Id="rId4" Type="http://schemas.openxmlformats.org/officeDocument/2006/relationships/image" Target="../media/image205.png"/></Relationships>
</file>

<file path=ppt/slides/_rels/slide6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17.xml"/><Relationship Id="rId4" Type="http://schemas.openxmlformats.org/officeDocument/2006/relationships/image" Target="../media/image208.png"/></Relationships>
</file>

<file path=ppt/slides/_rels/slide6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8.xml"/><Relationship Id="rId1" Type="http://schemas.openxmlformats.org/officeDocument/2006/relationships/slideLayout" Target="../slideLayouts/slideLayout38.xml"/><Relationship Id="rId4" Type="http://schemas.openxmlformats.org/officeDocument/2006/relationships/image" Target="../media/image2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8" Type="http://schemas.openxmlformats.org/officeDocument/2006/relationships/hyperlink" Target="https://aad.portal.azure.com/" TargetMode="External"/><Relationship Id="rId3" Type="http://schemas.openxmlformats.org/officeDocument/2006/relationships/hyperlink" Target="https://azure.microsoft.com/en-us/resources/templates/active-directory-new-domain/" TargetMode="External"/><Relationship Id="rId7" Type="http://schemas.openxmlformats.org/officeDocument/2006/relationships/image" Target="../media/image202.png"/><Relationship Id="rId2" Type="http://schemas.openxmlformats.org/officeDocument/2006/relationships/image" Target="../media/image192.emf"/><Relationship Id="rId1" Type="http://schemas.openxmlformats.org/officeDocument/2006/relationships/slideLayout" Target="../slideLayouts/slideLayout37.xml"/><Relationship Id="rId6" Type="http://schemas.openxmlformats.org/officeDocument/2006/relationships/image" Target="../media/image201.png"/><Relationship Id="rId5" Type="http://schemas.openxmlformats.org/officeDocument/2006/relationships/hyperlink" Target="https://rdweb.wvd.microsoft.com/" TargetMode="External"/><Relationship Id="rId4" Type="http://schemas.openxmlformats.org/officeDocument/2006/relationships/hyperlink" Target="https://techcommunity.microsoft.com/t5/Windows-IT-Pro-Blog/Getting-started-with-Windows-Virtual-Desktop/ba-p/391054"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active-directory%2Fdevelop%2Fapp-objects-and-service-principals&amp;data=02%7C01%7CRich.McBrine%40microsoft.com%7C6818948f60e749f7d51c08d736de41b9%7C72f988bf86f141af91ab2d7cd011db47%7C1%7C0%7C637038200524366551&amp;sdata=8zMh%2Bzh7pdiMTFuUnCjGqNq3CnNTvx302BGuLvhyUHw%3D&amp;reserved=0" TargetMode="External"/><Relationship Id="rId2" Type="http://schemas.openxmlformats.org/officeDocument/2006/relationships/image" Target="../media/image192.emf"/><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hyperlink" Target="https://azure.microsoft.com/en-us/resources/templates/active-directory-new-domain/" TargetMode="External"/><Relationship Id="rId7" Type="http://schemas.openxmlformats.org/officeDocument/2006/relationships/hyperlink" Target="https://docs.microsoft.com/en-us/azure/virtual-desktop/tenant-setup-azure-active-directory#assign-the-tenantcreator-application-role-to-a-user-in-your-azure-active-directory-tenant" TargetMode="External"/><Relationship Id="rId2" Type="http://schemas.openxmlformats.org/officeDocument/2006/relationships/image" Target="../media/image192.emf"/><Relationship Id="rId1" Type="http://schemas.openxmlformats.org/officeDocument/2006/relationships/slideLayout" Target="../slideLayouts/slideLayout37.xml"/><Relationship Id="rId6" Type="http://schemas.openxmlformats.org/officeDocument/2006/relationships/hyperlink" Target="https://aad.portal.azure.com/" TargetMode="External"/><Relationship Id="rId5" Type="http://schemas.openxmlformats.org/officeDocument/2006/relationships/image" Target="../media/image202.png"/><Relationship Id="rId4" Type="http://schemas.openxmlformats.org/officeDocument/2006/relationships/hyperlink" Target="https://techcommunity.microsoft.com/t5/Windows-IT-Pro-Blog/Getting-started-with-Windows-Virtual-Desktop/ba-p/391054"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docs.microsoft.com/powershell/windows-virtual-desktop/overview" TargetMode="External"/><Relationship Id="rId2" Type="http://schemas.openxmlformats.org/officeDocument/2006/relationships/hyperlink" Target="https://docs.microsoft.com/en-us/azure/virtual-desktop/tenant-setup-azure-active-directory#create-a-windows-virtual-desktop-preview-tenant" TargetMode="External"/><Relationship Id="rId1" Type="http://schemas.openxmlformats.org/officeDocument/2006/relationships/slideLayout" Target="../slideLayouts/slideLayout22.xml"/><Relationship Id="rId5" Type="http://schemas.openxmlformats.org/officeDocument/2006/relationships/image" Target="../media/image205.png"/><Relationship Id="rId4" Type="http://schemas.openxmlformats.org/officeDocument/2006/relationships/image" Target="../media/image204.png"/></Relationships>
</file>

<file path=ppt/slides/_rels/slide74.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active-directory%2Fdevelop%2Fapp-objects-and-service-principals&amp;data=02%7C01%7CRich.McBrine%40microsoft.com%7Cd7a0845f959a441541ef08d736fdccf5%7C72f988bf86f141af91ab2d7cd011db47%7C1%7C0%7C637038336000950119&amp;sdata=m3TwQslVU2hO%2F4RnJSYEbzTm788viJWqwyUSq7UGPiU%3D&amp;reserved=0" TargetMode="External"/><Relationship Id="rId2" Type="http://schemas.openxmlformats.org/officeDocument/2006/relationships/notesSlide" Target="../notesSlides/notesSlide29.xml"/><Relationship Id="rId1" Type="http://schemas.openxmlformats.org/officeDocument/2006/relationships/slideLayout" Target="../slideLayouts/slideLayout38.xml"/><Relationship Id="rId5" Type="http://schemas.openxmlformats.org/officeDocument/2006/relationships/image" Target="../media/image211.png"/><Relationship Id="rId4" Type="http://schemas.openxmlformats.org/officeDocument/2006/relationships/image" Target="../media/image2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76.xml.rels><?xml version="1.0" encoding="UTF-8" standalone="yes"?>
<Relationships xmlns="http://schemas.openxmlformats.org/package/2006/relationships"><Relationship Id="rId8" Type="http://schemas.openxmlformats.org/officeDocument/2006/relationships/image" Target="../media/image218.svg"/><Relationship Id="rId13" Type="http://schemas.openxmlformats.org/officeDocument/2006/relationships/image" Target="../media/image223.png"/><Relationship Id="rId3" Type="http://schemas.openxmlformats.org/officeDocument/2006/relationships/image" Target="../media/image213.png"/><Relationship Id="rId7" Type="http://schemas.openxmlformats.org/officeDocument/2006/relationships/image" Target="../media/image217.png"/><Relationship Id="rId12" Type="http://schemas.openxmlformats.org/officeDocument/2006/relationships/image" Target="../media/image222.svg"/><Relationship Id="rId2" Type="http://schemas.openxmlformats.org/officeDocument/2006/relationships/image" Target="../media/image212.png"/><Relationship Id="rId1" Type="http://schemas.openxmlformats.org/officeDocument/2006/relationships/slideLayout" Target="../slideLayouts/slideLayout117.xml"/><Relationship Id="rId6" Type="http://schemas.openxmlformats.org/officeDocument/2006/relationships/image" Target="../media/image216.svg"/><Relationship Id="rId11" Type="http://schemas.openxmlformats.org/officeDocument/2006/relationships/image" Target="../media/image221.png"/><Relationship Id="rId5" Type="http://schemas.openxmlformats.org/officeDocument/2006/relationships/image" Target="../media/image215.png"/><Relationship Id="rId10" Type="http://schemas.openxmlformats.org/officeDocument/2006/relationships/image" Target="../media/image220.svg"/><Relationship Id="rId4" Type="http://schemas.openxmlformats.org/officeDocument/2006/relationships/image" Target="../media/image214.svg"/><Relationship Id="rId9" Type="http://schemas.openxmlformats.org/officeDocument/2006/relationships/image" Target="../media/image219.png"/></Relationships>
</file>

<file path=ppt/slides/_rels/slide77.xml.rels><?xml version="1.0" encoding="UTF-8" standalone="yes"?>
<Relationships xmlns="http://schemas.openxmlformats.org/package/2006/relationships"><Relationship Id="rId3" Type="http://schemas.openxmlformats.org/officeDocument/2006/relationships/hyperlink" Target="https://docs.microsoft.com/en-us/azure/automation/automation-update-management" TargetMode="External"/><Relationship Id="rId2" Type="http://schemas.openxmlformats.org/officeDocument/2006/relationships/notesSlide" Target="../notesSlides/notesSlide30.xml"/><Relationship Id="rId1" Type="http://schemas.openxmlformats.org/officeDocument/2006/relationships/slideLayout" Target="../slideLayouts/slideLayout13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3.xml"/></Relationships>
</file>

<file path=ppt/slides/_rels/slide7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9.xml"/><Relationship Id="rId7" Type="http://schemas.openxmlformats.org/officeDocument/2006/relationships/image" Target="../media/image148.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4.bin"/><Relationship Id="rId5" Type="http://schemas.openxmlformats.org/officeDocument/2006/relationships/notesSlide" Target="../notesSlides/notesSlide32.xml"/><Relationship Id="rId4" Type="http://schemas.openxmlformats.org/officeDocument/2006/relationships/slideLayout" Target="../slideLayouts/slideLayout133.xml"/><Relationship Id="rId9"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20.xml"/><Relationship Id="rId4" Type="http://schemas.openxmlformats.org/officeDocument/2006/relationships/image" Target="../media/image57.png"/></Relationships>
</file>

<file path=ppt/slides/_rels/slide80.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tags" Target="../tags/tag11.xml"/><Relationship Id="rId7" Type="http://schemas.openxmlformats.org/officeDocument/2006/relationships/image" Target="../media/image148.emf"/><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oleObject" Target="../embeddings/oleObject5.bin"/><Relationship Id="rId5" Type="http://schemas.openxmlformats.org/officeDocument/2006/relationships/notesSlide" Target="../notesSlides/notesSlide33.xml"/><Relationship Id="rId4" Type="http://schemas.openxmlformats.org/officeDocument/2006/relationships/slideLayout" Target="../slideLayouts/slideLayout13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0.xml"/></Relationships>
</file>

<file path=ppt/slides/_rels/slide84.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20.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20.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1643599"/>
            <a:ext cx="10104432" cy="738664"/>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v1 in EDU</a:t>
            </a: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703800" y="4171193"/>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B3E20-75E1-4692-B0AD-828CA951B1A5}"/>
              </a:ext>
            </a:extLst>
          </p:cNvPr>
          <p:cNvSpPr>
            <a:spLocks noGrp="1"/>
          </p:cNvSpPr>
          <p:nvPr>
            <p:ph type="title"/>
          </p:nvPr>
        </p:nvSpPr>
        <p:spPr/>
        <p:txBody>
          <a:bodyPr/>
          <a:lstStyle/>
          <a:p>
            <a:r>
              <a:rPr lang="en-US" dirty="0"/>
              <a:t>Microsoft Teams support</a:t>
            </a:r>
          </a:p>
        </p:txBody>
      </p:sp>
      <p:sp>
        <p:nvSpPr>
          <p:cNvPr id="5" name="TextBox 4">
            <a:extLst>
              <a:ext uri="{FF2B5EF4-FFF2-40B4-BE49-F238E27FC236}">
                <a16:creationId xmlns:a16="http://schemas.microsoft.com/office/drawing/2014/main" id="{0ABF96B7-BE1F-4304-8B3E-EF8A1B3CBA23}"/>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Audio/Video calling optimization for Teams on Windows Virtual Desktop</a:t>
            </a:r>
          </a:p>
        </p:txBody>
      </p:sp>
      <p:pic>
        <p:nvPicPr>
          <p:cNvPr id="3" name="[Final cut] Teams on WVD demo_Trim">
            <a:hlinkClick r:id="" action="ppaction://media"/>
            <a:extLst>
              <a:ext uri="{FF2B5EF4-FFF2-40B4-BE49-F238E27FC236}">
                <a16:creationId xmlns:a16="http://schemas.microsoft.com/office/drawing/2014/main" id="{4145FDB6-23FD-4405-8811-F7A54F0390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3847" y="1277497"/>
            <a:ext cx="8124305" cy="4569922"/>
          </a:xfrm>
          <a:prstGeom prst="rect">
            <a:avLst/>
          </a:prstGeom>
        </p:spPr>
      </p:pic>
    </p:spTree>
    <p:extLst>
      <p:ext uri="{BB962C8B-B14F-4D97-AF65-F5344CB8AC3E}">
        <p14:creationId xmlns:p14="http://schemas.microsoft.com/office/powerpoint/2010/main" val="1903575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a:xfrm>
            <a:off x="588263" y="457200"/>
            <a:ext cx="11018520" cy="553998"/>
          </a:xfrm>
        </p:spPr>
        <p:txBody>
          <a:bodyPr/>
          <a:lstStyle/>
          <a:p>
            <a:r>
              <a:rPr lang="en-US" dirty="0"/>
              <a:t>Client administration</a:t>
            </a:r>
          </a:p>
        </p:txBody>
      </p:sp>
      <p:graphicFrame>
        <p:nvGraphicFramePr>
          <p:cNvPr id="4" name="Content Placeholder 3">
            <a:extLst>
              <a:ext uri="{FF2B5EF4-FFF2-40B4-BE49-F238E27FC236}">
                <a16:creationId xmlns:a16="http://schemas.microsoft.com/office/drawing/2014/main" id="{74504336-1F42-4209-9576-FD68C144C2A7}"/>
              </a:ext>
            </a:extLst>
          </p:cNvPr>
          <p:cNvGraphicFramePr>
            <a:graphicFrameLocks noGrp="1"/>
          </p:cNvGraphicFramePr>
          <p:nvPr>
            <p:ph sz="quarter" idx="10"/>
          </p:nvPr>
        </p:nvGraphicFramePr>
        <p:xfrm>
          <a:off x="584200" y="1435100"/>
          <a:ext cx="11018521" cy="2304490"/>
        </p:xfrm>
        <a:graphic>
          <a:graphicData uri="http://schemas.openxmlformats.org/drawingml/2006/table">
            <a:tbl>
              <a:tblPr firstRow="1" bandRow="1">
                <a:tableStyleId>{5FD0F851-EC5A-4D38-B0AD-8093EC10F338}</a:tableStyleId>
              </a:tblPr>
              <a:tblGrid>
                <a:gridCol w="2363001">
                  <a:extLst>
                    <a:ext uri="{9D8B030D-6E8A-4147-A177-3AD203B41FA5}">
                      <a16:colId xmlns:a16="http://schemas.microsoft.com/office/drawing/2014/main" val="774645173"/>
                    </a:ext>
                  </a:extLst>
                </a:gridCol>
                <a:gridCol w="1731104">
                  <a:extLst>
                    <a:ext uri="{9D8B030D-6E8A-4147-A177-3AD203B41FA5}">
                      <a16:colId xmlns:a16="http://schemas.microsoft.com/office/drawing/2014/main" val="782659687"/>
                    </a:ext>
                  </a:extLst>
                </a:gridCol>
                <a:gridCol w="1731104">
                  <a:extLst>
                    <a:ext uri="{9D8B030D-6E8A-4147-A177-3AD203B41FA5}">
                      <a16:colId xmlns:a16="http://schemas.microsoft.com/office/drawing/2014/main" val="3010761008"/>
                    </a:ext>
                  </a:extLst>
                </a:gridCol>
                <a:gridCol w="1731104">
                  <a:extLst>
                    <a:ext uri="{9D8B030D-6E8A-4147-A177-3AD203B41FA5}">
                      <a16:colId xmlns:a16="http://schemas.microsoft.com/office/drawing/2014/main" val="2429783650"/>
                    </a:ext>
                  </a:extLst>
                </a:gridCol>
                <a:gridCol w="1731104">
                  <a:extLst>
                    <a:ext uri="{9D8B030D-6E8A-4147-A177-3AD203B41FA5}">
                      <a16:colId xmlns:a16="http://schemas.microsoft.com/office/drawing/2014/main" val="1245934366"/>
                    </a:ext>
                  </a:extLst>
                </a:gridCol>
                <a:gridCol w="1731104">
                  <a:extLst>
                    <a:ext uri="{9D8B030D-6E8A-4147-A177-3AD203B41FA5}">
                      <a16:colId xmlns:a16="http://schemas.microsoft.com/office/drawing/2014/main" val="11837421"/>
                    </a:ext>
                  </a:extLst>
                </a:gridCol>
              </a:tblGrid>
              <a:tr h="358467">
                <a:tc>
                  <a:txBody>
                    <a:bodyPr/>
                    <a:lstStyle/>
                    <a:p>
                      <a:endParaRPr lang="en-US" sz="1600" b="1" kern="1200" dirty="0">
                        <a:solidFill>
                          <a:schemeClr val="tx1"/>
                        </a:solidFill>
                        <a:latin typeface="+mn-lt"/>
                        <a:ea typeface="+mn-ea"/>
                        <a:cs typeface="+mn-cs"/>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Windows</a:t>
                      </a:r>
                      <a:endParaRPr lang="en-US" sz="1600" b="1" kern="1200" dirty="0">
                        <a:solidFill>
                          <a:schemeClr val="bg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t>Web</a:t>
                      </a:r>
                      <a:endParaRPr lang="en-US" sz="1600" b="1" kern="120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algn="ctr"/>
                      <a:r>
                        <a:rPr lang="en-US" sz="1600"/>
                        <a:t>Android</a:t>
                      </a:r>
                      <a:endParaRPr lang="en-US" sz="1600" b="1">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a:t>macOS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kern="1200"/>
                        <a:t>iOS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extLst>
                  <a:ext uri="{0D108BD9-81ED-4DB2-BD59-A6C34878D82A}">
                    <a16:rowId xmlns:a16="http://schemas.microsoft.com/office/drawing/2014/main" val="4254717804"/>
                  </a:ext>
                </a:extLst>
              </a:tr>
              <a:tr h="393842">
                <a:tc>
                  <a:txBody>
                    <a:bodyPr/>
                    <a:lstStyle/>
                    <a:p>
                      <a:pPr algn="l"/>
                      <a:r>
                        <a:rPr lang="en-US" sz="1400" b="1" kern="1200" dirty="0">
                          <a:solidFill>
                            <a:schemeClr val="tx1"/>
                          </a:solidFill>
                          <a:latin typeface="+mn-lt"/>
                          <a:ea typeface="+mn-ea"/>
                          <a:cs typeface="+mn-cs"/>
                        </a:rPr>
                        <a:t>Release cadence</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sym typeface="Wingdings 2"/>
                        </a:rPr>
                        <a:t>Monthly</a:t>
                      </a:r>
                    </a:p>
                  </a:txBody>
                  <a:tcPr marL="126668" marR="126668" marT="59761" marB="59761" anchor="ctr"/>
                </a:tc>
                <a:extLst>
                  <a:ext uri="{0D108BD9-81ED-4DB2-BD59-A6C34878D82A}">
                    <a16:rowId xmlns:a16="http://schemas.microsoft.com/office/drawing/2014/main" val="1506144186"/>
                  </a:ext>
                </a:extLst>
              </a:tr>
              <a:tr h="39384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t>Availability</a:t>
                      </a:r>
                      <a:endParaRPr lang="en-US" sz="1400" b="1" dirty="0">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sym typeface="Wingdings 2"/>
                        </a:rPr>
                        <a:t>Download page</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sym typeface="Wingdings 2"/>
                        </a:rPr>
                        <a:t>Service</a:t>
                      </a:r>
                    </a:p>
                  </a:txBody>
                  <a:tcPr marL="126668" marR="126668" marT="59761" marB="59761" anchor="ctr"/>
                </a:tc>
                <a:tc>
                  <a:txBody>
                    <a:bodyPr/>
                    <a:lstStyle/>
                    <a:p>
                      <a:pPr algn="ctr"/>
                      <a:r>
                        <a:rPr lang="en-US" sz="1400" kern="1200" dirty="0">
                          <a:solidFill>
                            <a:schemeClr val="tx1"/>
                          </a:solidFill>
                          <a:latin typeface="+mn-lt"/>
                          <a:ea typeface="+mn-ea"/>
                          <a:cs typeface="+mn-cs"/>
                        </a:rPr>
                        <a:t>Google Play Store</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sym typeface="Wingdings 2"/>
                        </a:rPr>
                        <a:t>App Store</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lvl="0" algn="ctr">
                        <a:buNone/>
                      </a:pPr>
                      <a:r>
                        <a:rPr lang="en-US" sz="1400" kern="1200">
                          <a:solidFill>
                            <a:schemeClr val="tx1"/>
                          </a:solidFill>
                          <a:latin typeface="+mn-lt"/>
                          <a:ea typeface="+mn-ea"/>
                          <a:cs typeface="+mn-cs"/>
                          <a:sym typeface="Wingdings 2"/>
                        </a:rPr>
                        <a:t>App Store</a:t>
                      </a:r>
                      <a:endParaRPr lang="en-US" sz="1400" kern="1200" dirty="0">
                        <a:solidFill>
                          <a:schemeClr val="tx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3240059399"/>
                  </a:ext>
                </a:extLst>
              </a:tr>
              <a:tr h="393842">
                <a:tc>
                  <a:txBody>
                    <a:bodyPr/>
                    <a:lstStyle/>
                    <a:p>
                      <a:pPr algn="l"/>
                      <a:r>
                        <a:rPr lang="en-US" sz="1400" b="1" kern="1200" dirty="0">
                          <a:solidFill>
                            <a:schemeClr val="tx1"/>
                          </a:solidFill>
                          <a:latin typeface="+mn-lt"/>
                          <a:ea typeface="+mn-ea"/>
                          <a:cs typeface="+mn-cs"/>
                        </a:rPr>
                        <a:t>Bulk deployment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algn="ctr"/>
                      <a:r>
                        <a:rPr lang="en-US" sz="1400" b="1" kern="1200" baseline="0" dirty="0">
                          <a:solidFill>
                            <a:schemeClr val="tx1"/>
                          </a:solidFill>
                          <a:latin typeface="Calibri" panose="020F0502020204030204" pitchFamily="34" charset="0"/>
                          <a:ea typeface="+mn-ea"/>
                          <a:cs typeface="Calibri" panose="020F0502020204030204" pitchFamily="34" charset="0"/>
                        </a:rPr>
                        <a:t>n/a</a:t>
                      </a:r>
                    </a:p>
                  </a:txBody>
                  <a:tcPr marL="126668" marR="126668" marT="59761" marB="59761" anchor="ctr"/>
                </a:tc>
                <a:tc>
                  <a:txBody>
                    <a:bodyPr/>
                    <a:lstStyle/>
                    <a:p>
                      <a:pPr algn="ctr"/>
                      <a:endParaRPr lang="en-US" sz="1400" b="1" baseline="0" dirty="0">
                        <a:solidFill>
                          <a:schemeClr val="tx1"/>
                        </a:solidFill>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extLst>
                  <a:ext uri="{0D108BD9-81ED-4DB2-BD59-A6C34878D82A}">
                    <a16:rowId xmlns:a16="http://schemas.microsoft.com/office/drawing/2014/main" val="2125400114"/>
                  </a:ext>
                </a:extLst>
              </a:tr>
              <a:tr h="393842">
                <a:tc>
                  <a:txBody>
                    <a:bodyPr/>
                    <a:lstStyle/>
                    <a:p>
                      <a:pPr algn="l"/>
                      <a:r>
                        <a:rPr lang="en-US" sz="1400" b="1" kern="1200">
                          <a:solidFill>
                            <a:schemeClr val="tx1"/>
                          </a:solidFill>
                          <a:latin typeface="+mn-lt"/>
                          <a:ea typeface="+mn-ea"/>
                          <a:cs typeface="+mn-cs"/>
                        </a:rPr>
                        <a:t>Management Tools</a:t>
                      </a:r>
                      <a:endParaRPr lang="en-US" sz="1400" b="1" kern="1200" dirty="0">
                        <a:solidFill>
                          <a:schemeClr val="tx1"/>
                        </a:solidFill>
                        <a:latin typeface="+mn-lt"/>
                        <a:ea typeface="+mn-ea"/>
                        <a:cs typeface="+mn-cs"/>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baseline="0" noProof="0">
                          <a:sym typeface="Wingdings 2"/>
                        </a:rPr>
                        <a:t>Microsoft Intune, ConfigMgr,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baseline="0" noProof="0">
                          <a:sym typeface="Wingdings 2"/>
                        </a:rPr>
                        <a:t>Group policies</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algn="ctr"/>
                      <a:endParaRPr lang="en-US" sz="1400" b="1" kern="1200" baseline="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ctr"/>
                </a:tc>
                <a:tc>
                  <a:txBody>
                    <a:bodyPr/>
                    <a:lstStyle/>
                    <a:p>
                      <a:pPr algn="ctr"/>
                      <a:endParaRPr lang="en-US" sz="1400" b="1" baseline="0" dirty="0">
                        <a:solidFill>
                          <a:schemeClr val="tx1"/>
                        </a:solidFill>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extLst>
                  <a:ext uri="{0D108BD9-81ED-4DB2-BD59-A6C34878D82A}">
                    <a16:rowId xmlns:a16="http://schemas.microsoft.com/office/drawing/2014/main" val="2009075358"/>
                  </a:ext>
                </a:extLst>
              </a:tr>
            </a:tbl>
          </a:graphicData>
        </a:graphic>
      </p:graphicFrame>
    </p:spTree>
    <p:extLst>
      <p:ext uri="{BB962C8B-B14F-4D97-AF65-F5344CB8AC3E}">
        <p14:creationId xmlns:p14="http://schemas.microsoft.com/office/powerpoint/2010/main" val="3595971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vs. Azure Lab Services?</a:t>
            </a:r>
          </a:p>
        </p:txBody>
      </p:sp>
    </p:spTree>
    <p:extLst>
      <p:ext uri="{BB962C8B-B14F-4D97-AF65-F5344CB8AC3E}">
        <p14:creationId xmlns:p14="http://schemas.microsoft.com/office/powerpoint/2010/main" val="26639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8BEEE969-5ED5-4C1C-B512-560DC33572E9}"/>
              </a:ext>
            </a:extLst>
          </p:cNvPr>
          <p:cNvGraphicFramePr>
            <a:graphicFrameLocks noGrp="1"/>
          </p:cNvGraphicFramePr>
          <p:nvPr>
            <p:extLst>
              <p:ext uri="{D42A27DB-BD31-4B8C-83A1-F6EECF244321}">
                <p14:modId xmlns:p14="http://schemas.microsoft.com/office/powerpoint/2010/main" val="2210496363"/>
              </p:ext>
            </p:extLst>
          </p:nvPr>
        </p:nvGraphicFramePr>
        <p:xfrm>
          <a:off x="239995" y="899395"/>
          <a:ext cx="11477939" cy="5727912"/>
        </p:xfrm>
        <a:graphic>
          <a:graphicData uri="http://schemas.openxmlformats.org/drawingml/2006/table">
            <a:tbl>
              <a:tblPr firstRow="1" bandRow="1">
                <a:tableStyleId>{5C22544A-7EE6-4342-B048-85BDC9FD1C3A}</a:tableStyleId>
              </a:tblPr>
              <a:tblGrid>
                <a:gridCol w="1728632">
                  <a:extLst>
                    <a:ext uri="{9D8B030D-6E8A-4147-A177-3AD203B41FA5}">
                      <a16:colId xmlns:a16="http://schemas.microsoft.com/office/drawing/2014/main" val="1035664831"/>
                    </a:ext>
                  </a:extLst>
                </a:gridCol>
                <a:gridCol w="4829578">
                  <a:extLst>
                    <a:ext uri="{9D8B030D-6E8A-4147-A177-3AD203B41FA5}">
                      <a16:colId xmlns:a16="http://schemas.microsoft.com/office/drawing/2014/main" val="4205215726"/>
                    </a:ext>
                  </a:extLst>
                </a:gridCol>
                <a:gridCol w="4919729">
                  <a:extLst>
                    <a:ext uri="{9D8B030D-6E8A-4147-A177-3AD203B41FA5}">
                      <a16:colId xmlns:a16="http://schemas.microsoft.com/office/drawing/2014/main" val="3236005676"/>
                    </a:ext>
                  </a:extLst>
                </a:gridCol>
              </a:tblGrid>
              <a:tr h="336378">
                <a:tc>
                  <a:txBody>
                    <a:bodyPr/>
                    <a:lstStyle/>
                    <a:p>
                      <a:r>
                        <a:rPr lang="en-US" dirty="0"/>
                        <a:t>Criteria</a:t>
                      </a:r>
                    </a:p>
                  </a:txBody>
                  <a:tcPr/>
                </a:tc>
                <a:tc>
                  <a:txBody>
                    <a:bodyPr/>
                    <a:lstStyle/>
                    <a:p>
                      <a:pPr algn="ctr"/>
                      <a:r>
                        <a:rPr lang="en-US" dirty="0"/>
                        <a:t>Lab Services Best for…</a:t>
                      </a:r>
                    </a:p>
                  </a:txBody>
                  <a:tcPr/>
                </a:tc>
                <a:tc>
                  <a:txBody>
                    <a:bodyPr/>
                    <a:lstStyle/>
                    <a:p>
                      <a:pPr algn="ctr"/>
                      <a:r>
                        <a:rPr lang="en-US" dirty="0"/>
                        <a:t>WVD Best for…</a:t>
                      </a:r>
                    </a:p>
                  </a:txBody>
                  <a:tcPr/>
                </a:tc>
                <a:extLst>
                  <a:ext uri="{0D108BD9-81ED-4DB2-BD59-A6C34878D82A}">
                    <a16:rowId xmlns:a16="http://schemas.microsoft.com/office/drawing/2014/main" val="633058293"/>
                  </a:ext>
                </a:extLst>
              </a:tr>
              <a:tr h="672757">
                <a:tc>
                  <a:txBody>
                    <a:bodyPr/>
                    <a:lstStyle/>
                    <a:p>
                      <a:r>
                        <a:rPr lang="en-US" dirty="0"/>
                        <a:t>OS Options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Unmanaged Linux VMs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Unmanaged Windows VMs </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Managed Windows desktops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Published Windows Apps (full desktop not required)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Linux)</a:t>
                      </a:r>
                    </a:p>
                  </a:txBody>
                  <a:tcPr/>
                </a:tc>
                <a:extLst>
                  <a:ext uri="{0D108BD9-81ED-4DB2-BD59-A6C34878D82A}">
                    <a16:rowId xmlns:a16="http://schemas.microsoft.com/office/drawing/2014/main" val="28252052"/>
                  </a:ext>
                </a:extLst>
              </a:tr>
              <a:tr h="672757">
                <a:tc>
                  <a:txBody>
                    <a:bodyPr/>
                    <a:lstStyle/>
                    <a:p>
                      <a:r>
                        <a:rPr lang="en-US" dirty="0"/>
                        <a:t>Auth Options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Portal login separate from OS login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AAD credentials (</a:t>
                      </a:r>
                      <a:r>
                        <a:rPr lang="en-US" sz="1400" dirty="0">
                          <a:hlinkClick r:id="rId2"/>
                        </a:rPr>
                        <a:t>rmcbrine@microsoft.com</a:t>
                      </a:r>
                      <a:r>
                        <a:rPr lang="en-US" sz="1400" dirty="0"/>
                        <a: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Microsoft consumer (MSA) logins (</a:t>
                      </a:r>
                      <a:r>
                        <a:rPr lang="en-US" sz="1400" dirty="0">
                          <a:hlinkClick r:id="rId3"/>
                        </a:rPr>
                        <a:t>rmcbrine@live.com</a:t>
                      </a:r>
                      <a:r>
                        <a:rPr lang="en-US" sz="1400" dirty="0"/>
                        <a:t>)</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AD synced with AAD, both creds required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SSO possible portal to OS login with Federation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MSA accounts)</a:t>
                      </a:r>
                    </a:p>
                  </a:txBody>
                  <a:tcPr/>
                </a:tc>
                <a:extLst>
                  <a:ext uri="{0D108BD9-81ED-4DB2-BD59-A6C34878D82A}">
                    <a16:rowId xmlns:a16="http://schemas.microsoft.com/office/drawing/2014/main" val="676421670"/>
                  </a:ext>
                </a:extLst>
              </a:tr>
              <a:tr h="819922">
                <a:tc>
                  <a:txBody>
                    <a:bodyPr/>
                    <a:lstStyle/>
                    <a:p>
                      <a:r>
                        <a:rPr lang="en-US" dirty="0"/>
                        <a:t>VDI Options</a:t>
                      </a:r>
                    </a:p>
                  </a:txBody>
                  <a:tcPr/>
                </a:tc>
                <a:tc>
                  <a:txBody>
                    <a:bodyPr/>
                    <a:lstStyle/>
                    <a:p>
                      <a:pPr marL="285750" indent="-285750">
                        <a:buFont typeface="Arial" panose="020B0604020202020204" pitchFamily="34" charset="0"/>
                        <a:buChar char="•"/>
                      </a:pPr>
                      <a:r>
                        <a:rPr lang="en-US" sz="1400" dirty="0"/>
                        <a:t>1 VM:1 User pairing only</a:t>
                      </a:r>
                    </a:p>
                    <a:p>
                      <a:pPr marL="285750" indent="-285750">
                        <a:buFont typeface="Arial" panose="020B0604020202020204" pitchFamily="34" charset="0"/>
                        <a:buChar char="•"/>
                      </a:pPr>
                      <a:r>
                        <a:rPr lang="en-US" sz="1400" dirty="0"/>
                        <a:t>VM required per user, nested virtualization supported</a:t>
                      </a:r>
                    </a:p>
                    <a:p>
                      <a:pPr marL="285750" indent="-285750">
                        <a:buFont typeface="Arial" panose="020B0604020202020204" pitchFamily="34" charset="0"/>
                        <a:buChar char="•"/>
                      </a:pPr>
                      <a:r>
                        <a:rPr lang="en-US" sz="1400" dirty="0"/>
                        <a:t>Full system access via RDP or SSH only</a:t>
                      </a:r>
                    </a:p>
                  </a:txBody>
                  <a:tcPr/>
                </a:tc>
                <a:tc>
                  <a:txBody>
                    <a:bodyPr/>
                    <a:lstStyle/>
                    <a:p>
                      <a:pPr marL="285750" indent="-285750">
                        <a:buFont typeface="Arial" panose="020B0604020202020204" pitchFamily="34" charset="0"/>
                        <a:buChar char="•"/>
                      </a:pPr>
                      <a:r>
                        <a:rPr lang="en-US" sz="1400" dirty="0"/>
                        <a:t>1 </a:t>
                      </a:r>
                      <a:r>
                        <a:rPr lang="en-US" sz="1400" dirty="0" err="1"/>
                        <a:t>VM:Many</a:t>
                      </a:r>
                      <a:r>
                        <a:rPr lang="en-US" sz="1400" dirty="0"/>
                        <a:t> Users for Win10 or Win </a:t>
                      </a:r>
                      <a:r>
                        <a:rPr lang="en-US" sz="1400" dirty="0" err="1"/>
                        <a:t>Svr</a:t>
                      </a:r>
                      <a:r>
                        <a:rPr lang="en-US" sz="1400" dirty="0"/>
                        <a:t> RDS </a:t>
                      </a:r>
                      <a:r>
                        <a:rPr lang="en-US" sz="1050" dirty="0"/>
                        <a:t>(also 1:1 Win10 if needed)</a:t>
                      </a:r>
                      <a:endParaRPr lang="en-US" sz="1400" dirty="0"/>
                    </a:p>
                    <a:p>
                      <a:pPr marL="285750" indent="-285750">
                        <a:buFont typeface="Arial" panose="020B0604020202020204" pitchFamily="34" charset="0"/>
                        <a:buChar char="•"/>
                      </a:pPr>
                      <a:r>
                        <a:rPr lang="en-US" sz="1400" dirty="0"/>
                        <a:t>Each VM supports many users </a:t>
                      </a:r>
                      <a:r>
                        <a:rPr lang="en-US" sz="1200" dirty="0"/>
                        <a:t>(except Win7 or 1:1 Win10)</a:t>
                      </a:r>
                      <a:endParaRPr lang="en-US" sz="1400" dirty="0"/>
                    </a:p>
                    <a:p>
                      <a:pPr marL="285750" indent="-285750">
                        <a:buFont typeface="Arial" panose="020B0604020202020204" pitchFamily="34" charset="0"/>
                        <a:buChar char="•"/>
                      </a:pPr>
                      <a:r>
                        <a:rPr lang="en-US" sz="1400" dirty="0"/>
                        <a:t>Full desktop or published apps</a:t>
                      </a:r>
                    </a:p>
                  </a:txBody>
                  <a:tcPr/>
                </a:tc>
                <a:extLst>
                  <a:ext uri="{0D108BD9-81ED-4DB2-BD59-A6C34878D82A}">
                    <a16:rowId xmlns:a16="http://schemas.microsoft.com/office/drawing/2014/main" val="910941273"/>
                  </a:ext>
                </a:extLst>
              </a:tr>
              <a:tr h="1653861">
                <a:tc>
                  <a:txBody>
                    <a:bodyPr/>
                    <a:lstStyle/>
                    <a:p>
                      <a:r>
                        <a:rPr lang="en-US" dirty="0"/>
                        <a:t>IT Goals</a:t>
                      </a:r>
                    </a:p>
                  </a:txBody>
                  <a:tcPr/>
                </a:tc>
                <a:tc>
                  <a:txBody>
                    <a:bodyPr/>
                    <a:lstStyle/>
                    <a:p>
                      <a:pPr marL="171450" lvl="0" indent="-171450">
                        <a:buFont typeface="Arial" panose="020B0604020202020204" pitchFamily="34" charset="0"/>
                        <a:buChar char="•"/>
                      </a:pPr>
                      <a:r>
                        <a:rPr lang="en-US" sz="1400" dirty="0"/>
                        <a:t>Delegation of lab use and JIT setup w/minimal interaction with existing Institutional infrastructure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long-term goals of VM persistence beyond a given task/class/lab with a specified termination plan</a:t>
                      </a:r>
                    </a:p>
                    <a:p>
                      <a:pPr marL="171450" lvl="0" indent="-171450">
                        <a:buFont typeface="Arial" panose="020B0604020202020204" pitchFamily="34" charset="0"/>
                        <a:buChar char="•"/>
                      </a:pPr>
                      <a:r>
                        <a:rPr lang="en-US" sz="1400" dirty="0"/>
                        <a:t>No long-term goals of managing VMs on behalf of a class/lab/course, no compliance targets</a:t>
                      </a:r>
                    </a:p>
                    <a:p>
                      <a:pPr marL="171450" lvl="0" indent="-171450">
                        <a:buFont typeface="Arial" panose="020B0604020202020204" pitchFamily="34" charset="0"/>
                        <a:buChar char="•"/>
                      </a:pPr>
                      <a:r>
                        <a:rPr lang="en-US" sz="1400" dirty="0"/>
                        <a:t>Delegation of image and lab management to faculty or distributed IT to manage lab per class</a:t>
                      </a:r>
                    </a:p>
                  </a:txBody>
                  <a:tcPr/>
                </a:tc>
                <a:tc>
                  <a:txBody>
                    <a:bodyPr/>
                    <a:lstStyle/>
                    <a:p>
                      <a:pPr marL="171450" lvl="0" indent="-171450">
                        <a:buFont typeface="Arial" panose="020B0604020202020204" pitchFamily="34" charset="0"/>
                        <a:buChar char="•"/>
                      </a:pPr>
                      <a:r>
                        <a:rPr lang="en-US" sz="1400" dirty="0"/>
                        <a:t>Owning and managing persistent VMs as part of Org’s infrastructure (not JIT setup/config)</a:t>
                      </a:r>
                    </a:p>
                    <a:p>
                      <a:pPr marL="171450" lvl="0" indent="-171450">
                        <a:buFont typeface="Arial" panose="020B0604020202020204" pitchFamily="34" charset="0"/>
                        <a:buChar char="•"/>
                      </a:pPr>
                      <a:r>
                        <a:rPr lang="en-US" sz="1400" dirty="0"/>
                        <a:t>Scenarios wherein machines persist for long-term use by the Institution (typical Citrix or VMWare mindset)</a:t>
                      </a:r>
                    </a:p>
                    <a:p>
                      <a:pPr marL="171450" lvl="0" indent="-171450">
                        <a:buFont typeface="Arial" panose="020B0604020202020204" pitchFamily="34" charset="0"/>
                        <a:buChar char="•"/>
                      </a:pPr>
                      <a:r>
                        <a:rPr lang="en-US" sz="1400" dirty="0"/>
                        <a:t>IT-managed &amp; secured delivery of productivity, line of business Windows apps/desktops, compliance scenarios</a:t>
                      </a:r>
                    </a:p>
                    <a:p>
                      <a:pPr marL="171450" lvl="0" indent="-171450">
                        <a:buFont typeface="Arial" panose="020B0604020202020204" pitchFamily="34" charset="0"/>
                        <a:buChar char="•"/>
                      </a:pPr>
                      <a:r>
                        <a:rPr lang="en-US" sz="1400" dirty="0"/>
                        <a:t>Customer leveraging existing Group Policy/Active Directory investments for customization &amp; management</a:t>
                      </a:r>
                    </a:p>
                  </a:txBody>
                  <a:tcPr/>
                </a:tc>
                <a:extLst>
                  <a:ext uri="{0D108BD9-81ED-4DB2-BD59-A6C34878D82A}">
                    <a16:rowId xmlns:a16="http://schemas.microsoft.com/office/drawing/2014/main" val="2931917540"/>
                  </a:ext>
                </a:extLst>
              </a:tr>
              <a:tr h="1209252">
                <a:tc>
                  <a:txBody>
                    <a:bodyPr/>
                    <a:lstStyle/>
                    <a:p>
                      <a:r>
                        <a:rPr lang="en-US" dirty="0"/>
                        <a:t>Metered Use</a:t>
                      </a:r>
                    </a:p>
                  </a:txBody>
                  <a:tcPr/>
                </a:tc>
                <a:tc>
                  <a:txBody>
                    <a:bodyPr/>
                    <a:lstStyle/>
                    <a:p>
                      <a:pPr marL="285750" lvl="0" indent="-285750">
                        <a:buFont typeface="Arial" panose="020B0604020202020204" pitchFamily="34" charset="0"/>
                        <a:buChar char="•"/>
                      </a:pPr>
                      <a:r>
                        <a:rPr lang="en-US" sz="1400" dirty="0"/>
                        <a:t>Labs that run on a schedule (not 7x24)  to limit costs</a:t>
                      </a:r>
                    </a:p>
                    <a:p>
                      <a:pPr marL="752121" lvl="1" indent="-285750">
                        <a:buFont typeface="Arial" panose="020B0604020202020204" pitchFamily="34" charset="0"/>
                        <a:buChar char="•"/>
                      </a:pPr>
                      <a:r>
                        <a:rPr lang="en-US" sz="1200" dirty="0"/>
                        <a:t>Scheduled run times and per-user limits</a:t>
                      </a:r>
                    </a:p>
                    <a:p>
                      <a:pPr marL="752121" lvl="1" indent="-285750">
                        <a:buFont typeface="Arial" panose="020B0604020202020204" pitchFamily="34" charset="0"/>
                        <a:buChar char="•"/>
                      </a:pPr>
                      <a:r>
                        <a:rPr lang="en-US" sz="1200" dirty="0"/>
                        <a:t>Calendar-based start/stop scheduling simplified</a:t>
                      </a:r>
                    </a:p>
                    <a:p>
                      <a:pPr marL="752121" lvl="1" indent="-285750">
                        <a:buFont typeface="Arial" panose="020B0604020202020204" pitchFamily="34" charset="0"/>
                        <a:buChar char="•"/>
                      </a:pPr>
                      <a:r>
                        <a:rPr lang="en-US" sz="1200" dirty="0"/>
                        <a:t>User runtime quotas to limit total use (# total hour use quota can be raised per user as needed)</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Best for 7x24 scenarios given VMs are part of managed infrastructure, but compatible with start/stop cycles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per-user limits on utilization</a:t>
                      </a:r>
                    </a:p>
                    <a:p>
                      <a:pPr marL="285750" lvl="0" indent="-285750">
                        <a:buFont typeface="Arial" panose="020B0604020202020204" pitchFamily="34" charset="0"/>
                        <a:buChar char="•"/>
                      </a:pPr>
                      <a:r>
                        <a:rPr lang="en-US" sz="1400" dirty="0"/>
                        <a:t>Multi-user, larger scale and longer-lived deployments</a:t>
                      </a:r>
                    </a:p>
                  </a:txBody>
                  <a:tcPr/>
                </a:tc>
                <a:extLst>
                  <a:ext uri="{0D108BD9-81ED-4DB2-BD59-A6C34878D82A}">
                    <a16:rowId xmlns:a16="http://schemas.microsoft.com/office/drawing/2014/main" val="3402057385"/>
                  </a:ext>
                </a:extLst>
              </a:tr>
            </a:tbl>
          </a:graphicData>
        </a:graphic>
      </p:graphicFrame>
      <p:sp>
        <p:nvSpPr>
          <p:cNvPr id="2" name="Title 1">
            <a:extLst>
              <a:ext uri="{FF2B5EF4-FFF2-40B4-BE49-F238E27FC236}">
                <a16:creationId xmlns:a16="http://schemas.microsoft.com/office/drawing/2014/main" id="{CAC6A004-04BA-4B8D-90C9-54EB7F2273EE}"/>
              </a:ext>
            </a:extLst>
          </p:cNvPr>
          <p:cNvSpPr>
            <a:spLocks noGrp="1"/>
          </p:cNvSpPr>
          <p:nvPr>
            <p:ph type="title"/>
          </p:nvPr>
        </p:nvSpPr>
        <p:spPr>
          <a:xfrm>
            <a:off x="469704" y="168273"/>
            <a:ext cx="11018520" cy="553998"/>
          </a:xfrm>
        </p:spPr>
        <p:txBody>
          <a:bodyPr/>
          <a:lstStyle/>
          <a:p>
            <a:r>
              <a:rPr lang="en-US" dirty="0"/>
              <a:t>Scenarios:  Lab Services and Windows Virtual Desktop</a:t>
            </a:r>
          </a:p>
        </p:txBody>
      </p:sp>
      <p:sp>
        <p:nvSpPr>
          <p:cNvPr id="9" name="Rectangle 8">
            <a:extLst>
              <a:ext uri="{FF2B5EF4-FFF2-40B4-BE49-F238E27FC236}">
                <a16:creationId xmlns:a16="http://schemas.microsoft.com/office/drawing/2014/main" id="{746BA140-9D19-419D-8F1F-1704536DD4BD}"/>
              </a:ext>
            </a:extLst>
          </p:cNvPr>
          <p:cNvSpPr/>
          <p:nvPr/>
        </p:nvSpPr>
        <p:spPr bwMode="auto">
          <a:xfrm>
            <a:off x="1995816" y="1241815"/>
            <a:ext cx="9722118" cy="749802"/>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1DD8ACF6-8A5A-42E2-B4A7-75118E43AF4B}"/>
              </a:ext>
            </a:extLst>
          </p:cNvPr>
          <p:cNvSpPr/>
          <p:nvPr/>
        </p:nvSpPr>
        <p:spPr bwMode="auto">
          <a:xfrm>
            <a:off x="1995816" y="1999127"/>
            <a:ext cx="9722119" cy="749802"/>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Rectangle 10">
            <a:extLst>
              <a:ext uri="{FF2B5EF4-FFF2-40B4-BE49-F238E27FC236}">
                <a16:creationId xmlns:a16="http://schemas.microsoft.com/office/drawing/2014/main" id="{7072B2CB-BEC4-4970-A4D8-A870A341B44B}"/>
              </a:ext>
            </a:extLst>
          </p:cNvPr>
          <p:cNvSpPr/>
          <p:nvPr/>
        </p:nvSpPr>
        <p:spPr bwMode="auto">
          <a:xfrm>
            <a:off x="1995816" y="2748929"/>
            <a:ext cx="9722120" cy="921197"/>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 name="Rectangle 11">
            <a:extLst>
              <a:ext uri="{FF2B5EF4-FFF2-40B4-BE49-F238E27FC236}">
                <a16:creationId xmlns:a16="http://schemas.microsoft.com/office/drawing/2014/main" id="{C18A61BC-4DD0-4F4F-992B-A5ACDA35A571}"/>
              </a:ext>
            </a:extLst>
          </p:cNvPr>
          <p:cNvSpPr/>
          <p:nvPr/>
        </p:nvSpPr>
        <p:spPr bwMode="auto">
          <a:xfrm>
            <a:off x="1976863" y="3670125"/>
            <a:ext cx="9741071" cy="1734387"/>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3" name="Rectangle 12">
            <a:extLst>
              <a:ext uri="{FF2B5EF4-FFF2-40B4-BE49-F238E27FC236}">
                <a16:creationId xmlns:a16="http://schemas.microsoft.com/office/drawing/2014/main" id="{C6A332D5-F0A3-41D4-836D-346740BEA375}"/>
              </a:ext>
            </a:extLst>
          </p:cNvPr>
          <p:cNvSpPr/>
          <p:nvPr/>
        </p:nvSpPr>
        <p:spPr bwMode="auto">
          <a:xfrm>
            <a:off x="1976861" y="5404511"/>
            <a:ext cx="9741071" cy="1222795"/>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856938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11"/>
                                        </p:tgtEl>
                                        <p:attrNameLst>
                                          <p:attrName>ppt_x</p:attrName>
                                        </p:attrNameLst>
                                      </p:cBhvr>
                                      <p:tavLst>
                                        <p:tav tm="0">
                                          <p:val>
                                            <p:strVal val="ppt_x"/>
                                          </p:val>
                                        </p:tav>
                                        <p:tav tm="100000">
                                          <p:val>
                                            <p:strVal val="ppt_x"/>
                                          </p:val>
                                        </p:tav>
                                      </p:tavLst>
                                    </p:anim>
                                    <p:anim calcmode="lin" valueType="num">
                                      <p:cBhvr additive="base">
                                        <p:cTn id="19" dur="500"/>
                                        <p:tgtEl>
                                          <p:spTgt spid="11"/>
                                        </p:tgtEl>
                                        <p:attrNameLst>
                                          <p:attrName>ppt_y</p:attrName>
                                        </p:attrNameLst>
                                      </p:cBhvr>
                                      <p:tavLst>
                                        <p:tav tm="0">
                                          <p:val>
                                            <p:strVal val="ppt_y"/>
                                          </p:val>
                                        </p:tav>
                                        <p:tav tm="100000">
                                          <p:val>
                                            <p:strVal val="1+ppt_h/2"/>
                                          </p:val>
                                        </p:tav>
                                      </p:tavLst>
                                    </p:anim>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2"/>
                                        </p:tgtEl>
                                        <p:attrNameLst>
                                          <p:attrName>ppt_x</p:attrName>
                                        </p:attrNameLst>
                                      </p:cBhvr>
                                      <p:tavLst>
                                        <p:tav tm="0">
                                          <p:val>
                                            <p:strVal val="ppt_x"/>
                                          </p:val>
                                        </p:tav>
                                        <p:tav tm="100000">
                                          <p:val>
                                            <p:strVal val="ppt_x"/>
                                          </p:val>
                                        </p:tav>
                                      </p:tavLst>
                                    </p:anim>
                                    <p:anim calcmode="lin" valueType="num">
                                      <p:cBhvr additive="base">
                                        <p:cTn id="25" dur="500"/>
                                        <p:tgtEl>
                                          <p:spTgt spid="12"/>
                                        </p:tgtEl>
                                        <p:attrNameLst>
                                          <p:attrName>ppt_y</p:attrName>
                                        </p:attrNameLst>
                                      </p:cBhvr>
                                      <p:tavLst>
                                        <p:tav tm="0">
                                          <p:val>
                                            <p:strVal val="ppt_y"/>
                                          </p:val>
                                        </p:tav>
                                        <p:tav tm="100000">
                                          <p:val>
                                            <p:strVal val="1+ppt_h/2"/>
                                          </p:val>
                                        </p:tav>
                                      </p:tavLst>
                                    </p:anim>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13"/>
                                        </p:tgtEl>
                                        <p:attrNameLst>
                                          <p:attrName>ppt_x</p:attrName>
                                        </p:attrNameLst>
                                      </p:cBhvr>
                                      <p:tavLst>
                                        <p:tav tm="0">
                                          <p:val>
                                            <p:strVal val="ppt_x"/>
                                          </p:val>
                                        </p:tav>
                                        <p:tav tm="100000">
                                          <p:val>
                                            <p:strVal val="ppt_x"/>
                                          </p:val>
                                        </p:tav>
                                      </p:tavLst>
                                    </p:anim>
                                    <p:anim calcmode="lin" valueType="num">
                                      <p:cBhvr additive="base">
                                        <p:cTn id="31" dur="500"/>
                                        <p:tgtEl>
                                          <p:spTgt spid="13"/>
                                        </p:tgtEl>
                                        <p:attrNameLst>
                                          <p:attrName>ppt_y</p:attrName>
                                        </p:attrNameLst>
                                      </p:cBhvr>
                                      <p:tavLst>
                                        <p:tav tm="0">
                                          <p:val>
                                            <p:strVal val="ppt_y"/>
                                          </p:val>
                                        </p:tav>
                                        <p:tav tm="100000">
                                          <p:val>
                                            <p:strVal val="1+ppt_h/2"/>
                                          </p:val>
                                        </p:tav>
                                      </p:tavLst>
                                    </p:anim>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FE1C-61A3-4A24-AAD6-1BDADEA623FF}"/>
              </a:ext>
            </a:extLst>
          </p:cNvPr>
          <p:cNvSpPr>
            <a:spLocks noGrp="1"/>
          </p:cNvSpPr>
          <p:nvPr>
            <p:ph type="title"/>
          </p:nvPr>
        </p:nvSpPr>
        <p:spPr>
          <a:xfrm>
            <a:off x="231820" y="392806"/>
            <a:ext cx="11018520" cy="553998"/>
          </a:xfrm>
        </p:spPr>
        <p:txBody>
          <a:bodyPr/>
          <a:lstStyle/>
          <a:p>
            <a:r>
              <a:rPr lang="en-US" dirty="0"/>
              <a:t>Comparing Lab Services &amp; WVD</a:t>
            </a:r>
          </a:p>
        </p:txBody>
      </p:sp>
      <p:graphicFrame>
        <p:nvGraphicFramePr>
          <p:cNvPr id="5" name="Table 4">
            <a:extLst>
              <a:ext uri="{FF2B5EF4-FFF2-40B4-BE49-F238E27FC236}">
                <a16:creationId xmlns:a16="http://schemas.microsoft.com/office/drawing/2014/main" id="{123C4557-7A77-473A-8341-B4DCCD222C2A}"/>
              </a:ext>
            </a:extLst>
          </p:cNvPr>
          <p:cNvGraphicFramePr>
            <a:graphicFrameLocks noGrp="1"/>
          </p:cNvGraphicFramePr>
          <p:nvPr>
            <p:extLst>
              <p:ext uri="{D42A27DB-BD31-4B8C-83A1-F6EECF244321}">
                <p14:modId xmlns:p14="http://schemas.microsoft.com/office/powerpoint/2010/main" val="2491623436"/>
              </p:ext>
            </p:extLst>
          </p:nvPr>
        </p:nvGraphicFramePr>
        <p:xfrm>
          <a:off x="281189" y="1429711"/>
          <a:ext cx="11629622" cy="5035483"/>
        </p:xfrm>
        <a:graphic>
          <a:graphicData uri="http://schemas.openxmlformats.org/drawingml/2006/table">
            <a:tbl>
              <a:tblPr firstRow="1" bandRow="1">
                <a:tableStyleId>{5C22544A-7EE6-4342-B048-85BDC9FD1C3A}</a:tableStyleId>
              </a:tblPr>
              <a:tblGrid>
                <a:gridCol w="1987751">
                  <a:extLst>
                    <a:ext uri="{9D8B030D-6E8A-4147-A177-3AD203B41FA5}">
                      <a16:colId xmlns:a16="http://schemas.microsoft.com/office/drawing/2014/main" val="1149895452"/>
                    </a:ext>
                  </a:extLst>
                </a:gridCol>
                <a:gridCol w="4118981">
                  <a:extLst>
                    <a:ext uri="{9D8B030D-6E8A-4147-A177-3AD203B41FA5}">
                      <a16:colId xmlns:a16="http://schemas.microsoft.com/office/drawing/2014/main" val="4197346159"/>
                    </a:ext>
                  </a:extLst>
                </a:gridCol>
                <a:gridCol w="5522890">
                  <a:extLst>
                    <a:ext uri="{9D8B030D-6E8A-4147-A177-3AD203B41FA5}">
                      <a16:colId xmlns:a16="http://schemas.microsoft.com/office/drawing/2014/main" val="3921058424"/>
                    </a:ext>
                  </a:extLst>
                </a:gridCol>
              </a:tblGrid>
              <a:tr h="469030">
                <a:tc>
                  <a:txBody>
                    <a:bodyPr/>
                    <a:lstStyle/>
                    <a:p>
                      <a:pPr algn="ctr"/>
                      <a:r>
                        <a:rPr lang="en-US" dirty="0">
                          <a:solidFill>
                            <a:schemeClr val="tx1"/>
                          </a:solidFill>
                        </a:rPr>
                        <a:t>Requirement</a:t>
                      </a:r>
                    </a:p>
                  </a:txBody>
                  <a:tcPr>
                    <a:solidFill>
                      <a:srgbClr val="92D050"/>
                    </a:solidFill>
                  </a:tcPr>
                </a:tc>
                <a:tc>
                  <a:txBody>
                    <a:bodyPr/>
                    <a:lstStyle/>
                    <a:p>
                      <a:pPr algn="ctr"/>
                      <a:r>
                        <a:rPr lang="en-US" dirty="0">
                          <a:hlinkClick r:id="rId2"/>
                        </a:rPr>
                        <a:t>Lab Services</a:t>
                      </a:r>
                      <a:endParaRPr lang="en-US" dirty="0"/>
                    </a:p>
                  </a:txBody>
                  <a:tcPr>
                    <a:solidFill>
                      <a:srgbClr val="92D050"/>
                    </a:solidFill>
                  </a:tcPr>
                </a:tc>
                <a:tc>
                  <a:txBody>
                    <a:bodyPr/>
                    <a:lstStyle/>
                    <a:p>
                      <a:pPr algn="ctr"/>
                      <a:r>
                        <a:rPr lang="en-US" dirty="0">
                          <a:hlinkClick r:id="rId3"/>
                        </a:rPr>
                        <a:t>Windows Virtual Desktop</a:t>
                      </a:r>
                      <a:endParaRPr lang="en-US" dirty="0"/>
                    </a:p>
                  </a:txBody>
                  <a:tcPr>
                    <a:solidFill>
                      <a:srgbClr val="92D050"/>
                    </a:solidFill>
                  </a:tcPr>
                </a:tc>
                <a:extLst>
                  <a:ext uri="{0D108BD9-81ED-4DB2-BD59-A6C34878D82A}">
                    <a16:rowId xmlns:a16="http://schemas.microsoft.com/office/drawing/2014/main" val="1443747401"/>
                  </a:ext>
                </a:extLst>
              </a:tr>
              <a:tr h="681497">
                <a:tc>
                  <a:txBody>
                    <a:bodyPr/>
                    <a:lstStyle/>
                    <a:p>
                      <a:pPr algn="ctr"/>
                      <a:r>
                        <a:rPr lang="en-US" sz="1600" dirty="0"/>
                        <a:t>Who manages?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 can delegate class labs and images to empower Faculty/Staff</a:t>
                      </a:r>
                    </a:p>
                    <a:p>
                      <a:pPr marL="285750" indent="-285750">
                        <a:buFont typeface="Arial" panose="020B0604020202020204" pitchFamily="34" charset="0"/>
                        <a:buChar char="•"/>
                      </a:pPr>
                      <a:r>
                        <a:rPr lang="en-US" sz="1200" dirty="0"/>
                        <a:t>IT sets up some guard rails and limits</a:t>
                      </a:r>
                    </a:p>
                  </a:txBody>
                  <a:tcPr/>
                </a:tc>
                <a:tc>
                  <a:txBody>
                    <a:bodyPr/>
                    <a:lstStyle/>
                    <a:p>
                      <a:pPr marL="285750" indent="-285750">
                        <a:buFont typeface="Arial" panose="020B0604020202020204" pitchFamily="34" charset="0"/>
                        <a:buChar char="•"/>
                      </a:pPr>
                      <a:r>
                        <a:rPr lang="en-US" sz="1200" dirty="0"/>
                        <a:t>Central IT or Dept. IT will secure, manage, and control VMs</a:t>
                      </a:r>
                    </a:p>
                    <a:p>
                      <a:pPr marL="285750" indent="-285750">
                        <a:buFont typeface="Arial" panose="020B0604020202020204" pitchFamily="34" charset="0"/>
                        <a:buChar char="•"/>
                      </a:pPr>
                      <a:r>
                        <a:rPr lang="en-US" sz="1200" dirty="0"/>
                        <a:t>Detailed, IT-led VM config and integration required for Networking, AD infra in Azure, &amp; Windows Client mgmt</a:t>
                      </a:r>
                    </a:p>
                  </a:txBody>
                  <a:tcPr/>
                </a:tc>
                <a:extLst>
                  <a:ext uri="{0D108BD9-81ED-4DB2-BD59-A6C34878D82A}">
                    <a16:rowId xmlns:a16="http://schemas.microsoft.com/office/drawing/2014/main" val="2416937620"/>
                  </a:ext>
                </a:extLst>
              </a:tr>
              <a:tr h="1067710">
                <a:tc>
                  <a:txBody>
                    <a:bodyPr/>
                    <a:lstStyle/>
                    <a:p>
                      <a:pPr algn="ctr"/>
                      <a:r>
                        <a:rPr lang="en-US" sz="1600" dirty="0"/>
                        <a:t>Simplicity</a:t>
                      </a:r>
                    </a:p>
                  </a:txBody>
                  <a:tcPr/>
                </a:tc>
                <a:tc>
                  <a:txBody>
                    <a:bodyPr/>
                    <a:lstStyle/>
                    <a:p>
                      <a:pPr marL="285750" indent="-285750">
                        <a:buFont typeface="Arial" panose="020B0604020202020204" pitchFamily="34" charset="0"/>
                        <a:buChar char="•"/>
                      </a:pPr>
                      <a:r>
                        <a:rPr lang="en-US" sz="1200" dirty="0"/>
                        <a:t>Compartmentalized – Lab VM’s exist in Lab Accounts, not in Org’s list of VMs</a:t>
                      </a:r>
                    </a:p>
                    <a:p>
                      <a:pPr marL="285750" indent="-285750">
                        <a:buFont typeface="Arial" panose="020B0604020202020204" pitchFamily="34" charset="0"/>
                        <a:buChar char="•"/>
                      </a:pPr>
                      <a:r>
                        <a:rPr lang="en-US" sz="1200" dirty="0"/>
                        <a:t>Very little to manage for Lab Owner</a:t>
                      </a:r>
                    </a:p>
                    <a:p>
                      <a:pPr marL="285750" indent="-285750">
                        <a:buFont typeface="Arial" panose="020B0604020202020204" pitchFamily="34" charset="0"/>
                        <a:buChar char="•"/>
                      </a:pPr>
                      <a:r>
                        <a:rPr lang="en-US" sz="1200" dirty="0"/>
                        <a:t>End users login via AAD or MSA</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Integrated w/org – WVD VM’s domain-joined, exist on client networks, managed via GPO, etc.</a:t>
                      </a:r>
                    </a:p>
                    <a:p>
                      <a:pPr marL="285750" indent="-285750">
                        <a:buFont typeface="Arial" panose="020B0604020202020204" pitchFamily="34" charset="0"/>
                        <a:buChar char="•"/>
                      </a:pPr>
                      <a:r>
                        <a:rPr lang="en-US" sz="1200" dirty="0"/>
                        <a:t>PaaS “front-end” services are Microsoft managed, VMs are managed by client</a:t>
                      </a:r>
                    </a:p>
                    <a:p>
                      <a:pPr marL="285750" indent="-285750">
                        <a:buFont typeface="Arial" panose="020B0604020202020204" pitchFamily="34" charset="0"/>
                        <a:buChar char="•"/>
                      </a:pPr>
                      <a:r>
                        <a:rPr lang="en-US" sz="1200" dirty="0"/>
                        <a:t>Requires AAD, AD, and supporting network services (DNS, ADFS, etc.)</a:t>
                      </a:r>
                    </a:p>
                  </a:txBody>
                  <a:tcPr/>
                </a:tc>
                <a:extLst>
                  <a:ext uri="{0D108BD9-81ED-4DB2-BD59-A6C34878D82A}">
                    <a16:rowId xmlns:a16="http://schemas.microsoft.com/office/drawing/2014/main" val="354128797"/>
                  </a:ext>
                </a:extLst>
              </a:tr>
              <a:tr h="713424">
                <a:tc>
                  <a:txBody>
                    <a:bodyPr/>
                    <a:lstStyle/>
                    <a:p>
                      <a:pPr algn="ctr"/>
                      <a:r>
                        <a:rPr lang="en-US" sz="1600" dirty="0"/>
                        <a:t>Compliance</a:t>
                      </a:r>
                    </a:p>
                  </a:txBody>
                  <a:tcPr/>
                </a:tc>
                <a:tc>
                  <a:txBody>
                    <a:bodyPr/>
                    <a:lstStyle/>
                    <a:p>
                      <a:pPr marL="285750" indent="-285750">
                        <a:buFont typeface="Arial" panose="020B0604020202020204" pitchFamily="34" charset="0"/>
                        <a:buChar char="•"/>
                      </a:pPr>
                      <a:r>
                        <a:rPr lang="en-US" sz="1200" dirty="0"/>
                        <a:t>VM’s are not customer visible or managed - not a good fit for compliance scenarios</a:t>
                      </a:r>
                    </a:p>
                    <a:p>
                      <a:pPr marL="285750" indent="-285750">
                        <a:buFont typeface="Arial" panose="020B0604020202020204" pitchFamily="34" charset="0"/>
                        <a:buChar char="•"/>
                      </a:pPr>
                      <a:r>
                        <a:rPr lang="en-US" sz="1200" dirty="0"/>
                        <a:t>Networking abstracted to a large degree</a:t>
                      </a:r>
                    </a:p>
                  </a:txBody>
                  <a:tcPr/>
                </a:tc>
                <a:tc>
                  <a:txBody>
                    <a:bodyPr/>
                    <a:lstStyle/>
                    <a:p>
                      <a:pPr marL="285750" indent="-285750">
                        <a:buFont typeface="Arial" panose="020B0604020202020204" pitchFamily="34" charset="0"/>
                        <a:buChar char="•"/>
                      </a:pPr>
                      <a:r>
                        <a:rPr lang="en-US" sz="1200" dirty="0"/>
                        <a:t>Post-GA expectation of compliance statements</a:t>
                      </a:r>
                    </a:p>
                    <a:p>
                      <a:pPr marL="285750" indent="-285750">
                        <a:buFont typeface="Arial" panose="020B0604020202020204" pitchFamily="34" charset="0"/>
                        <a:buChar char="•"/>
                      </a:pPr>
                      <a:r>
                        <a:rPr lang="en-US" sz="1200" dirty="0"/>
                        <a:t>Full customer control over managed WVD VM via GPO’s, network flows, client patch tools, etc.</a:t>
                      </a:r>
                    </a:p>
                  </a:txBody>
                  <a:tcPr/>
                </a:tc>
                <a:extLst>
                  <a:ext uri="{0D108BD9-81ED-4DB2-BD59-A6C34878D82A}">
                    <a16:rowId xmlns:a16="http://schemas.microsoft.com/office/drawing/2014/main" val="1584104368"/>
                  </a:ext>
                </a:extLst>
              </a:tr>
              <a:tr h="579614">
                <a:tc>
                  <a:txBody>
                    <a:bodyPr/>
                    <a:lstStyle/>
                    <a:p>
                      <a:pPr algn="ctr"/>
                      <a:r>
                        <a:rPr lang="en-US" sz="1600" dirty="0"/>
                        <a:t>Cost</a:t>
                      </a:r>
                    </a:p>
                  </a:txBody>
                  <a:tcPr/>
                </a:tc>
                <a:tc>
                  <a:txBody>
                    <a:bodyPr/>
                    <a:lstStyle/>
                    <a:p>
                      <a:pPr marL="285750" indent="-285750">
                        <a:buFont typeface="Arial" panose="020B0604020202020204" pitchFamily="34" charset="0"/>
                        <a:buChar char="•"/>
                      </a:pPr>
                      <a:r>
                        <a:rPr lang="en-US" sz="1200" dirty="0"/>
                        <a:t>Billing optimized for hourly use of lab activity &amp; scheduling, no managed disk billing when off</a:t>
                      </a:r>
                    </a:p>
                    <a:p>
                      <a:pPr marL="285750" indent="-285750">
                        <a:buFont typeface="Arial" panose="020B0604020202020204" pitchFamily="34" charset="0"/>
                        <a:buChar char="•"/>
                      </a:pPr>
                      <a:r>
                        <a:rPr lang="en-US" sz="1200" dirty="0"/>
                        <a:t>No other licensing implications</a:t>
                      </a:r>
                    </a:p>
                  </a:txBody>
                  <a:tcPr/>
                </a:tc>
                <a:tc>
                  <a:txBody>
                    <a:bodyPr/>
                    <a:lstStyle/>
                    <a:p>
                      <a:pPr marL="285750" indent="-285750">
                        <a:buFont typeface="Arial" panose="020B0604020202020204" pitchFamily="34" charset="0"/>
                        <a:buChar char="•"/>
                      </a:pPr>
                      <a:r>
                        <a:rPr lang="en-US" sz="1200" dirty="0"/>
                        <a:t>Billing optimized for long-term use</a:t>
                      </a:r>
                    </a:p>
                    <a:p>
                      <a:pPr marL="285750" indent="-285750">
                        <a:buFont typeface="Arial" panose="020B0604020202020204" pitchFamily="34" charset="0"/>
                        <a:buChar char="•"/>
                      </a:pPr>
                      <a:r>
                        <a:rPr lang="en-US" sz="1200" dirty="0"/>
                        <a:t>M365 A3/A5 + back-end VM runtime, disk, any optional NVA’s</a:t>
                      </a:r>
                    </a:p>
                  </a:txBody>
                  <a:tcPr/>
                </a:tc>
                <a:extLst>
                  <a:ext uri="{0D108BD9-81ED-4DB2-BD59-A6C34878D82A}">
                    <a16:rowId xmlns:a16="http://schemas.microsoft.com/office/drawing/2014/main" val="3501232905"/>
                  </a:ext>
                </a:extLst>
              </a:tr>
              <a:tr h="579614">
                <a:tc>
                  <a:txBody>
                    <a:bodyPr/>
                    <a:lstStyle/>
                    <a:p>
                      <a:pPr algn="ctr"/>
                      <a:r>
                        <a:rPr lang="en-US" sz="1600" dirty="0"/>
                        <a:t>VM Options</a:t>
                      </a:r>
                    </a:p>
                  </a:txBody>
                  <a:tcPr/>
                </a:tc>
                <a:tc>
                  <a:txBody>
                    <a:bodyPr/>
                    <a:lstStyle/>
                    <a:p>
                      <a:pPr marL="285750" indent="-285750">
                        <a:buFont typeface="Arial" panose="020B0604020202020204" pitchFamily="34" charset="0"/>
                        <a:buChar char="•"/>
                      </a:pPr>
                      <a:r>
                        <a:rPr lang="en-US" sz="1200" dirty="0"/>
                        <a:t>Windows (RDP), Linux (RDP/SSH) multiple flavors available (control VM types available)</a:t>
                      </a:r>
                    </a:p>
                    <a:p>
                      <a:pPr marL="285750" indent="-285750">
                        <a:buFont typeface="Arial" panose="020B0604020202020204" pitchFamily="34" charset="0"/>
                        <a:buChar char="•"/>
                      </a:pPr>
                      <a:r>
                        <a:rPr lang="en-US" sz="1200" dirty="0"/>
                        <a:t>Can </a:t>
                      </a:r>
                      <a:r>
                        <a:rPr lang="en-US" sz="1200" err="1"/>
                        <a:t>vNet</a:t>
                      </a:r>
                      <a:r>
                        <a:rPr lang="en-US" sz="1200"/>
                        <a:t> “peer” </a:t>
                      </a:r>
                      <a:r>
                        <a:rPr lang="en-US" sz="1200" dirty="0"/>
                        <a:t>for AD/hybrid access</a:t>
                      </a:r>
                    </a:p>
                  </a:txBody>
                  <a:tcPr/>
                </a:tc>
                <a:tc>
                  <a:txBody>
                    <a:bodyPr/>
                    <a:lstStyle/>
                    <a:p>
                      <a:pPr marL="285750" indent="-285750">
                        <a:buFont typeface="Arial" panose="020B0604020202020204" pitchFamily="34" charset="0"/>
                        <a:buChar char="•"/>
                      </a:pPr>
                      <a:r>
                        <a:rPr lang="en-US" sz="1200" dirty="0"/>
                        <a:t>Windows 7, 10, 10 EVD, Windows Server 2016/2019.  NO LINUX</a:t>
                      </a:r>
                    </a:p>
                    <a:p>
                      <a:pPr marL="285750" indent="-285750">
                        <a:buFont typeface="Arial" panose="020B0604020202020204" pitchFamily="34" charset="0"/>
                        <a:buChar char="•"/>
                      </a:pPr>
                      <a:r>
                        <a:rPr lang="en-US" sz="1200" dirty="0"/>
                        <a:t>Customized Windows Gold Images supported</a:t>
                      </a:r>
                    </a:p>
                    <a:p>
                      <a:pPr marL="285750" indent="-285750">
                        <a:buFont typeface="Arial" panose="020B0604020202020204" pitchFamily="34" charset="0"/>
                        <a:buChar char="•"/>
                      </a:pPr>
                      <a:r>
                        <a:rPr lang="en-US" sz="1200" dirty="0"/>
                        <a:t>HTTPS instead of RDP (more secure)</a:t>
                      </a:r>
                    </a:p>
                  </a:txBody>
                  <a:tcPr/>
                </a:tc>
                <a:extLst>
                  <a:ext uri="{0D108BD9-81ED-4DB2-BD59-A6C34878D82A}">
                    <a16:rowId xmlns:a16="http://schemas.microsoft.com/office/drawing/2014/main" val="2131839368"/>
                  </a:ext>
                </a:extLst>
              </a:tr>
              <a:tr h="823662">
                <a:tc>
                  <a:txBody>
                    <a:bodyPr/>
                    <a:lstStyle/>
                    <a:p>
                      <a:pPr algn="ctr"/>
                      <a:r>
                        <a:rPr lang="en-US" sz="1600" dirty="0"/>
                        <a:t>Multi-user per VM?</a:t>
                      </a:r>
                    </a:p>
                  </a:txBody>
                  <a:tcPr/>
                </a:tc>
                <a:tc>
                  <a:txBody>
                    <a:bodyPr/>
                    <a:lstStyle/>
                    <a:p>
                      <a:pPr marL="285750" indent="-285750">
                        <a:buFont typeface="Arial" panose="020B0604020202020204" pitchFamily="34" charset="0"/>
                        <a:buChar char="•"/>
                      </a:pPr>
                      <a:r>
                        <a:rPr lang="en-US" sz="1200" dirty="0"/>
                        <a:t>No, each user gets one persistent VM per lab</a:t>
                      </a:r>
                    </a:p>
                    <a:p>
                      <a:pPr marL="285750" indent="-285750">
                        <a:buFont typeface="Arial" panose="020B0604020202020204" pitchFamily="34" charset="0"/>
                        <a:buChar char="•"/>
                      </a:pPr>
                      <a:r>
                        <a:rPr lang="en-US" sz="1200" dirty="0"/>
                        <a:t>User/admin can “reset” VM, user can be OS admin</a:t>
                      </a:r>
                    </a:p>
                    <a:p>
                      <a:pPr marL="285750" indent="-285750">
                        <a:buFont typeface="Arial" panose="020B0604020202020204" pitchFamily="34" charset="0"/>
                        <a:buChar char="•"/>
                      </a:pPr>
                      <a:r>
                        <a:rPr lang="en-US" sz="1200" dirty="0"/>
                        <a:t>Full desktop only, no RemoteApp</a:t>
                      </a:r>
                    </a:p>
                  </a:txBody>
                  <a:tcPr/>
                </a:tc>
                <a:tc>
                  <a:txBody>
                    <a:bodyPr/>
                    <a:lstStyle/>
                    <a:p>
                      <a:pPr marL="285750" indent="-285750">
                        <a:buFont typeface="Arial" panose="020B0604020202020204" pitchFamily="34" charset="0"/>
                        <a:buChar char="•"/>
                      </a:pPr>
                      <a:r>
                        <a:rPr lang="en-US" sz="1200" dirty="0"/>
                        <a:t>Yes, supports pooled multi-user (1 VM, many users)</a:t>
                      </a:r>
                    </a:p>
                    <a:p>
                      <a:pPr marL="285750" indent="-285750">
                        <a:buFont typeface="Arial" panose="020B0604020202020204" pitchFamily="34" charset="0"/>
                        <a:buChar char="•"/>
                      </a:pPr>
                      <a:r>
                        <a:rPr lang="en-US" sz="1200" dirty="0"/>
                        <a:t>RemoteApp for app-only publishing (vs. full desktop)</a:t>
                      </a:r>
                    </a:p>
                    <a:p>
                      <a:pPr marL="285750" indent="-285750">
                        <a:buFont typeface="Arial" panose="020B0604020202020204" pitchFamily="34" charset="0"/>
                        <a:buChar char="•"/>
                      </a:pPr>
                      <a:r>
                        <a:rPr lang="en-US" sz="1200" dirty="0"/>
                        <a:t>FSLogix for user data</a:t>
                      </a:r>
                    </a:p>
                    <a:p>
                      <a:pPr marL="285750" indent="-285750">
                        <a:buFont typeface="Arial" panose="020B0604020202020204" pitchFamily="34" charset="0"/>
                        <a:buChar char="•"/>
                      </a:pPr>
                      <a:r>
                        <a:rPr lang="en-US" sz="1200" dirty="0"/>
                        <a:t>User typically not OS admin</a:t>
                      </a:r>
                    </a:p>
                  </a:txBody>
                  <a:tcPr/>
                </a:tc>
                <a:extLst>
                  <a:ext uri="{0D108BD9-81ED-4DB2-BD59-A6C34878D82A}">
                    <a16:rowId xmlns:a16="http://schemas.microsoft.com/office/drawing/2014/main" val="1498716484"/>
                  </a:ext>
                </a:extLst>
              </a:tr>
            </a:tbl>
          </a:graphicData>
        </a:graphic>
      </p:graphicFrame>
    </p:spTree>
    <p:extLst>
      <p:ext uri="{BB962C8B-B14F-4D97-AF65-F5344CB8AC3E}">
        <p14:creationId xmlns:p14="http://schemas.microsoft.com/office/powerpoint/2010/main" val="2453758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537210"/>
            <a:ext cx="6400800" cy="997196"/>
          </a:xfrm>
        </p:spPr>
        <p:txBody>
          <a:bodyPr/>
          <a:lstStyle/>
          <a:p>
            <a:r>
              <a:rPr lang="en-US" dirty="0"/>
              <a:t>WVD Gold / Custom Image Creation Process</a:t>
            </a:r>
          </a:p>
        </p:txBody>
      </p:sp>
    </p:spTree>
    <p:extLst>
      <p:ext uri="{BB962C8B-B14F-4D97-AF65-F5344CB8AC3E}">
        <p14:creationId xmlns:p14="http://schemas.microsoft.com/office/powerpoint/2010/main" val="30055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sz="4400" dirty="0"/>
              <a:t>Build a VM from Scratch – Choose the Correct OS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5242782"/>
          </a:xfrm>
        </p:spPr>
        <p:txBody>
          <a:bodyPr/>
          <a:lstStyle/>
          <a:p>
            <a:r>
              <a:rPr lang="en-US" u="sng" dirty="0">
                <a:hlinkClick r:id="rId2"/>
              </a:rPr>
              <a:t>Create a VM from a managed image</a:t>
            </a:r>
            <a:endParaRPr lang="en-US" u="sng" dirty="0"/>
          </a:p>
          <a:p>
            <a:endParaRPr lang="en-US" u="sng" dirty="0"/>
          </a:p>
          <a:p>
            <a:endParaRPr lang="en-US" u="sng" dirty="0"/>
          </a:p>
          <a:p>
            <a:endParaRPr lang="en-US" u="sng" dirty="0"/>
          </a:p>
          <a:p>
            <a:endParaRPr lang="en-US" u="sng" dirty="0"/>
          </a:p>
          <a:p>
            <a:endParaRPr lang="en-US" u="sng" dirty="0"/>
          </a:p>
          <a:p>
            <a:endParaRPr lang="en-US" u="sng" dirty="0"/>
          </a:p>
          <a:p>
            <a:r>
              <a:rPr lang="en-US" sz="2800" dirty="0"/>
              <a:t>Build the VM like you would any other (we’re not creating anything WVD-centric at this point, just a VM to customize)</a:t>
            </a:r>
            <a:endParaRPr lang="en-US" sz="2800" u="sng" dirty="0"/>
          </a:p>
        </p:txBody>
      </p:sp>
      <p:pic>
        <p:nvPicPr>
          <p:cNvPr id="8194" name="Picture 4" descr="image005">
            <a:extLst>
              <a:ext uri="{FF2B5EF4-FFF2-40B4-BE49-F238E27FC236}">
                <a16:creationId xmlns:a16="http://schemas.microsoft.com/office/drawing/2014/main" id="{FE4287A9-9CE2-46D8-A0AE-79FDFFC3DB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5244" y="2015331"/>
            <a:ext cx="8865088" cy="349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7139A40-CCE9-45D9-A25F-AB51E0417A9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817775" y="3854108"/>
            <a:ext cx="5774094" cy="346417"/>
          </a:xfrm>
          <a:prstGeom prst="rect">
            <a:avLst/>
          </a:prstGeom>
        </p:spPr>
      </p:pic>
      <p:sp>
        <p:nvSpPr>
          <p:cNvPr id="2" name="Rectangle: Rounded Corners 1">
            <a:extLst>
              <a:ext uri="{FF2B5EF4-FFF2-40B4-BE49-F238E27FC236}">
                <a16:creationId xmlns:a16="http://schemas.microsoft.com/office/drawing/2014/main" id="{8987C912-F7D1-4E78-9EFB-446A0CD5E6C6}"/>
              </a:ext>
            </a:extLst>
          </p:cNvPr>
          <p:cNvSpPr/>
          <p:nvPr/>
        </p:nvSpPr>
        <p:spPr bwMode="auto">
          <a:xfrm>
            <a:off x="3817774" y="3896809"/>
            <a:ext cx="5546845" cy="346417"/>
          </a:xfrm>
          <a:prstGeom prst="roundRect">
            <a:avLst>
              <a:gd name="adj" fmla="val 16667"/>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Semilight"/>
              <a:ea typeface="+mn-ea"/>
              <a:cs typeface="+mn-cs"/>
            </a:endParaRPr>
          </a:p>
        </p:txBody>
      </p:sp>
      <p:sp>
        <p:nvSpPr>
          <p:cNvPr id="7" name="Arrow: Left 6">
            <a:extLst>
              <a:ext uri="{FF2B5EF4-FFF2-40B4-BE49-F238E27FC236}">
                <a16:creationId xmlns:a16="http://schemas.microsoft.com/office/drawing/2014/main" id="{EC6B83F6-EA25-4425-A453-48E05EA55C79}"/>
              </a:ext>
            </a:extLst>
          </p:cNvPr>
          <p:cNvSpPr/>
          <p:nvPr/>
        </p:nvSpPr>
        <p:spPr bwMode="auto">
          <a:xfrm>
            <a:off x="4896623" y="2574936"/>
            <a:ext cx="4114027" cy="1156012"/>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Region is the same as where you are deploying WVD </a:t>
            </a:r>
            <a:r>
              <a:rPr kumimoji="0" lang="en-US" sz="12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HostPools</a:t>
            </a: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Subnets in same Region</a:t>
            </a:r>
          </a:p>
        </p:txBody>
      </p:sp>
      <p:sp>
        <p:nvSpPr>
          <p:cNvPr id="8" name="Arrow: Left 7">
            <a:extLst>
              <a:ext uri="{FF2B5EF4-FFF2-40B4-BE49-F238E27FC236}">
                <a16:creationId xmlns:a16="http://schemas.microsoft.com/office/drawing/2014/main" id="{101D93C6-E49A-40EF-93BB-6E01B698167D}"/>
              </a:ext>
            </a:extLst>
          </p:cNvPr>
          <p:cNvSpPr/>
          <p:nvPr/>
        </p:nvSpPr>
        <p:spPr bwMode="auto">
          <a:xfrm rot="794445">
            <a:off x="8766705" y="3715719"/>
            <a:ext cx="2676250" cy="1328184"/>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Ensure this is the version showing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Browse to find it….</a:t>
            </a:r>
          </a:p>
        </p:txBody>
      </p:sp>
    </p:spTree>
    <p:extLst>
      <p:ext uri="{BB962C8B-B14F-4D97-AF65-F5344CB8AC3E}">
        <p14:creationId xmlns:p14="http://schemas.microsoft.com/office/powerpoint/2010/main" val="23338519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Customize the VM</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8263" y="1165625"/>
            <a:ext cx="11018520" cy="5466112"/>
          </a:xfrm>
        </p:spPr>
        <p:txBody>
          <a:bodyPr/>
          <a:lstStyle/>
          <a:p>
            <a:r>
              <a:rPr lang="en-US" sz="2000" dirty="0"/>
              <a:t>Login to the VM you just created and configure it how you like </a:t>
            </a:r>
          </a:p>
          <a:p>
            <a:r>
              <a:rPr lang="en-US" sz="2000" dirty="0"/>
              <a:t>Guides: </a:t>
            </a:r>
            <a:endParaRPr lang="en-US" sz="2000" dirty="0">
              <a:hlinkClick r:id="rId2"/>
            </a:endParaRPr>
          </a:p>
          <a:p>
            <a:pPr lvl="1"/>
            <a:r>
              <a:rPr lang="en-US" sz="1600" u="sng" dirty="0">
                <a:hlinkClick r:id="rId2"/>
              </a:rPr>
              <a:t>Software preparation and installation</a:t>
            </a:r>
            <a:r>
              <a:rPr lang="en-US" sz="1600" dirty="0"/>
              <a:t> – MS Guidance</a:t>
            </a:r>
          </a:p>
          <a:p>
            <a:pPr lvl="1"/>
            <a:r>
              <a:rPr lang="en-US" sz="1600" dirty="0">
                <a:hlinkClick r:id="rId3"/>
              </a:rPr>
              <a:t>https://www.robinhobo.com/how-to-create-a-custom-windows-10-multi-user-image-with-lob-applications-for-windows-virtual-desktop-preview-wvd-hostpool-deployments/</a:t>
            </a:r>
            <a:r>
              <a:rPr lang="en-US" sz="1600" dirty="0"/>
              <a:t> (3</a:t>
            </a:r>
            <a:r>
              <a:rPr lang="en-US" sz="1600" baseline="30000" dirty="0"/>
              <a:t>rd</a:t>
            </a:r>
            <a:r>
              <a:rPr lang="en-US" sz="1600" dirty="0"/>
              <a:t> party, but great!)</a:t>
            </a:r>
          </a:p>
          <a:p>
            <a:r>
              <a:rPr lang="en-US" sz="2400" dirty="0"/>
              <a:t>Key configs:</a:t>
            </a:r>
          </a:p>
          <a:p>
            <a:pPr lvl="1"/>
            <a:r>
              <a:rPr lang="en-US" sz="1600" dirty="0"/>
              <a:t>VERY important to get Office &amp; OneDrive deployed </a:t>
            </a:r>
            <a:r>
              <a:rPr lang="en-US" sz="1600" b="1" dirty="0"/>
              <a:t>per-machine</a:t>
            </a:r>
          </a:p>
          <a:p>
            <a:pPr lvl="2"/>
            <a:r>
              <a:rPr lang="en-US" sz="1200" dirty="0">
                <a:hlinkClick r:id="rId4"/>
              </a:rPr>
              <a:t>Install OneDrive in per-machine mode</a:t>
            </a:r>
            <a:endParaRPr lang="en-US" sz="1200" dirty="0"/>
          </a:p>
          <a:p>
            <a:pPr lvl="2"/>
            <a:r>
              <a:rPr lang="en-US" sz="1200" dirty="0">
                <a:hlinkClick r:id="rId5"/>
              </a:rPr>
              <a:t>Install Office in shared computer activation mode</a:t>
            </a:r>
            <a:endParaRPr lang="en-US" sz="1200" dirty="0"/>
          </a:p>
          <a:p>
            <a:pPr lvl="1"/>
            <a:r>
              <a:rPr lang="en-US" sz="1600" dirty="0"/>
              <a:t>VERY important to register VM with Azure-based KMS</a:t>
            </a:r>
          </a:p>
          <a:p>
            <a:pPr lvl="2"/>
            <a:r>
              <a:rPr lang="en-US" sz="1200" dirty="0"/>
              <a:t>Code:  </a:t>
            </a:r>
            <a:r>
              <a:rPr lang="en-US" sz="1200" dirty="0">
                <a:solidFill>
                  <a:srgbClr val="0000FF"/>
                </a:solidFill>
                <a:latin typeface="Lucida Console" panose="020B0609040504020204" pitchFamily="49" charset="0"/>
              </a:rPr>
              <a:t>Invoke-Expression</a:t>
            </a:r>
            <a:r>
              <a:rPr lang="en-US" sz="1200" dirty="0">
                <a:solidFill>
                  <a:prstClr val="black"/>
                </a:solidFill>
                <a:latin typeface="Lucida Console" panose="020B0609040504020204" pitchFamily="49" charset="0"/>
              </a:rPr>
              <a:t> </a:t>
            </a:r>
            <a:r>
              <a:rPr lang="en-US" sz="1200" dirty="0">
                <a:solidFill>
                  <a:srgbClr val="8B0000"/>
                </a:solidFill>
                <a:latin typeface="Lucida Console" panose="020B0609040504020204" pitchFamily="49" charset="0"/>
              </a:rPr>
              <a:t>"</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env:windir</a:t>
            </a:r>
            <a:r>
              <a:rPr lang="en-US" sz="1200" dirty="0">
                <a:solidFill>
                  <a:srgbClr val="8B0000"/>
                </a:solidFill>
                <a:latin typeface="Lucida Console" panose="020B0609040504020204" pitchFamily="49" charset="0"/>
              </a:rPr>
              <a:t>\system32\cscript.exe </a:t>
            </a:r>
            <a:r>
              <a:rPr lang="en-US" sz="1200" dirty="0">
                <a:solidFill>
                  <a:srgbClr val="A82D00"/>
                </a:solidFill>
                <a:latin typeface="Lucida Console" panose="020B0609040504020204" pitchFamily="49" charset="0"/>
              </a:rPr>
              <a:t>$</a:t>
            </a:r>
            <a:r>
              <a:rPr lang="en-US" sz="1200" dirty="0" err="1">
                <a:solidFill>
                  <a:srgbClr val="A82D00"/>
                </a:solidFill>
                <a:latin typeface="Lucida Console" panose="020B0609040504020204" pitchFamily="49" charset="0"/>
              </a:rPr>
              <a:t>env:windir</a:t>
            </a:r>
            <a:r>
              <a:rPr lang="en-US" sz="1200" dirty="0">
                <a:solidFill>
                  <a:srgbClr val="8B0000"/>
                </a:solidFill>
                <a:latin typeface="Lucida Console" panose="020B0609040504020204" pitchFamily="49" charset="0"/>
              </a:rPr>
              <a:t>\system32\slmgr.vbs /</a:t>
            </a:r>
            <a:r>
              <a:rPr lang="en-US" sz="1200" dirty="0" err="1">
                <a:solidFill>
                  <a:srgbClr val="8B0000"/>
                </a:solidFill>
                <a:latin typeface="Lucida Console" panose="020B0609040504020204" pitchFamily="49" charset="0"/>
              </a:rPr>
              <a:t>skms</a:t>
            </a:r>
            <a:r>
              <a:rPr lang="en-US" sz="1200" dirty="0">
                <a:solidFill>
                  <a:srgbClr val="8B0000"/>
                </a:solidFill>
                <a:latin typeface="Lucida Console" panose="020B0609040504020204" pitchFamily="49" charset="0"/>
              </a:rPr>
              <a:t> kms.core.windows.net:1688" </a:t>
            </a:r>
            <a:endParaRPr lang="en-US" sz="1200" dirty="0"/>
          </a:p>
          <a:p>
            <a:pPr lvl="2"/>
            <a:r>
              <a:rPr lang="en-US" sz="1200" dirty="0"/>
              <a:t>DO NOT EVER activate manually w/any typed-in License Key (it will change VM forever to single-user)</a:t>
            </a:r>
          </a:p>
          <a:p>
            <a:r>
              <a:rPr lang="en-US" sz="2000" dirty="0"/>
              <a:t>Popular Add-Ons:</a:t>
            </a:r>
          </a:p>
          <a:p>
            <a:pPr lvl="1"/>
            <a:r>
              <a:rPr lang="en-US" sz="1600" dirty="0"/>
              <a:t>FSLogix agent so persistent user experience across VMs</a:t>
            </a:r>
          </a:p>
          <a:p>
            <a:pPr lvl="1"/>
            <a:r>
              <a:rPr lang="en-US" sz="1600" dirty="0"/>
              <a:t>WVD Full client to put Remote Apps in the Start Menu</a:t>
            </a:r>
          </a:p>
          <a:p>
            <a:pPr lvl="1"/>
            <a:r>
              <a:rPr lang="en-US" sz="1600" dirty="0"/>
              <a:t>Institutional antivirus</a:t>
            </a:r>
          </a:p>
          <a:p>
            <a:pPr lvl="1"/>
            <a:r>
              <a:rPr lang="en-US" sz="1600" dirty="0"/>
              <a:t>Management / monitoring tools</a:t>
            </a:r>
          </a:p>
          <a:p>
            <a:pPr lvl="1"/>
            <a:r>
              <a:rPr lang="en-US" sz="1600" dirty="0" err="1">
                <a:hlinkClick r:id="rId6"/>
              </a:rPr>
              <a:t>Sepago</a:t>
            </a:r>
            <a:r>
              <a:rPr lang="en-US" sz="1600" dirty="0">
                <a:hlinkClick r:id="rId6"/>
              </a:rPr>
              <a:t> Agent </a:t>
            </a:r>
            <a:r>
              <a:rPr lang="en-US" sz="1600" dirty="0"/>
              <a:t>for monitoring VMs</a:t>
            </a:r>
          </a:p>
        </p:txBody>
      </p:sp>
    </p:spTree>
    <p:extLst>
      <p:ext uri="{BB962C8B-B14F-4D97-AF65-F5344CB8AC3E}">
        <p14:creationId xmlns:p14="http://schemas.microsoft.com/office/powerpoint/2010/main" val="12894415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Turn the VM Into an Azure Image</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2363724"/>
          </a:xfrm>
        </p:spPr>
        <p:txBody>
          <a:bodyPr/>
          <a:lstStyle/>
          <a:p>
            <a:pPr lvl="0"/>
            <a:r>
              <a:rPr lang="en-US" dirty="0"/>
              <a:t>Once done with customization:</a:t>
            </a:r>
          </a:p>
          <a:p>
            <a:pPr lvl="1"/>
            <a:r>
              <a:rPr lang="en-US" dirty="0"/>
              <a:t>Sysprep the system and shut it down </a:t>
            </a:r>
          </a:p>
          <a:p>
            <a:pPr lvl="1"/>
            <a:r>
              <a:rPr lang="en-US" dirty="0"/>
              <a:t>Verify in the Azure console VM is “Stopped (deallocated)” </a:t>
            </a:r>
          </a:p>
          <a:p>
            <a:pPr lvl="1"/>
            <a:r>
              <a:rPr lang="en-US" dirty="0"/>
              <a:t>Ref:  </a:t>
            </a:r>
            <a:r>
              <a:rPr lang="en-US" u="sng" dirty="0">
                <a:hlinkClick r:id="rId2"/>
              </a:rPr>
              <a:t>https://docs.microsoft.com/en-us/azure/virtual-machines/windows/capture-image-resource</a:t>
            </a:r>
            <a:endParaRPr lang="en-US" dirty="0"/>
          </a:p>
          <a:p>
            <a:r>
              <a:rPr lang="en-US" dirty="0"/>
              <a:t>After VM shut down select “Capture” on the VM’s management page:</a:t>
            </a:r>
          </a:p>
        </p:txBody>
      </p:sp>
      <p:pic>
        <p:nvPicPr>
          <p:cNvPr id="9220" name="Picture 5" descr="image008">
            <a:extLst>
              <a:ext uri="{FF2B5EF4-FFF2-40B4-BE49-F238E27FC236}">
                <a16:creationId xmlns:a16="http://schemas.microsoft.com/office/drawing/2014/main" id="{84612441-F084-4F37-9D20-9F899741ED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4059" y="3876031"/>
            <a:ext cx="11035075" cy="21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Rounded Corners 4">
            <a:extLst>
              <a:ext uri="{FF2B5EF4-FFF2-40B4-BE49-F238E27FC236}">
                <a16:creationId xmlns:a16="http://schemas.microsoft.com/office/drawing/2014/main" id="{03C3E081-01CD-4D68-9A83-07068765306B}"/>
              </a:ext>
            </a:extLst>
          </p:cNvPr>
          <p:cNvSpPr/>
          <p:nvPr/>
        </p:nvSpPr>
        <p:spPr bwMode="auto">
          <a:xfrm>
            <a:off x="4599991" y="4030823"/>
            <a:ext cx="1138335" cy="262845"/>
          </a:xfrm>
          <a:prstGeom prst="roundRect">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5150634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Image Completed</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430887"/>
          </a:xfrm>
        </p:spPr>
        <p:txBody>
          <a:bodyPr/>
          <a:lstStyle/>
          <a:p>
            <a:r>
              <a:rPr lang="en-US" dirty="0"/>
              <a:t>Validate Image showing in the “Images” node in Azure</a:t>
            </a:r>
          </a:p>
        </p:txBody>
      </p:sp>
      <p:pic>
        <p:nvPicPr>
          <p:cNvPr id="10242" name="Picture 6" descr="image012">
            <a:extLst>
              <a:ext uri="{FF2B5EF4-FFF2-40B4-BE49-F238E27FC236}">
                <a16:creationId xmlns:a16="http://schemas.microsoft.com/office/drawing/2014/main" id="{D31AFD46-C2F9-4BE1-91F7-5FDE264EE91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0669" y="2074986"/>
            <a:ext cx="10439327" cy="350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60839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620310"/>
            <a:ext cx="6400800" cy="914096"/>
          </a:xfrm>
        </p:spPr>
        <p:txBody>
          <a:bodyPr/>
          <a:lstStyle/>
          <a:p>
            <a:r>
              <a:rPr lang="en-US" sz="6600" dirty="0"/>
              <a:t>Appendices</a:t>
            </a:r>
          </a:p>
        </p:txBody>
      </p:sp>
    </p:spTree>
    <p:extLst>
      <p:ext uri="{BB962C8B-B14F-4D97-AF65-F5344CB8AC3E}">
        <p14:creationId xmlns:p14="http://schemas.microsoft.com/office/powerpoint/2010/main" val="29355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Use The Image for WVD Systems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199" y="1435497"/>
            <a:ext cx="3965621" cy="3287054"/>
          </a:xfrm>
        </p:spPr>
        <p:txBody>
          <a:bodyPr/>
          <a:lstStyle/>
          <a:p>
            <a:r>
              <a:rPr lang="en-US" dirty="0"/>
              <a:t>Follow the normal steps of </a:t>
            </a:r>
            <a:r>
              <a:rPr lang="en-US" dirty="0">
                <a:hlinkClick r:id="rId2"/>
              </a:rPr>
              <a:t>Host Pool creation</a:t>
            </a:r>
            <a:endParaRPr lang="en-US" dirty="0"/>
          </a:p>
          <a:p>
            <a:r>
              <a:rPr lang="en-US" dirty="0"/>
              <a:t>When you get to “Virtual Machine Settings” tab:</a:t>
            </a:r>
          </a:p>
          <a:p>
            <a:pPr lvl="1"/>
            <a:r>
              <a:rPr lang="en-US" dirty="0"/>
              <a:t>Pick “Managed Image” </a:t>
            </a:r>
          </a:p>
          <a:p>
            <a:pPr lvl="1"/>
            <a:r>
              <a:rPr lang="en-US" dirty="0"/>
              <a:t>Fill in the metadata about the Image you’ve created</a:t>
            </a:r>
          </a:p>
        </p:txBody>
      </p:sp>
      <p:pic>
        <p:nvPicPr>
          <p:cNvPr id="7" name="Picture 6">
            <a:extLst>
              <a:ext uri="{FF2B5EF4-FFF2-40B4-BE49-F238E27FC236}">
                <a16:creationId xmlns:a16="http://schemas.microsoft.com/office/drawing/2014/main" id="{164A32C6-0824-48AA-8583-654FE5C878D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6058" y="1116311"/>
            <a:ext cx="6980461" cy="5639083"/>
          </a:xfrm>
          <a:prstGeom prst="rect">
            <a:avLst/>
          </a:prstGeom>
        </p:spPr>
      </p:pic>
      <p:sp>
        <p:nvSpPr>
          <p:cNvPr id="9" name="Arrow: Right 8">
            <a:extLst>
              <a:ext uri="{FF2B5EF4-FFF2-40B4-BE49-F238E27FC236}">
                <a16:creationId xmlns:a16="http://schemas.microsoft.com/office/drawing/2014/main" id="{3C7BB772-C0C1-4FCB-AC83-7299B8977BE5}"/>
              </a:ext>
            </a:extLst>
          </p:cNvPr>
          <p:cNvSpPr/>
          <p:nvPr/>
        </p:nvSpPr>
        <p:spPr bwMode="auto">
          <a:xfrm>
            <a:off x="6062933" y="929281"/>
            <a:ext cx="2235222" cy="800323"/>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Change to Managed Image</a:t>
            </a:r>
          </a:p>
        </p:txBody>
      </p:sp>
      <p:sp>
        <p:nvSpPr>
          <p:cNvPr id="17" name="Rectangle: Rounded Corners 16">
            <a:extLst>
              <a:ext uri="{FF2B5EF4-FFF2-40B4-BE49-F238E27FC236}">
                <a16:creationId xmlns:a16="http://schemas.microsoft.com/office/drawing/2014/main" id="{37274DA2-21DE-4559-99F8-B0FAB01A502D}"/>
              </a:ext>
            </a:extLst>
          </p:cNvPr>
          <p:cNvSpPr/>
          <p:nvPr/>
        </p:nvSpPr>
        <p:spPr bwMode="auto">
          <a:xfrm>
            <a:off x="8039369" y="1618373"/>
            <a:ext cx="3490913"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Paste Image Name shown on Images Node</a:t>
            </a:r>
          </a:p>
        </p:txBody>
      </p:sp>
      <p:sp>
        <p:nvSpPr>
          <p:cNvPr id="18" name="Rectangle: Rounded Corners 17">
            <a:extLst>
              <a:ext uri="{FF2B5EF4-FFF2-40B4-BE49-F238E27FC236}">
                <a16:creationId xmlns:a16="http://schemas.microsoft.com/office/drawing/2014/main" id="{FA3E9024-5C91-41DD-83A6-7A7BDDB98059}"/>
              </a:ext>
            </a:extLst>
          </p:cNvPr>
          <p:cNvSpPr/>
          <p:nvPr/>
        </p:nvSpPr>
        <p:spPr bwMode="auto">
          <a:xfrm>
            <a:off x="8002829" y="2001803"/>
            <a:ext cx="3490913" cy="155098"/>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Paste Image RG shown on Images Node</a:t>
            </a:r>
          </a:p>
        </p:txBody>
      </p:sp>
    </p:spTree>
    <p:extLst>
      <p:ext uri="{BB962C8B-B14F-4D97-AF65-F5344CB8AC3E}">
        <p14:creationId xmlns:p14="http://schemas.microsoft.com/office/powerpoint/2010/main" val="23544865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 Technical Innovation Detail</a:t>
            </a:r>
          </a:p>
        </p:txBody>
      </p:sp>
    </p:spTree>
    <p:extLst>
      <p:ext uri="{BB962C8B-B14F-4D97-AF65-F5344CB8AC3E}">
        <p14:creationId xmlns:p14="http://schemas.microsoft.com/office/powerpoint/2010/main" val="3884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4" name="Freeform 191">
            <a:extLst>
              <a:ext uri="{FF2B5EF4-FFF2-40B4-BE49-F238E27FC236}">
                <a16:creationId xmlns:a16="http://schemas.microsoft.com/office/drawing/2014/main" id="{49C2194C-355F-4192-986C-B567616C0F26}"/>
              </a:ext>
            </a:extLst>
          </p:cNvPr>
          <p:cNvSpPr>
            <a:spLocks/>
          </p:cNvSpPr>
          <p:nvPr/>
        </p:nvSpPr>
        <p:spPr bwMode="auto">
          <a:xfrm>
            <a:off x="1450976" y="3225801"/>
            <a:ext cx="1155700" cy="1951038"/>
          </a:xfrm>
          <a:custGeom>
            <a:avLst/>
            <a:gdLst>
              <a:gd name="T0" fmla="*/ 4071 w 4071"/>
              <a:gd name="T1" fmla="*/ 6874 h 6874"/>
              <a:gd name="T2" fmla="*/ 4071 w 4071"/>
              <a:gd name="T3" fmla="*/ 3969 h 6874"/>
              <a:gd name="T4" fmla="*/ 2727 w 4071"/>
              <a:gd name="T5" fmla="*/ 2625 h 6874"/>
              <a:gd name="T6" fmla="*/ 1313 w 4071"/>
              <a:gd name="T7" fmla="*/ 2625 h 6874"/>
              <a:gd name="T8" fmla="*/ 0 w 4071"/>
              <a:gd name="T9" fmla="*/ 1313 h 6874"/>
              <a:gd name="T10" fmla="*/ 0 w 4071"/>
              <a:gd name="T11" fmla="*/ 572 h 6874"/>
              <a:gd name="T12" fmla="*/ 572 w 4071"/>
              <a:gd name="T13" fmla="*/ 0 h 6874"/>
              <a:gd name="T14" fmla="*/ 787 w 4071"/>
              <a:gd name="T15" fmla="*/ 0 h 6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1" h="6874">
                <a:moveTo>
                  <a:pt x="4071" y="6874"/>
                </a:moveTo>
                <a:lnTo>
                  <a:pt x="4071" y="3969"/>
                </a:lnTo>
                <a:cubicBezTo>
                  <a:pt x="4071" y="3227"/>
                  <a:pt x="3469" y="2625"/>
                  <a:pt x="2727" y="2625"/>
                </a:cubicBezTo>
                <a:lnTo>
                  <a:pt x="1313" y="2625"/>
                </a:lnTo>
                <a:cubicBezTo>
                  <a:pt x="588" y="2625"/>
                  <a:pt x="0" y="2037"/>
                  <a:pt x="0" y="1313"/>
                </a:cubicBezTo>
                <a:lnTo>
                  <a:pt x="0" y="572"/>
                </a:lnTo>
                <a:cubicBezTo>
                  <a:pt x="0" y="256"/>
                  <a:pt x="256" y="0"/>
                  <a:pt x="572" y="0"/>
                </a:cubicBezTo>
                <a:lnTo>
                  <a:pt x="787" y="0"/>
                </a:lnTo>
              </a:path>
            </a:pathLst>
          </a:custGeom>
          <a:noFill/>
          <a:ln w="269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07" name="Rectangle 7306">
            <a:extLst>
              <a:ext uri="{FF2B5EF4-FFF2-40B4-BE49-F238E27FC236}">
                <a16:creationId xmlns:a16="http://schemas.microsoft.com/office/drawing/2014/main" id="{4B2466AA-EFF6-49C3-9C50-F24586C17500}"/>
              </a:ext>
            </a:extLst>
          </p:cNvPr>
          <p:cNvSpPr/>
          <p:nvPr/>
        </p:nvSpPr>
        <p:spPr bwMode="auto">
          <a:xfrm>
            <a:off x="460216" y="4671049"/>
            <a:ext cx="4661219" cy="2196652"/>
          </a:xfrm>
          <a:prstGeom prst="rect">
            <a:avLst/>
          </a:prstGeom>
          <a:solidFill>
            <a:schemeClr val="tx2">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 WVD PaaS Layer</a:t>
            </a:r>
          </a:p>
        </p:txBody>
      </p:sp>
      <p:sp>
        <p:nvSpPr>
          <p:cNvPr id="5" name="Title 1">
            <a:extLst>
              <a:ext uri="{FF2B5EF4-FFF2-40B4-BE49-F238E27FC236}">
                <a16:creationId xmlns:a16="http://schemas.microsoft.com/office/drawing/2014/main" id="{84B99A87-1489-4C41-BBA4-9109677085B7}"/>
              </a:ext>
            </a:extLst>
          </p:cNvPr>
          <p:cNvSpPr>
            <a:spLocks noGrp="1"/>
          </p:cNvSpPr>
          <p:nvPr>
            <p:ph type="title"/>
          </p:nvPr>
        </p:nvSpPr>
        <p:spPr>
          <a:xfrm>
            <a:off x="566419" y="53789"/>
            <a:ext cx="11188109" cy="492443"/>
          </a:xfrm>
        </p:spPr>
        <p:txBody>
          <a:bodyPr/>
          <a:lstStyle/>
          <a:p>
            <a:r>
              <a:rPr lang="en-US" dirty="0"/>
              <a:t>WVD Tenant Relationships to Azure AD and Subscriptions</a:t>
            </a:r>
          </a:p>
        </p:txBody>
      </p:sp>
      <p:sp>
        <p:nvSpPr>
          <p:cNvPr id="6" name="Rectangle 5">
            <a:extLst>
              <a:ext uri="{FF2B5EF4-FFF2-40B4-BE49-F238E27FC236}">
                <a16:creationId xmlns:a16="http://schemas.microsoft.com/office/drawing/2014/main" id="{0B2A0400-A818-4839-82C9-B012BA316DA8}"/>
              </a:ext>
            </a:extLst>
          </p:cNvPr>
          <p:cNvSpPr>
            <a:spLocks noChangeArrowheads="1"/>
          </p:cNvSpPr>
          <p:nvPr/>
        </p:nvSpPr>
        <p:spPr bwMode="auto">
          <a:xfrm>
            <a:off x="9385301" y="5330826"/>
            <a:ext cx="1868488" cy="1349375"/>
          </a:xfrm>
          <a:prstGeom prst="rect">
            <a:avLst/>
          </a:prstGeom>
          <a:noFill/>
          <a:ln w="96838"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4" name="Picture 6">
            <a:extLst>
              <a:ext uri="{FF2B5EF4-FFF2-40B4-BE49-F238E27FC236}">
                <a16:creationId xmlns:a16="http://schemas.microsoft.com/office/drawing/2014/main" id="{94975062-9F7E-4393-B2B7-3CEC62D4A32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390063" y="5330826"/>
            <a:ext cx="186690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704E8DEA-6775-4853-99B2-71FB5CAACA8A}"/>
              </a:ext>
            </a:extLst>
          </p:cNvPr>
          <p:cNvSpPr>
            <a:spLocks noChangeArrowheads="1"/>
          </p:cNvSpPr>
          <p:nvPr/>
        </p:nvSpPr>
        <p:spPr bwMode="auto">
          <a:xfrm>
            <a:off x="9874251" y="6707188"/>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rPr>
              <a:t>Create Host Pool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Freeform 8">
            <a:extLst>
              <a:ext uri="{FF2B5EF4-FFF2-40B4-BE49-F238E27FC236}">
                <a16:creationId xmlns:a16="http://schemas.microsoft.com/office/drawing/2014/main" id="{DC0E5973-1B70-46E5-9168-E87F2278935A}"/>
              </a:ext>
            </a:extLst>
          </p:cNvPr>
          <p:cNvSpPr>
            <a:spLocks/>
          </p:cNvSpPr>
          <p:nvPr/>
        </p:nvSpPr>
        <p:spPr bwMode="auto">
          <a:xfrm>
            <a:off x="2114551" y="3082926"/>
            <a:ext cx="219075" cy="385763"/>
          </a:xfrm>
          <a:custGeom>
            <a:avLst/>
            <a:gdLst>
              <a:gd name="T0" fmla="*/ 0 w 768"/>
              <a:gd name="T1" fmla="*/ 652 h 1359"/>
              <a:gd name="T2" fmla="*/ 49 w 768"/>
              <a:gd name="T3" fmla="*/ 824 h 1359"/>
              <a:gd name="T4" fmla="*/ 36 w 768"/>
              <a:gd name="T5" fmla="*/ 916 h 1359"/>
              <a:gd name="T6" fmla="*/ 768 w 768"/>
              <a:gd name="T7" fmla="*/ 1359 h 1359"/>
              <a:gd name="T8" fmla="*/ 768 w 768"/>
              <a:gd name="T9" fmla="*/ 82 h 1359"/>
              <a:gd name="T10" fmla="*/ 709 w 768"/>
              <a:gd name="T11" fmla="*/ 0 h 1359"/>
              <a:gd name="T12" fmla="*/ 0 w 768"/>
              <a:gd name="T13" fmla="*/ 652 h 1359"/>
            </a:gdLst>
            <a:ahLst/>
            <a:cxnLst>
              <a:cxn ang="0">
                <a:pos x="T0" y="T1"/>
              </a:cxn>
              <a:cxn ang="0">
                <a:pos x="T2" y="T3"/>
              </a:cxn>
              <a:cxn ang="0">
                <a:pos x="T4" y="T5"/>
              </a:cxn>
              <a:cxn ang="0">
                <a:pos x="T6" y="T7"/>
              </a:cxn>
              <a:cxn ang="0">
                <a:pos x="T8" y="T9"/>
              </a:cxn>
              <a:cxn ang="0">
                <a:pos x="T10" y="T11"/>
              </a:cxn>
              <a:cxn ang="0">
                <a:pos x="T12" y="T13"/>
              </a:cxn>
            </a:cxnLst>
            <a:rect l="0" t="0" r="r" b="b"/>
            <a:pathLst>
              <a:path w="768" h="1359">
                <a:moveTo>
                  <a:pt x="0" y="652"/>
                </a:moveTo>
                <a:cubicBezTo>
                  <a:pt x="32" y="705"/>
                  <a:pt x="49" y="764"/>
                  <a:pt x="49" y="824"/>
                </a:cubicBezTo>
                <a:cubicBezTo>
                  <a:pt x="49" y="856"/>
                  <a:pt x="44" y="886"/>
                  <a:pt x="36" y="916"/>
                </a:cubicBezTo>
                <a:lnTo>
                  <a:pt x="768" y="1359"/>
                </a:lnTo>
                <a:lnTo>
                  <a:pt x="768" y="82"/>
                </a:lnTo>
                <a:cubicBezTo>
                  <a:pt x="758" y="78"/>
                  <a:pt x="716" y="5"/>
                  <a:pt x="709" y="0"/>
                </a:cubicBezTo>
                <a:lnTo>
                  <a:pt x="0" y="652"/>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9">
            <a:extLst>
              <a:ext uri="{FF2B5EF4-FFF2-40B4-BE49-F238E27FC236}">
                <a16:creationId xmlns:a16="http://schemas.microsoft.com/office/drawing/2014/main" id="{64CD86B5-5508-4084-84E5-C9F656A2CBB8}"/>
              </a:ext>
            </a:extLst>
          </p:cNvPr>
          <p:cNvSpPr>
            <a:spLocks/>
          </p:cNvSpPr>
          <p:nvPr/>
        </p:nvSpPr>
        <p:spPr bwMode="auto">
          <a:xfrm>
            <a:off x="2378076" y="3079751"/>
            <a:ext cx="211138" cy="388938"/>
          </a:xfrm>
          <a:custGeom>
            <a:avLst/>
            <a:gdLst>
              <a:gd name="T0" fmla="*/ 142 w 743"/>
              <a:gd name="T1" fmla="*/ 0 h 1373"/>
              <a:gd name="T2" fmla="*/ 0 w 743"/>
              <a:gd name="T3" fmla="*/ 102 h 1373"/>
              <a:gd name="T4" fmla="*/ 0 w 743"/>
              <a:gd name="T5" fmla="*/ 1373 h 1373"/>
              <a:gd name="T6" fmla="*/ 729 w 743"/>
              <a:gd name="T7" fmla="*/ 906 h 1373"/>
              <a:gd name="T8" fmla="*/ 722 w 743"/>
              <a:gd name="T9" fmla="*/ 834 h 1373"/>
              <a:gd name="T10" fmla="*/ 743 w 743"/>
              <a:gd name="T11" fmla="*/ 711 h 1373"/>
              <a:gd name="T12" fmla="*/ 142 w 743"/>
              <a:gd name="T13" fmla="*/ 0 h 1373"/>
            </a:gdLst>
            <a:ahLst/>
            <a:cxnLst>
              <a:cxn ang="0">
                <a:pos x="T0" y="T1"/>
              </a:cxn>
              <a:cxn ang="0">
                <a:pos x="T2" y="T3"/>
              </a:cxn>
              <a:cxn ang="0">
                <a:pos x="T4" y="T5"/>
              </a:cxn>
              <a:cxn ang="0">
                <a:pos x="T6" y="T7"/>
              </a:cxn>
              <a:cxn ang="0">
                <a:pos x="T8" y="T9"/>
              </a:cxn>
              <a:cxn ang="0">
                <a:pos x="T10" y="T11"/>
              </a:cxn>
              <a:cxn ang="0">
                <a:pos x="T12" y="T13"/>
              </a:cxn>
            </a:cxnLst>
            <a:rect l="0" t="0" r="r" b="b"/>
            <a:pathLst>
              <a:path w="743" h="1373">
                <a:moveTo>
                  <a:pt x="142" y="0"/>
                </a:moveTo>
                <a:cubicBezTo>
                  <a:pt x="129" y="7"/>
                  <a:pt x="13" y="96"/>
                  <a:pt x="0" y="102"/>
                </a:cubicBezTo>
                <a:lnTo>
                  <a:pt x="0" y="1373"/>
                </a:lnTo>
                <a:lnTo>
                  <a:pt x="729" y="906"/>
                </a:lnTo>
                <a:cubicBezTo>
                  <a:pt x="723" y="882"/>
                  <a:pt x="722" y="858"/>
                  <a:pt x="722" y="834"/>
                </a:cubicBezTo>
                <a:cubicBezTo>
                  <a:pt x="722" y="793"/>
                  <a:pt x="729" y="752"/>
                  <a:pt x="743" y="711"/>
                </a:cubicBezTo>
                <a:lnTo>
                  <a:pt x="142" y="0"/>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0">
            <a:extLst>
              <a:ext uri="{FF2B5EF4-FFF2-40B4-BE49-F238E27FC236}">
                <a16:creationId xmlns:a16="http://schemas.microsoft.com/office/drawing/2014/main" id="{1C800553-63FB-4784-92FF-5A4889925252}"/>
              </a:ext>
            </a:extLst>
          </p:cNvPr>
          <p:cNvSpPr>
            <a:spLocks noEditPoints="1"/>
          </p:cNvSpPr>
          <p:nvPr/>
        </p:nvSpPr>
        <p:spPr bwMode="auto">
          <a:xfrm>
            <a:off x="1755776" y="2614613"/>
            <a:ext cx="1208088" cy="1222375"/>
          </a:xfrm>
          <a:custGeom>
            <a:avLst/>
            <a:gdLst>
              <a:gd name="T0" fmla="*/ 3255 w 4258"/>
              <a:gd name="T1" fmla="*/ 2814 h 4307"/>
              <a:gd name="T2" fmla="*/ 3009 w 4258"/>
              <a:gd name="T3" fmla="*/ 2710 h 4307"/>
              <a:gd name="T4" fmla="*/ 2424 w 4258"/>
              <a:gd name="T5" fmla="*/ 3126 h 4307"/>
              <a:gd name="T6" fmla="*/ 2481 w 4258"/>
              <a:gd name="T7" fmla="*/ 3311 h 4307"/>
              <a:gd name="T8" fmla="*/ 2138 w 4258"/>
              <a:gd name="T9" fmla="*/ 3653 h 4307"/>
              <a:gd name="T10" fmla="*/ 1797 w 4258"/>
              <a:gd name="T11" fmla="*/ 3311 h 4307"/>
              <a:gd name="T12" fmla="*/ 1880 w 4258"/>
              <a:gd name="T13" fmla="*/ 3090 h 4307"/>
              <a:gd name="T14" fmla="*/ 1205 w 4258"/>
              <a:gd name="T15" fmla="*/ 2727 h 4307"/>
              <a:gd name="T16" fmla="*/ 975 w 4258"/>
              <a:gd name="T17" fmla="*/ 2819 h 4307"/>
              <a:gd name="T18" fmla="*/ 632 w 4258"/>
              <a:gd name="T19" fmla="*/ 2478 h 4307"/>
              <a:gd name="T20" fmla="*/ 975 w 4258"/>
              <a:gd name="T21" fmla="*/ 2136 h 4307"/>
              <a:gd name="T22" fmla="*/ 1134 w 4258"/>
              <a:gd name="T23" fmla="*/ 2177 h 4307"/>
              <a:gd name="T24" fmla="*/ 1841 w 4258"/>
              <a:gd name="T25" fmla="*/ 1523 h 4307"/>
              <a:gd name="T26" fmla="*/ 1764 w 4258"/>
              <a:gd name="T27" fmla="*/ 1299 h 4307"/>
              <a:gd name="T28" fmla="*/ 2140 w 4258"/>
              <a:gd name="T29" fmla="*/ 924 h 4307"/>
              <a:gd name="T30" fmla="*/ 2516 w 4258"/>
              <a:gd name="T31" fmla="*/ 1299 h 4307"/>
              <a:gd name="T32" fmla="*/ 2457 w 4258"/>
              <a:gd name="T33" fmla="*/ 1495 h 4307"/>
              <a:gd name="T34" fmla="*/ 3053 w 4258"/>
              <a:gd name="T35" fmla="*/ 2199 h 4307"/>
              <a:gd name="T36" fmla="*/ 3257 w 4258"/>
              <a:gd name="T37" fmla="*/ 2131 h 4307"/>
              <a:gd name="T38" fmla="*/ 3599 w 4258"/>
              <a:gd name="T39" fmla="*/ 2472 h 4307"/>
              <a:gd name="T40" fmla="*/ 3255 w 4258"/>
              <a:gd name="T41" fmla="*/ 2814 h 4307"/>
              <a:gd name="T42" fmla="*/ 2148 w 4258"/>
              <a:gd name="T43" fmla="*/ 44 h 4307"/>
              <a:gd name="T44" fmla="*/ 2148 w 4258"/>
              <a:gd name="T45" fmla="*/ 9 h 4307"/>
              <a:gd name="T46" fmla="*/ 2134 w 4258"/>
              <a:gd name="T47" fmla="*/ 26 h 4307"/>
              <a:gd name="T48" fmla="*/ 2110 w 4258"/>
              <a:gd name="T49" fmla="*/ 0 h 4307"/>
              <a:gd name="T50" fmla="*/ 2110 w 4258"/>
              <a:gd name="T51" fmla="*/ 54 h 4307"/>
              <a:gd name="T52" fmla="*/ 0 w 4258"/>
              <a:gd name="T53" fmla="*/ 2557 h 4307"/>
              <a:gd name="T54" fmla="*/ 2122 w 4258"/>
              <a:gd name="T55" fmla="*/ 4287 h 4307"/>
              <a:gd name="T56" fmla="*/ 2122 w 4258"/>
              <a:gd name="T57" fmla="*/ 4307 h 4307"/>
              <a:gd name="T58" fmla="*/ 4258 w 4258"/>
              <a:gd name="T59" fmla="*/ 2566 h 4307"/>
              <a:gd name="T60" fmla="*/ 2148 w 4258"/>
              <a:gd name="T61" fmla="*/ 44 h 4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58" h="4307">
                <a:moveTo>
                  <a:pt x="3255" y="2814"/>
                </a:moveTo>
                <a:cubicBezTo>
                  <a:pt x="3161" y="2814"/>
                  <a:pt x="3072" y="2776"/>
                  <a:pt x="3009" y="2710"/>
                </a:cubicBezTo>
                <a:lnTo>
                  <a:pt x="2424" y="3126"/>
                </a:lnTo>
                <a:cubicBezTo>
                  <a:pt x="2462" y="3180"/>
                  <a:pt x="2481" y="3244"/>
                  <a:pt x="2481" y="3311"/>
                </a:cubicBezTo>
                <a:cubicBezTo>
                  <a:pt x="2481" y="3500"/>
                  <a:pt x="2327" y="3653"/>
                  <a:pt x="2138" y="3653"/>
                </a:cubicBezTo>
                <a:cubicBezTo>
                  <a:pt x="1951" y="3653"/>
                  <a:pt x="1797" y="3500"/>
                  <a:pt x="1797" y="3311"/>
                </a:cubicBezTo>
                <a:cubicBezTo>
                  <a:pt x="1797" y="3228"/>
                  <a:pt x="1828" y="3151"/>
                  <a:pt x="1880" y="3090"/>
                </a:cubicBezTo>
                <a:lnTo>
                  <a:pt x="1205" y="2727"/>
                </a:lnTo>
                <a:cubicBezTo>
                  <a:pt x="1143" y="2786"/>
                  <a:pt x="1061" y="2819"/>
                  <a:pt x="975" y="2819"/>
                </a:cubicBezTo>
                <a:cubicBezTo>
                  <a:pt x="786" y="2819"/>
                  <a:pt x="632" y="2667"/>
                  <a:pt x="632" y="2478"/>
                </a:cubicBezTo>
                <a:cubicBezTo>
                  <a:pt x="632" y="2290"/>
                  <a:pt x="786" y="2136"/>
                  <a:pt x="975" y="2136"/>
                </a:cubicBezTo>
                <a:cubicBezTo>
                  <a:pt x="1032" y="2136"/>
                  <a:pt x="1085" y="2150"/>
                  <a:pt x="1134" y="2177"/>
                </a:cubicBezTo>
                <a:lnTo>
                  <a:pt x="1841" y="1523"/>
                </a:lnTo>
                <a:cubicBezTo>
                  <a:pt x="1792" y="1459"/>
                  <a:pt x="1764" y="1379"/>
                  <a:pt x="1764" y="1299"/>
                </a:cubicBezTo>
                <a:cubicBezTo>
                  <a:pt x="1764" y="1091"/>
                  <a:pt x="1933" y="924"/>
                  <a:pt x="2140" y="924"/>
                </a:cubicBezTo>
                <a:cubicBezTo>
                  <a:pt x="2348" y="924"/>
                  <a:pt x="2516" y="1091"/>
                  <a:pt x="2516" y="1299"/>
                </a:cubicBezTo>
                <a:cubicBezTo>
                  <a:pt x="2516" y="1368"/>
                  <a:pt x="2496" y="1436"/>
                  <a:pt x="2457" y="1495"/>
                </a:cubicBezTo>
                <a:lnTo>
                  <a:pt x="3053" y="2199"/>
                </a:lnTo>
                <a:cubicBezTo>
                  <a:pt x="3111" y="2155"/>
                  <a:pt x="3183" y="2131"/>
                  <a:pt x="3257" y="2131"/>
                </a:cubicBezTo>
                <a:cubicBezTo>
                  <a:pt x="3445" y="2131"/>
                  <a:pt x="3599" y="2283"/>
                  <a:pt x="3599" y="2472"/>
                </a:cubicBezTo>
                <a:cubicBezTo>
                  <a:pt x="3596" y="2660"/>
                  <a:pt x="3442" y="2814"/>
                  <a:pt x="3255" y="2814"/>
                </a:cubicBezTo>
                <a:close/>
                <a:moveTo>
                  <a:pt x="2148" y="44"/>
                </a:moveTo>
                <a:lnTo>
                  <a:pt x="2148" y="9"/>
                </a:lnTo>
                <a:lnTo>
                  <a:pt x="2134" y="26"/>
                </a:lnTo>
                <a:lnTo>
                  <a:pt x="2110" y="0"/>
                </a:lnTo>
                <a:lnTo>
                  <a:pt x="2110" y="54"/>
                </a:lnTo>
                <a:lnTo>
                  <a:pt x="0" y="2557"/>
                </a:lnTo>
                <a:lnTo>
                  <a:pt x="2122" y="4287"/>
                </a:lnTo>
                <a:lnTo>
                  <a:pt x="2122" y="4307"/>
                </a:lnTo>
                <a:lnTo>
                  <a:pt x="4258" y="2566"/>
                </a:lnTo>
                <a:lnTo>
                  <a:pt x="2148" y="44"/>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412EFB2D-E878-4372-9EBF-139B6117A486}"/>
              </a:ext>
            </a:extLst>
          </p:cNvPr>
          <p:cNvSpPr>
            <a:spLocks noEditPoints="1"/>
          </p:cNvSpPr>
          <p:nvPr/>
        </p:nvSpPr>
        <p:spPr bwMode="auto">
          <a:xfrm>
            <a:off x="2243138" y="1076326"/>
            <a:ext cx="1147763" cy="1222375"/>
          </a:xfrm>
          <a:custGeom>
            <a:avLst/>
            <a:gdLst>
              <a:gd name="T0" fmla="*/ 100 w 723"/>
              <a:gd name="T1" fmla="*/ 290 h 770"/>
              <a:gd name="T2" fmla="*/ 151 w 723"/>
              <a:gd name="T3" fmla="*/ 240 h 770"/>
              <a:gd name="T4" fmla="*/ 247 w 723"/>
              <a:gd name="T5" fmla="*/ 290 h 770"/>
              <a:gd name="T6" fmla="*/ 298 w 723"/>
              <a:gd name="T7" fmla="*/ 240 h 770"/>
              <a:gd name="T8" fmla="*/ 247 w 723"/>
              <a:gd name="T9" fmla="*/ 290 h 770"/>
              <a:gd name="T10" fmla="*/ 100 w 723"/>
              <a:gd name="T11" fmla="*/ 384 h 770"/>
              <a:gd name="T12" fmla="*/ 151 w 723"/>
              <a:gd name="T13" fmla="*/ 434 h 770"/>
              <a:gd name="T14" fmla="*/ 247 w 723"/>
              <a:gd name="T15" fmla="*/ 434 h 770"/>
              <a:gd name="T16" fmla="*/ 298 w 723"/>
              <a:gd name="T17" fmla="*/ 384 h 770"/>
              <a:gd name="T18" fmla="*/ 247 w 723"/>
              <a:gd name="T19" fmla="*/ 434 h 770"/>
              <a:gd name="T20" fmla="*/ 100 w 723"/>
              <a:gd name="T21" fmla="*/ 98 h 770"/>
              <a:gd name="T22" fmla="*/ 151 w 723"/>
              <a:gd name="T23" fmla="*/ 146 h 770"/>
              <a:gd name="T24" fmla="*/ 247 w 723"/>
              <a:gd name="T25" fmla="*/ 146 h 770"/>
              <a:gd name="T26" fmla="*/ 298 w 723"/>
              <a:gd name="T27" fmla="*/ 98 h 770"/>
              <a:gd name="T28" fmla="*/ 247 w 723"/>
              <a:gd name="T29" fmla="*/ 146 h 770"/>
              <a:gd name="T30" fmla="*/ 446 w 723"/>
              <a:gd name="T31" fmla="*/ 146 h 770"/>
              <a:gd name="T32" fmla="*/ 397 w 723"/>
              <a:gd name="T33" fmla="*/ 98 h 770"/>
              <a:gd name="T34" fmla="*/ 151 w 723"/>
              <a:gd name="T35" fmla="*/ 528 h 770"/>
              <a:gd name="T36" fmla="*/ 100 w 723"/>
              <a:gd name="T37" fmla="*/ 576 h 770"/>
              <a:gd name="T38" fmla="*/ 151 w 723"/>
              <a:gd name="T39" fmla="*/ 528 h 770"/>
              <a:gd name="T40" fmla="*/ 298 w 723"/>
              <a:gd name="T41" fmla="*/ 576 h 770"/>
              <a:gd name="T42" fmla="*/ 247 w 723"/>
              <a:gd name="T43" fmla="*/ 528 h 770"/>
              <a:gd name="T44" fmla="*/ 723 w 723"/>
              <a:gd name="T45" fmla="*/ 240 h 770"/>
              <a:gd name="T46" fmla="*/ 545 w 723"/>
              <a:gd name="T47" fmla="*/ 770 h 770"/>
              <a:gd name="T48" fmla="*/ 0 w 723"/>
              <a:gd name="T49" fmla="*/ 770 h 770"/>
              <a:gd name="T50" fmla="*/ 545 w 723"/>
              <a:gd name="T51" fmla="*/ 0 h 770"/>
              <a:gd name="T52" fmla="*/ 723 w 723"/>
              <a:gd name="T53" fmla="*/ 240 h 770"/>
              <a:gd name="T54" fmla="*/ 377 w 723"/>
              <a:gd name="T55" fmla="*/ 240 h 770"/>
              <a:gd name="T56" fmla="*/ 497 w 723"/>
              <a:gd name="T57" fmla="*/ 49 h 770"/>
              <a:gd name="T58" fmla="*/ 52 w 723"/>
              <a:gd name="T59" fmla="*/ 721 h 770"/>
              <a:gd name="T60" fmla="*/ 680 w 723"/>
              <a:gd name="T61" fmla="*/ 282 h 770"/>
              <a:gd name="T62" fmla="*/ 421 w 723"/>
              <a:gd name="T63" fmla="*/ 728 h 770"/>
              <a:gd name="T64" fmla="*/ 680 w 723"/>
              <a:gd name="T65" fmla="*/ 282 h 770"/>
              <a:gd name="T66" fmla="*/ 464 w 723"/>
              <a:gd name="T67" fmla="*/ 445 h 770"/>
              <a:gd name="T68" fmla="*/ 507 w 723"/>
              <a:gd name="T69" fmla="*/ 486 h 770"/>
              <a:gd name="T70" fmla="*/ 632 w 723"/>
              <a:gd name="T71" fmla="*/ 445 h 770"/>
              <a:gd name="T72" fmla="*/ 594 w 723"/>
              <a:gd name="T73" fmla="*/ 486 h 770"/>
              <a:gd name="T74" fmla="*/ 632 w 723"/>
              <a:gd name="T75" fmla="*/ 445 h 770"/>
              <a:gd name="T76" fmla="*/ 464 w 723"/>
              <a:gd name="T77" fmla="*/ 566 h 770"/>
              <a:gd name="T78" fmla="*/ 507 w 723"/>
              <a:gd name="T79" fmla="*/ 609 h 770"/>
              <a:gd name="T80" fmla="*/ 632 w 723"/>
              <a:gd name="T81" fmla="*/ 566 h 770"/>
              <a:gd name="T82" fmla="*/ 594 w 723"/>
              <a:gd name="T83" fmla="*/ 609 h 770"/>
              <a:gd name="T84" fmla="*/ 632 w 723"/>
              <a:gd name="T85" fmla="*/ 566 h 770"/>
              <a:gd name="T86" fmla="*/ 464 w 723"/>
              <a:gd name="T87" fmla="*/ 319 h 770"/>
              <a:gd name="T88" fmla="*/ 507 w 723"/>
              <a:gd name="T89" fmla="*/ 362 h 770"/>
              <a:gd name="T90" fmla="*/ 632 w 723"/>
              <a:gd name="T91" fmla="*/ 319 h 770"/>
              <a:gd name="T92" fmla="*/ 594 w 723"/>
              <a:gd name="T93" fmla="*/ 362 h 770"/>
              <a:gd name="T94" fmla="*/ 632 w 723"/>
              <a:gd name="T95" fmla="*/ 319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3" h="770">
                <a:moveTo>
                  <a:pt x="151" y="290"/>
                </a:moveTo>
                <a:lnTo>
                  <a:pt x="100" y="290"/>
                </a:lnTo>
                <a:lnTo>
                  <a:pt x="100" y="240"/>
                </a:lnTo>
                <a:lnTo>
                  <a:pt x="151" y="240"/>
                </a:lnTo>
                <a:lnTo>
                  <a:pt x="151" y="290"/>
                </a:lnTo>
                <a:close/>
                <a:moveTo>
                  <a:pt x="247" y="290"/>
                </a:moveTo>
                <a:lnTo>
                  <a:pt x="298" y="290"/>
                </a:lnTo>
                <a:lnTo>
                  <a:pt x="298" y="240"/>
                </a:lnTo>
                <a:lnTo>
                  <a:pt x="247" y="240"/>
                </a:lnTo>
                <a:lnTo>
                  <a:pt x="247" y="290"/>
                </a:lnTo>
                <a:close/>
                <a:moveTo>
                  <a:pt x="151" y="384"/>
                </a:moveTo>
                <a:lnTo>
                  <a:pt x="100" y="384"/>
                </a:lnTo>
                <a:lnTo>
                  <a:pt x="100" y="434"/>
                </a:lnTo>
                <a:lnTo>
                  <a:pt x="151" y="434"/>
                </a:lnTo>
                <a:lnTo>
                  <a:pt x="151" y="384"/>
                </a:lnTo>
                <a:close/>
                <a:moveTo>
                  <a:pt x="247" y="434"/>
                </a:moveTo>
                <a:lnTo>
                  <a:pt x="298" y="434"/>
                </a:lnTo>
                <a:lnTo>
                  <a:pt x="298" y="384"/>
                </a:lnTo>
                <a:lnTo>
                  <a:pt x="247" y="384"/>
                </a:lnTo>
                <a:lnTo>
                  <a:pt x="247" y="434"/>
                </a:lnTo>
                <a:close/>
                <a:moveTo>
                  <a:pt x="151" y="98"/>
                </a:moveTo>
                <a:lnTo>
                  <a:pt x="100" y="98"/>
                </a:lnTo>
                <a:lnTo>
                  <a:pt x="100" y="146"/>
                </a:lnTo>
                <a:lnTo>
                  <a:pt x="151" y="146"/>
                </a:lnTo>
                <a:lnTo>
                  <a:pt x="151" y="98"/>
                </a:lnTo>
                <a:close/>
                <a:moveTo>
                  <a:pt x="247" y="146"/>
                </a:moveTo>
                <a:lnTo>
                  <a:pt x="298" y="146"/>
                </a:lnTo>
                <a:lnTo>
                  <a:pt x="298" y="98"/>
                </a:lnTo>
                <a:lnTo>
                  <a:pt x="247" y="98"/>
                </a:lnTo>
                <a:lnTo>
                  <a:pt x="247" y="146"/>
                </a:lnTo>
                <a:close/>
                <a:moveTo>
                  <a:pt x="397" y="146"/>
                </a:moveTo>
                <a:lnTo>
                  <a:pt x="446" y="146"/>
                </a:lnTo>
                <a:lnTo>
                  <a:pt x="446" y="98"/>
                </a:lnTo>
                <a:lnTo>
                  <a:pt x="397" y="98"/>
                </a:lnTo>
                <a:lnTo>
                  <a:pt x="397" y="146"/>
                </a:lnTo>
                <a:close/>
                <a:moveTo>
                  <a:pt x="151" y="528"/>
                </a:moveTo>
                <a:lnTo>
                  <a:pt x="100" y="528"/>
                </a:lnTo>
                <a:lnTo>
                  <a:pt x="100" y="576"/>
                </a:lnTo>
                <a:lnTo>
                  <a:pt x="151" y="576"/>
                </a:lnTo>
                <a:lnTo>
                  <a:pt x="151" y="528"/>
                </a:lnTo>
                <a:close/>
                <a:moveTo>
                  <a:pt x="247" y="576"/>
                </a:moveTo>
                <a:lnTo>
                  <a:pt x="298" y="576"/>
                </a:lnTo>
                <a:lnTo>
                  <a:pt x="298" y="528"/>
                </a:lnTo>
                <a:lnTo>
                  <a:pt x="247" y="528"/>
                </a:lnTo>
                <a:lnTo>
                  <a:pt x="247" y="576"/>
                </a:lnTo>
                <a:close/>
                <a:moveTo>
                  <a:pt x="723" y="240"/>
                </a:moveTo>
                <a:lnTo>
                  <a:pt x="723" y="770"/>
                </a:lnTo>
                <a:lnTo>
                  <a:pt x="545" y="770"/>
                </a:lnTo>
                <a:lnTo>
                  <a:pt x="377" y="770"/>
                </a:lnTo>
                <a:lnTo>
                  <a:pt x="0" y="770"/>
                </a:lnTo>
                <a:lnTo>
                  <a:pt x="0" y="0"/>
                </a:lnTo>
                <a:lnTo>
                  <a:pt x="545" y="0"/>
                </a:lnTo>
                <a:lnTo>
                  <a:pt x="545" y="240"/>
                </a:lnTo>
                <a:lnTo>
                  <a:pt x="723" y="240"/>
                </a:lnTo>
                <a:close/>
                <a:moveTo>
                  <a:pt x="377" y="721"/>
                </a:moveTo>
                <a:lnTo>
                  <a:pt x="377" y="240"/>
                </a:lnTo>
                <a:lnTo>
                  <a:pt x="497" y="240"/>
                </a:lnTo>
                <a:lnTo>
                  <a:pt x="497" y="49"/>
                </a:lnTo>
                <a:lnTo>
                  <a:pt x="52" y="49"/>
                </a:lnTo>
                <a:lnTo>
                  <a:pt x="52" y="721"/>
                </a:lnTo>
                <a:lnTo>
                  <a:pt x="377" y="721"/>
                </a:lnTo>
                <a:close/>
                <a:moveTo>
                  <a:pt x="680" y="282"/>
                </a:moveTo>
                <a:lnTo>
                  <a:pt x="421" y="282"/>
                </a:lnTo>
                <a:lnTo>
                  <a:pt x="421" y="728"/>
                </a:lnTo>
                <a:lnTo>
                  <a:pt x="680" y="728"/>
                </a:lnTo>
                <a:lnTo>
                  <a:pt x="680" y="282"/>
                </a:lnTo>
                <a:close/>
                <a:moveTo>
                  <a:pt x="507" y="445"/>
                </a:moveTo>
                <a:lnTo>
                  <a:pt x="464" y="445"/>
                </a:lnTo>
                <a:lnTo>
                  <a:pt x="464" y="486"/>
                </a:lnTo>
                <a:lnTo>
                  <a:pt x="507" y="486"/>
                </a:lnTo>
                <a:lnTo>
                  <a:pt x="507" y="445"/>
                </a:lnTo>
                <a:close/>
                <a:moveTo>
                  <a:pt x="632" y="445"/>
                </a:moveTo>
                <a:lnTo>
                  <a:pt x="594" y="445"/>
                </a:lnTo>
                <a:lnTo>
                  <a:pt x="594" y="486"/>
                </a:lnTo>
                <a:lnTo>
                  <a:pt x="632" y="486"/>
                </a:lnTo>
                <a:lnTo>
                  <a:pt x="632" y="445"/>
                </a:lnTo>
                <a:close/>
                <a:moveTo>
                  <a:pt x="507" y="566"/>
                </a:moveTo>
                <a:lnTo>
                  <a:pt x="464" y="566"/>
                </a:lnTo>
                <a:lnTo>
                  <a:pt x="464" y="609"/>
                </a:lnTo>
                <a:lnTo>
                  <a:pt x="507" y="609"/>
                </a:lnTo>
                <a:lnTo>
                  <a:pt x="507" y="566"/>
                </a:lnTo>
                <a:close/>
                <a:moveTo>
                  <a:pt x="632" y="566"/>
                </a:moveTo>
                <a:lnTo>
                  <a:pt x="594" y="566"/>
                </a:lnTo>
                <a:lnTo>
                  <a:pt x="594" y="609"/>
                </a:lnTo>
                <a:lnTo>
                  <a:pt x="632" y="609"/>
                </a:lnTo>
                <a:lnTo>
                  <a:pt x="632" y="566"/>
                </a:lnTo>
                <a:close/>
                <a:moveTo>
                  <a:pt x="507" y="319"/>
                </a:moveTo>
                <a:lnTo>
                  <a:pt x="464" y="319"/>
                </a:lnTo>
                <a:lnTo>
                  <a:pt x="464" y="362"/>
                </a:lnTo>
                <a:lnTo>
                  <a:pt x="507" y="362"/>
                </a:lnTo>
                <a:lnTo>
                  <a:pt x="507" y="319"/>
                </a:lnTo>
                <a:close/>
                <a:moveTo>
                  <a:pt x="632" y="319"/>
                </a:moveTo>
                <a:lnTo>
                  <a:pt x="594" y="319"/>
                </a:lnTo>
                <a:lnTo>
                  <a:pt x="594" y="362"/>
                </a:lnTo>
                <a:lnTo>
                  <a:pt x="632" y="362"/>
                </a:lnTo>
                <a:lnTo>
                  <a:pt x="632" y="319"/>
                </a:lnTo>
                <a:close/>
              </a:path>
            </a:pathLst>
          </a:custGeom>
          <a:solidFill>
            <a:srgbClr val="3F57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Line 12">
            <a:extLst>
              <a:ext uri="{FF2B5EF4-FFF2-40B4-BE49-F238E27FC236}">
                <a16:creationId xmlns:a16="http://schemas.microsoft.com/office/drawing/2014/main" id="{DA1A3107-610F-486E-83AF-9FB2882C003A}"/>
              </a:ext>
            </a:extLst>
          </p:cNvPr>
          <p:cNvSpPr>
            <a:spLocks noChangeShapeType="1"/>
          </p:cNvSpPr>
          <p:nvPr/>
        </p:nvSpPr>
        <p:spPr bwMode="auto">
          <a:xfrm>
            <a:off x="2014538" y="614363"/>
            <a:ext cx="0" cy="381000"/>
          </a:xfrm>
          <a:prstGeom prst="line">
            <a:avLst/>
          </a:prstGeom>
          <a:noFill/>
          <a:ln w="22225" cap="rnd">
            <a:solidFill>
              <a:srgbClr val="2172B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13">
            <a:extLst>
              <a:ext uri="{FF2B5EF4-FFF2-40B4-BE49-F238E27FC236}">
                <a16:creationId xmlns:a16="http://schemas.microsoft.com/office/drawing/2014/main" id="{61ABC7AE-8381-4E51-AECE-AB14AFDB01DE}"/>
              </a:ext>
            </a:extLst>
          </p:cNvPr>
          <p:cNvSpPr>
            <a:spLocks noChangeShapeType="1"/>
          </p:cNvSpPr>
          <p:nvPr/>
        </p:nvSpPr>
        <p:spPr bwMode="auto">
          <a:xfrm>
            <a:off x="1898651" y="614363"/>
            <a:ext cx="0" cy="381000"/>
          </a:xfrm>
          <a:prstGeom prst="line">
            <a:avLst/>
          </a:prstGeom>
          <a:noFill/>
          <a:ln w="22225" cap="rnd">
            <a:solidFill>
              <a:srgbClr val="17244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
            <a:extLst>
              <a:ext uri="{FF2B5EF4-FFF2-40B4-BE49-F238E27FC236}">
                <a16:creationId xmlns:a16="http://schemas.microsoft.com/office/drawing/2014/main" id="{F1227B90-AB06-49DC-82FC-E7DD12B7BF39}"/>
              </a:ext>
            </a:extLst>
          </p:cNvPr>
          <p:cNvSpPr>
            <a:spLocks noChangeArrowheads="1"/>
          </p:cNvSpPr>
          <p:nvPr/>
        </p:nvSpPr>
        <p:spPr bwMode="auto">
          <a:xfrm>
            <a:off x="1755776" y="808038"/>
            <a:ext cx="396875" cy="1465263"/>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5">
            <a:extLst>
              <a:ext uri="{FF2B5EF4-FFF2-40B4-BE49-F238E27FC236}">
                <a16:creationId xmlns:a16="http://schemas.microsoft.com/office/drawing/2014/main" id="{EDA4C6BD-355E-49F8-8CFF-41EBDA96F98A}"/>
              </a:ext>
            </a:extLst>
          </p:cNvPr>
          <p:cNvSpPr>
            <a:spLocks noChangeArrowheads="1"/>
          </p:cNvSpPr>
          <p:nvPr/>
        </p:nvSpPr>
        <p:spPr bwMode="auto">
          <a:xfrm>
            <a:off x="1755776" y="808038"/>
            <a:ext cx="95250" cy="1465263"/>
          </a:xfrm>
          <a:prstGeom prst="rect">
            <a:avLst/>
          </a:prstGeom>
          <a:solidFill>
            <a:srgbClr val="3F57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6">
            <a:extLst>
              <a:ext uri="{FF2B5EF4-FFF2-40B4-BE49-F238E27FC236}">
                <a16:creationId xmlns:a16="http://schemas.microsoft.com/office/drawing/2014/main" id="{33CD0061-F16A-48F9-96BB-3AA5E7D8DA4E}"/>
              </a:ext>
            </a:extLst>
          </p:cNvPr>
          <p:cNvSpPr>
            <a:spLocks noChangeArrowheads="1"/>
          </p:cNvSpPr>
          <p:nvPr/>
        </p:nvSpPr>
        <p:spPr bwMode="auto">
          <a:xfrm>
            <a:off x="2036763" y="1535113"/>
            <a:ext cx="611188" cy="763588"/>
          </a:xfrm>
          <a:prstGeom prst="rect">
            <a:avLst/>
          </a:prstGeom>
          <a:solidFill>
            <a:srgbClr val="3F57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7">
            <a:extLst>
              <a:ext uri="{FF2B5EF4-FFF2-40B4-BE49-F238E27FC236}">
                <a16:creationId xmlns:a16="http://schemas.microsoft.com/office/drawing/2014/main" id="{01EC6AA4-27CC-4193-B486-4981CF1C5ECF}"/>
              </a:ext>
            </a:extLst>
          </p:cNvPr>
          <p:cNvSpPr>
            <a:spLocks noChangeArrowheads="1"/>
          </p:cNvSpPr>
          <p:nvPr/>
        </p:nvSpPr>
        <p:spPr bwMode="auto">
          <a:xfrm>
            <a:off x="2092326" y="1581151"/>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8">
            <a:extLst>
              <a:ext uri="{FF2B5EF4-FFF2-40B4-BE49-F238E27FC236}">
                <a16:creationId xmlns:a16="http://schemas.microsoft.com/office/drawing/2014/main" id="{73B3BECF-B7BF-45EC-A71B-B1D80CE95D24}"/>
              </a:ext>
            </a:extLst>
          </p:cNvPr>
          <p:cNvSpPr>
            <a:spLocks noChangeArrowheads="1"/>
          </p:cNvSpPr>
          <p:nvPr/>
        </p:nvSpPr>
        <p:spPr bwMode="auto">
          <a:xfrm>
            <a:off x="2187576" y="1581151"/>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9">
            <a:extLst>
              <a:ext uri="{FF2B5EF4-FFF2-40B4-BE49-F238E27FC236}">
                <a16:creationId xmlns:a16="http://schemas.microsoft.com/office/drawing/2014/main" id="{A8537760-107D-4117-8F78-3AC4573F570D}"/>
              </a:ext>
            </a:extLst>
          </p:cNvPr>
          <p:cNvSpPr>
            <a:spLocks noChangeArrowheads="1"/>
          </p:cNvSpPr>
          <p:nvPr/>
        </p:nvSpPr>
        <p:spPr bwMode="auto">
          <a:xfrm>
            <a:off x="2276476" y="1581151"/>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20">
            <a:extLst>
              <a:ext uri="{FF2B5EF4-FFF2-40B4-BE49-F238E27FC236}">
                <a16:creationId xmlns:a16="http://schemas.microsoft.com/office/drawing/2014/main" id="{3B3C18F9-275E-439D-9C97-1811807D73A0}"/>
              </a:ext>
            </a:extLst>
          </p:cNvPr>
          <p:cNvSpPr>
            <a:spLocks noChangeArrowheads="1"/>
          </p:cNvSpPr>
          <p:nvPr/>
        </p:nvSpPr>
        <p:spPr bwMode="auto">
          <a:xfrm>
            <a:off x="2371726" y="1581151"/>
            <a:ext cx="41275"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
            <a:extLst>
              <a:ext uri="{FF2B5EF4-FFF2-40B4-BE49-F238E27FC236}">
                <a16:creationId xmlns:a16="http://schemas.microsoft.com/office/drawing/2014/main" id="{3988F03B-5A5C-47BC-8B1F-FF507AC2B51D}"/>
              </a:ext>
            </a:extLst>
          </p:cNvPr>
          <p:cNvSpPr>
            <a:spLocks noChangeArrowheads="1"/>
          </p:cNvSpPr>
          <p:nvPr/>
        </p:nvSpPr>
        <p:spPr bwMode="auto">
          <a:xfrm>
            <a:off x="2468563" y="1581151"/>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22">
            <a:extLst>
              <a:ext uri="{FF2B5EF4-FFF2-40B4-BE49-F238E27FC236}">
                <a16:creationId xmlns:a16="http://schemas.microsoft.com/office/drawing/2014/main" id="{3C1ABF46-CA9C-4C90-ABCB-46EAD940CFA9}"/>
              </a:ext>
            </a:extLst>
          </p:cNvPr>
          <p:cNvSpPr>
            <a:spLocks noChangeArrowheads="1"/>
          </p:cNvSpPr>
          <p:nvPr/>
        </p:nvSpPr>
        <p:spPr bwMode="auto">
          <a:xfrm>
            <a:off x="2557463" y="1581151"/>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3">
            <a:extLst>
              <a:ext uri="{FF2B5EF4-FFF2-40B4-BE49-F238E27FC236}">
                <a16:creationId xmlns:a16="http://schemas.microsoft.com/office/drawing/2014/main" id="{63AC8619-22EC-4967-913E-40AA596477CE}"/>
              </a:ext>
            </a:extLst>
          </p:cNvPr>
          <p:cNvSpPr>
            <a:spLocks noChangeArrowheads="1"/>
          </p:cNvSpPr>
          <p:nvPr/>
        </p:nvSpPr>
        <p:spPr bwMode="auto">
          <a:xfrm>
            <a:off x="2092326" y="1695451"/>
            <a:ext cx="3968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4">
            <a:extLst>
              <a:ext uri="{FF2B5EF4-FFF2-40B4-BE49-F238E27FC236}">
                <a16:creationId xmlns:a16="http://schemas.microsoft.com/office/drawing/2014/main" id="{43E0EF63-B746-4388-8ED9-2F4EC3A035FB}"/>
              </a:ext>
            </a:extLst>
          </p:cNvPr>
          <p:cNvSpPr>
            <a:spLocks noChangeArrowheads="1"/>
          </p:cNvSpPr>
          <p:nvPr/>
        </p:nvSpPr>
        <p:spPr bwMode="auto">
          <a:xfrm>
            <a:off x="2187576" y="1695451"/>
            <a:ext cx="3968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a:extLst>
              <a:ext uri="{FF2B5EF4-FFF2-40B4-BE49-F238E27FC236}">
                <a16:creationId xmlns:a16="http://schemas.microsoft.com/office/drawing/2014/main" id="{2ED68F85-73AD-45C5-BEB2-FB16853C9322}"/>
              </a:ext>
            </a:extLst>
          </p:cNvPr>
          <p:cNvSpPr>
            <a:spLocks noChangeArrowheads="1"/>
          </p:cNvSpPr>
          <p:nvPr/>
        </p:nvSpPr>
        <p:spPr bwMode="auto">
          <a:xfrm>
            <a:off x="2276476" y="1695451"/>
            <a:ext cx="4603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6">
            <a:extLst>
              <a:ext uri="{FF2B5EF4-FFF2-40B4-BE49-F238E27FC236}">
                <a16:creationId xmlns:a16="http://schemas.microsoft.com/office/drawing/2014/main" id="{CB868A09-9EAD-4635-835A-44EACD4FB69A}"/>
              </a:ext>
            </a:extLst>
          </p:cNvPr>
          <p:cNvSpPr>
            <a:spLocks noChangeArrowheads="1"/>
          </p:cNvSpPr>
          <p:nvPr/>
        </p:nvSpPr>
        <p:spPr bwMode="auto">
          <a:xfrm>
            <a:off x="2371726" y="1695451"/>
            <a:ext cx="41275"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a:extLst>
              <a:ext uri="{FF2B5EF4-FFF2-40B4-BE49-F238E27FC236}">
                <a16:creationId xmlns:a16="http://schemas.microsoft.com/office/drawing/2014/main" id="{6E9A9B90-C6A3-4F7B-A830-4A5B8AD44DFA}"/>
              </a:ext>
            </a:extLst>
          </p:cNvPr>
          <p:cNvSpPr>
            <a:spLocks noChangeArrowheads="1"/>
          </p:cNvSpPr>
          <p:nvPr/>
        </p:nvSpPr>
        <p:spPr bwMode="auto">
          <a:xfrm>
            <a:off x="2468563" y="1695451"/>
            <a:ext cx="3968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8">
            <a:extLst>
              <a:ext uri="{FF2B5EF4-FFF2-40B4-BE49-F238E27FC236}">
                <a16:creationId xmlns:a16="http://schemas.microsoft.com/office/drawing/2014/main" id="{F6F06086-3781-4581-96A8-2D470E4153FE}"/>
              </a:ext>
            </a:extLst>
          </p:cNvPr>
          <p:cNvSpPr>
            <a:spLocks noChangeArrowheads="1"/>
          </p:cNvSpPr>
          <p:nvPr/>
        </p:nvSpPr>
        <p:spPr bwMode="auto">
          <a:xfrm>
            <a:off x="2557463" y="1695451"/>
            <a:ext cx="4603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a:extLst>
              <a:ext uri="{FF2B5EF4-FFF2-40B4-BE49-F238E27FC236}">
                <a16:creationId xmlns:a16="http://schemas.microsoft.com/office/drawing/2014/main" id="{FA249CC8-8851-4AB1-88BE-BD8A11FAA62C}"/>
              </a:ext>
            </a:extLst>
          </p:cNvPr>
          <p:cNvSpPr>
            <a:spLocks noChangeArrowheads="1"/>
          </p:cNvSpPr>
          <p:nvPr/>
        </p:nvSpPr>
        <p:spPr bwMode="auto">
          <a:xfrm>
            <a:off x="2092326" y="1811338"/>
            <a:ext cx="39688"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a:extLst>
              <a:ext uri="{FF2B5EF4-FFF2-40B4-BE49-F238E27FC236}">
                <a16:creationId xmlns:a16="http://schemas.microsoft.com/office/drawing/2014/main" id="{4297AD80-4204-46F3-BEE3-CC530359FEEB}"/>
              </a:ext>
            </a:extLst>
          </p:cNvPr>
          <p:cNvSpPr>
            <a:spLocks noChangeArrowheads="1"/>
          </p:cNvSpPr>
          <p:nvPr/>
        </p:nvSpPr>
        <p:spPr bwMode="auto">
          <a:xfrm>
            <a:off x="2187576" y="1811338"/>
            <a:ext cx="39688" cy="7620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a:extLst>
              <a:ext uri="{FF2B5EF4-FFF2-40B4-BE49-F238E27FC236}">
                <a16:creationId xmlns:a16="http://schemas.microsoft.com/office/drawing/2014/main" id="{4A01975E-9A62-4CFE-A704-07445297B0A5}"/>
              </a:ext>
            </a:extLst>
          </p:cNvPr>
          <p:cNvSpPr>
            <a:spLocks noChangeArrowheads="1"/>
          </p:cNvSpPr>
          <p:nvPr/>
        </p:nvSpPr>
        <p:spPr bwMode="auto">
          <a:xfrm>
            <a:off x="2276476" y="1811338"/>
            <a:ext cx="4603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2">
            <a:extLst>
              <a:ext uri="{FF2B5EF4-FFF2-40B4-BE49-F238E27FC236}">
                <a16:creationId xmlns:a16="http://schemas.microsoft.com/office/drawing/2014/main" id="{C5128C91-1E9B-4443-A497-1EE0C306683B}"/>
              </a:ext>
            </a:extLst>
          </p:cNvPr>
          <p:cNvSpPr>
            <a:spLocks noChangeArrowheads="1"/>
          </p:cNvSpPr>
          <p:nvPr/>
        </p:nvSpPr>
        <p:spPr bwMode="auto">
          <a:xfrm>
            <a:off x="2371726" y="1811338"/>
            <a:ext cx="41275" cy="762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33">
            <a:extLst>
              <a:ext uri="{FF2B5EF4-FFF2-40B4-BE49-F238E27FC236}">
                <a16:creationId xmlns:a16="http://schemas.microsoft.com/office/drawing/2014/main" id="{63B6B12B-197D-41C9-A431-45E5D2BC7A1A}"/>
              </a:ext>
            </a:extLst>
          </p:cNvPr>
          <p:cNvSpPr>
            <a:spLocks noChangeArrowheads="1"/>
          </p:cNvSpPr>
          <p:nvPr/>
        </p:nvSpPr>
        <p:spPr bwMode="auto">
          <a:xfrm>
            <a:off x="2468563" y="1811338"/>
            <a:ext cx="3968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a:extLst>
              <a:ext uri="{FF2B5EF4-FFF2-40B4-BE49-F238E27FC236}">
                <a16:creationId xmlns:a16="http://schemas.microsoft.com/office/drawing/2014/main" id="{4454B1DC-6ADD-484D-8C72-B583E49FE2C5}"/>
              </a:ext>
            </a:extLst>
          </p:cNvPr>
          <p:cNvSpPr>
            <a:spLocks noChangeArrowheads="1"/>
          </p:cNvSpPr>
          <p:nvPr/>
        </p:nvSpPr>
        <p:spPr bwMode="auto">
          <a:xfrm>
            <a:off x="2557463" y="1811338"/>
            <a:ext cx="46038" cy="76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5">
            <a:extLst>
              <a:ext uri="{FF2B5EF4-FFF2-40B4-BE49-F238E27FC236}">
                <a16:creationId xmlns:a16="http://schemas.microsoft.com/office/drawing/2014/main" id="{EAAE9B37-BCAC-4320-8169-D73A5C59072C}"/>
              </a:ext>
            </a:extLst>
          </p:cNvPr>
          <p:cNvSpPr>
            <a:spLocks noChangeArrowheads="1"/>
          </p:cNvSpPr>
          <p:nvPr/>
        </p:nvSpPr>
        <p:spPr bwMode="auto">
          <a:xfrm>
            <a:off x="2092326" y="1927226"/>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6">
            <a:extLst>
              <a:ext uri="{FF2B5EF4-FFF2-40B4-BE49-F238E27FC236}">
                <a16:creationId xmlns:a16="http://schemas.microsoft.com/office/drawing/2014/main" id="{A33C2A3A-EC5A-4779-AA44-D8FDCC95CE20}"/>
              </a:ext>
            </a:extLst>
          </p:cNvPr>
          <p:cNvSpPr>
            <a:spLocks noChangeArrowheads="1"/>
          </p:cNvSpPr>
          <p:nvPr/>
        </p:nvSpPr>
        <p:spPr bwMode="auto">
          <a:xfrm>
            <a:off x="2187576" y="1927226"/>
            <a:ext cx="39688" cy="746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7">
            <a:extLst>
              <a:ext uri="{FF2B5EF4-FFF2-40B4-BE49-F238E27FC236}">
                <a16:creationId xmlns:a16="http://schemas.microsoft.com/office/drawing/2014/main" id="{72EC8FB0-0798-4333-844E-819E79FDB388}"/>
              </a:ext>
            </a:extLst>
          </p:cNvPr>
          <p:cNvSpPr>
            <a:spLocks noChangeArrowheads="1"/>
          </p:cNvSpPr>
          <p:nvPr/>
        </p:nvSpPr>
        <p:spPr bwMode="auto">
          <a:xfrm>
            <a:off x="2276476" y="1927226"/>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8">
            <a:extLst>
              <a:ext uri="{FF2B5EF4-FFF2-40B4-BE49-F238E27FC236}">
                <a16:creationId xmlns:a16="http://schemas.microsoft.com/office/drawing/2014/main" id="{18BE7D54-7A75-4838-A4BE-65DC730ABE1D}"/>
              </a:ext>
            </a:extLst>
          </p:cNvPr>
          <p:cNvSpPr>
            <a:spLocks noChangeArrowheads="1"/>
          </p:cNvSpPr>
          <p:nvPr/>
        </p:nvSpPr>
        <p:spPr bwMode="auto">
          <a:xfrm>
            <a:off x="2371726" y="1927226"/>
            <a:ext cx="41275"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9">
            <a:extLst>
              <a:ext uri="{FF2B5EF4-FFF2-40B4-BE49-F238E27FC236}">
                <a16:creationId xmlns:a16="http://schemas.microsoft.com/office/drawing/2014/main" id="{32B54321-B807-423F-95F7-971876BAEF29}"/>
              </a:ext>
            </a:extLst>
          </p:cNvPr>
          <p:cNvSpPr>
            <a:spLocks noChangeArrowheads="1"/>
          </p:cNvSpPr>
          <p:nvPr/>
        </p:nvSpPr>
        <p:spPr bwMode="auto">
          <a:xfrm>
            <a:off x="2468563" y="1927226"/>
            <a:ext cx="3968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40">
            <a:extLst>
              <a:ext uri="{FF2B5EF4-FFF2-40B4-BE49-F238E27FC236}">
                <a16:creationId xmlns:a16="http://schemas.microsoft.com/office/drawing/2014/main" id="{0AFBA529-B9E8-4433-829A-46BADFB5F3F2}"/>
              </a:ext>
            </a:extLst>
          </p:cNvPr>
          <p:cNvSpPr>
            <a:spLocks noChangeArrowheads="1"/>
          </p:cNvSpPr>
          <p:nvPr/>
        </p:nvSpPr>
        <p:spPr bwMode="auto">
          <a:xfrm>
            <a:off x="2557463" y="1927226"/>
            <a:ext cx="4603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41">
            <a:extLst>
              <a:ext uri="{FF2B5EF4-FFF2-40B4-BE49-F238E27FC236}">
                <a16:creationId xmlns:a16="http://schemas.microsoft.com/office/drawing/2014/main" id="{5AE258D5-6BD9-4BDF-9253-D0B954423647}"/>
              </a:ext>
            </a:extLst>
          </p:cNvPr>
          <p:cNvSpPr>
            <a:spLocks noChangeArrowheads="1"/>
          </p:cNvSpPr>
          <p:nvPr/>
        </p:nvSpPr>
        <p:spPr bwMode="auto">
          <a:xfrm>
            <a:off x="2092326" y="2043113"/>
            <a:ext cx="3968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42">
            <a:extLst>
              <a:ext uri="{FF2B5EF4-FFF2-40B4-BE49-F238E27FC236}">
                <a16:creationId xmlns:a16="http://schemas.microsoft.com/office/drawing/2014/main" id="{B7DD6979-6BD2-4ED7-9C2F-7BEBC7E3E720}"/>
              </a:ext>
            </a:extLst>
          </p:cNvPr>
          <p:cNvSpPr>
            <a:spLocks noChangeArrowheads="1"/>
          </p:cNvSpPr>
          <p:nvPr/>
        </p:nvSpPr>
        <p:spPr bwMode="auto">
          <a:xfrm>
            <a:off x="2187576" y="2043113"/>
            <a:ext cx="3968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3">
            <a:extLst>
              <a:ext uri="{FF2B5EF4-FFF2-40B4-BE49-F238E27FC236}">
                <a16:creationId xmlns:a16="http://schemas.microsoft.com/office/drawing/2014/main" id="{597BD0BC-39C4-407B-8C86-2488CB8D72E2}"/>
              </a:ext>
            </a:extLst>
          </p:cNvPr>
          <p:cNvSpPr>
            <a:spLocks noChangeArrowheads="1"/>
          </p:cNvSpPr>
          <p:nvPr/>
        </p:nvSpPr>
        <p:spPr bwMode="auto">
          <a:xfrm>
            <a:off x="2276476" y="2043113"/>
            <a:ext cx="4603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4">
            <a:extLst>
              <a:ext uri="{FF2B5EF4-FFF2-40B4-BE49-F238E27FC236}">
                <a16:creationId xmlns:a16="http://schemas.microsoft.com/office/drawing/2014/main" id="{91E95CC5-CE26-488E-9A8C-A244EFF0440F}"/>
              </a:ext>
            </a:extLst>
          </p:cNvPr>
          <p:cNvSpPr>
            <a:spLocks noChangeArrowheads="1"/>
          </p:cNvSpPr>
          <p:nvPr/>
        </p:nvSpPr>
        <p:spPr bwMode="auto">
          <a:xfrm>
            <a:off x="2371726" y="2043113"/>
            <a:ext cx="41275"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5">
            <a:extLst>
              <a:ext uri="{FF2B5EF4-FFF2-40B4-BE49-F238E27FC236}">
                <a16:creationId xmlns:a16="http://schemas.microsoft.com/office/drawing/2014/main" id="{83EC8D80-A966-4B4A-8150-18398CFD61E3}"/>
              </a:ext>
            </a:extLst>
          </p:cNvPr>
          <p:cNvSpPr>
            <a:spLocks noChangeArrowheads="1"/>
          </p:cNvSpPr>
          <p:nvPr/>
        </p:nvSpPr>
        <p:spPr bwMode="auto">
          <a:xfrm>
            <a:off x="2468563" y="2043113"/>
            <a:ext cx="39688" cy="746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6">
            <a:extLst>
              <a:ext uri="{FF2B5EF4-FFF2-40B4-BE49-F238E27FC236}">
                <a16:creationId xmlns:a16="http://schemas.microsoft.com/office/drawing/2014/main" id="{FFACA22F-E1C9-4728-B9EE-30C7F65F2BEC}"/>
              </a:ext>
            </a:extLst>
          </p:cNvPr>
          <p:cNvSpPr>
            <a:spLocks noChangeArrowheads="1"/>
          </p:cNvSpPr>
          <p:nvPr/>
        </p:nvSpPr>
        <p:spPr bwMode="auto">
          <a:xfrm>
            <a:off x="2557463" y="2043113"/>
            <a:ext cx="46038" cy="74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7">
            <a:extLst>
              <a:ext uri="{FF2B5EF4-FFF2-40B4-BE49-F238E27FC236}">
                <a16:creationId xmlns:a16="http://schemas.microsoft.com/office/drawing/2014/main" id="{1B333500-1D75-44B8-91BD-AA7682B483FA}"/>
              </a:ext>
            </a:extLst>
          </p:cNvPr>
          <p:cNvSpPr>
            <a:spLocks noChangeArrowheads="1"/>
          </p:cNvSpPr>
          <p:nvPr/>
        </p:nvSpPr>
        <p:spPr bwMode="auto">
          <a:xfrm>
            <a:off x="2092326" y="2162176"/>
            <a:ext cx="39688"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8">
            <a:extLst>
              <a:ext uri="{FF2B5EF4-FFF2-40B4-BE49-F238E27FC236}">
                <a16:creationId xmlns:a16="http://schemas.microsoft.com/office/drawing/2014/main" id="{A8605C07-9D4B-41F3-8E42-EA52658DE3E9}"/>
              </a:ext>
            </a:extLst>
          </p:cNvPr>
          <p:cNvSpPr>
            <a:spLocks noChangeArrowheads="1"/>
          </p:cNvSpPr>
          <p:nvPr/>
        </p:nvSpPr>
        <p:spPr bwMode="auto">
          <a:xfrm>
            <a:off x="2187576" y="2162176"/>
            <a:ext cx="39688" cy="7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9">
            <a:extLst>
              <a:ext uri="{FF2B5EF4-FFF2-40B4-BE49-F238E27FC236}">
                <a16:creationId xmlns:a16="http://schemas.microsoft.com/office/drawing/2014/main" id="{3CD3B624-4D12-4B64-B8E9-FFC76FE908F3}"/>
              </a:ext>
            </a:extLst>
          </p:cNvPr>
          <p:cNvSpPr>
            <a:spLocks noChangeArrowheads="1"/>
          </p:cNvSpPr>
          <p:nvPr/>
        </p:nvSpPr>
        <p:spPr bwMode="auto">
          <a:xfrm>
            <a:off x="2276476" y="2162176"/>
            <a:ext cx="46038" cy="7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50">
            <a:extLst>
              <a:ext uri="{FF2B5EF4-FFF2-40B4-BE49-F238E27FC236}">
                <a16:creationId xmlns:a16="http://schemas.microsoft.com/office/drawing/2014/main" id="{F1579A73-81A1-42CC-B47B-75C9F1EEF9AA}"/>
              </a:ext>
            </a:extLst>
          </p:cNvPr>
          <p:cNvSpPr>
            <a:spLocks noChangeArrowheads="1"/>
          </p:cNvSpPr>
          <p:nvPr/>
        </p:nvSpPr>
        <p:spPr bwMode="auto">
          <a:xfrm>
            <a:off x="2371726" y="2162176"/>
            <a:ext cx="41275" cy="7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51">
            <a:extLst>
              <a:ext uri="{FF2B5EF4-FFF2-40B4-BE49-F238E27FC236}">
                <a16:creationId xmlns:a16="http://schemas.microsoft.com/office/drawing/2014/main" id="{6F96A3C5-0B8A-40D0-84B6-AB1CE1C6E784}"/>
              </a:ext>
            </a:extLst>
          </p:cNvPr>
          <p:cNvSpPr>
            <a:spLocks noChangeArrowheads="1"/>
          </p:cNvSpPr>
          <p:nvPr/>
        </p:nvSpPr>
        <p:spPr bwMode="auto">
          <a:xfrm>
            <a:off x="2468563" y="2162176"/>
            <a:ext cx="39688"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52">
            <a:extLst>
              <a:ext uri="{FF2B5EF4-FFF2-40B4-BE49-F238E27FC236}">
                <a16:creationId xmlns:a16="http://schemas.microsoft.com/office/drawing/2014/main" id="{ACEC92D1-08E6-4BEF-9E12-C0A95F2D39C7}"/>
              </a:ext>
            </a:extLst>
          </p:cNvPr>
          <p:cNvSpPr>
            <a:spLocks noChangeArrowheads="1"/>
          </p:cNvSpPr>
          <p:nvPr/>
        </p:nvSpPr>
        <p:spPr bwMode="auto">
          <a:xfrm>
            <a:off x="2557463" y="2162176"/>
            <a:ext cx="46038" cy="7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3">
            <a:extLst>
              <a:ext uri="{FF2B5EF4-FFF2-40B4-BE49-F238E27FC236}">
                <a16:creationId xmlns:a16="http://schemas.microsoft.com/office/drawing/2014/main" id="{3DAB138B-50C2-487D-A7E7-869A349A9632}"/>
              </a:ext>
            </a:extLst>
          </p:cNvPr>
          <p:cNvSpPr>
            <a:spLocks noChangeArrowheads="1"/>
          </p:cNvSpPr>
          <p:nvPr/>
        </p:nvSpPr>
        <p:spPr bwMode="auto">
          <a:xfrm>
            <a:off x="1360488" y="1331913"/>
            <a:ext cx="320675" cy="708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4">
            <a:extLst>
              <a:ext uri="{FF2B5EF4-FFF2-40B4-BE49-F238E27FC236}">
                <a16:creationId xmlns:a16="http://schemas.microsoft.com/office/drawing/2014/main" id="{97E8AF65-1304-4CB0-9DBA-00E0532283E2}"/>
              </a:ext>
            </a:extLst>
          </p:cNvPr>
          <p:cNvSpPr>
            <a:spLocks noChangeArrowheads="1"/>
          </p:cNvSpPr>
          <p:nvPr/>
        </p:nvSpPr>
        <p:spPr bwMode="auto">
          <a:xfrm>
            <a:off x="1376363" y="1349376"/>
            <a:ext cx="288925" cy="67310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5">
            <a:extLst>
              <a:ext uri="{FF2B5EF4-FFF2-40B4-BE49-F238E27FC236}">
                <a16:creationId xmlns:a16="http://schemas.microsoft.com/office/drawing/2014/main" id="{7D5DA788-8FE1-4329-B988-381725CEB91E}"/>
              </a:ext>
            </a:extLst>
          </p:cNvPr>
          <p:cNvSpPr>
            <a:spLocks noChangeArrowheads="1"/>
          </p:cNvSpPr>
          <p:nvPr/>
        </p:nvSpPr>
        <p:spPr bwMode="auto">
          <a:xfrm>
            <a:off x="1392238" y="1368426"/>
            <a:ext cx="257175" cy="107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6">
            <a:extLst>
              <a:ext uri="{FF2B5EF4-FFF2-40B4-BE49-F238E27FC236}">
                <a16:creationId xmlns:a16="http://schemas.microsoft.com/office/drawing/2014/main" id="{66C54F62-FEC6-48A3-8234-857118048E8F}"/>
              </a:ext>
            </a:extLst>
          </p:cNvPr>
          <p:cNvSpPr>
            <a:spLocks noChangeArrowheads="1"/>
          </p:cNvSpPr>
          <p:nvPr/>
        </p:nvSpPr>
        <p:spPr bwMode="auto">
          <a:xfrm>
            <a:off x="1392238" y="1495426"/>
            <a:ext cx="257175" cy="73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7">
            <a:extLst>
              <a:ext uri="{FF2B5EF4-FFF2-40B4-BE49-F238E27FC236}">
                <a16:creationId xmlns:a16="http://schemas.microsoft.com/office/drawing/2014/main" id="{4A9C8599-40A7-4919-8509-2DA76B06A2CF}"/>
              </a:ext>
            </a:extLst>
          </p:cNvPr>
          <p:cNvSpPr>
            <a:spLocks noChangeArrowheads="1"/>
          </p:cNvSpPr>
          <p:nvPr/>
        </p:nvSpPr>
        <p:spPr bwMode="auto">
          <a:xfrm>
            <a:off x="1392238" y="1585913"/>
            <a:ext cx="257175" cy="63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8">
            <a:extLst>
              <a:ext uri="{FF2B5EF4-FFF2-40B4-BE49-F238E27FC236}">
                <a16:creationId xmlns:a16="http://schemas.microsoft.com/office/drawing/2014/main" id="{C04D0C49-4AD6-421D-8316-C6C0A0BFAB15}"/>
              </a:ext>
            </a:extLst>
          </p:cNvPr>
          <p:cNvSpPr>
            <a:spLocks noChangeArrowheads="1"/>
          </p:cNvSpPr>
          <p:nvPr/>
        </p:nvSpPr>
        <p:spPr bwMode="auto">
          <a:xfrm>
            <a:off x="1392238" y="1668463"/>
            <a:ext cx="257175" cy="3349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9">
            <a:extLst>
              <a:ext uri="{FF2B5EF4-FFF2-40B4-BE49-F238E27FC236}">
                <a16:creationId xmlns:a16="http://schemas.microsoft.com/office/drawing/2014/main" id="{16687EA9-4911-4797-91B0-4A2CE163900A}"/>
              </a:ext>
            </a:extLst>
          </p:cNvPr>
          <p:cNvSpPr>
            <a:spLocks noChangeArrowheads="1"/>
          </p:cNvSpPr>
          <p:nvPr/>
        </p:nvSpPr>
        <p:spPr bwMode="auto">
          <a:xfrm>
            <a:off x="1454151" y="1412876"/>
            <a:ext cx="133350" cy="190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60">
            <a:extLst>
              <a:ext uri="{FF2B5EF4-FFF2-40B4-BE49-F238E27FC236}">
                <a16:creationId xmlns:a16="http://schemas.microsoft.com/office/drawing/2014/main" id="{1841D017-1584-4CA8-ACFD-1B8D3CB1F57A}"/>
              </a:ext>
            </a:extLst>
          </p:cNvPr>
          <p:cNvSpPr>
            <a:spLocks noChangeArrowheads="1"/>
          </p:cNvSpPr>
          <p:nvPr/>
        </p:nvSpPr>
        <p:spPr bwMode="auto">
          <a:xfrm>
            <a:off x="1422401" y="1885951"/>
            <a:ext cx="47625" cy="8255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1">
            <a:extLst>
              <a:ext uri="{FF2B5EF4-FFF2-40B4-BE49-F238E27FC236}">
                <a16:creationId xmlns:a16="http://schemas.microsoft.com/office/drawing/2014/main" id="{371AF12C-33A7-4366-946B-724BFD880263}"/>
              </a:ext>
            </a:extLst>
          </p:cNvPr>
          <p:cNvSpPr>
            <a:spLocks/>
          </p:cNvSpPr>
          <p:nvPr/>
        </p:nvSpPr>
        <p:spPr bwMode="auto">
          <a:xfrm>
            <a:off x="1538288" y="1677988"/>
            <a:ext cx="393700" cy="400050"/>
          </a:xfrm>
          <a:custGeom>
            <a:avLst/>
            <a:gdLst>
              <a:gd name="T0" fmla="*/ 117 w 1388"/>
              <a:gd name="T1" fmla="*/ 1408 h 1408"/>
              <a:gd name="T2" fmla="*/ 18 w 1388"/>
              <a:gd name="T3" fmla="*/ 1349 h 1408"/>
              <a:gd name="T4" fmla="*/ 24 w 1388"/>
              <a:gd name="T5" fmla="*/ 1221 h 1408"/>
              <a:gd name="T6" fmla="*/ 601 w 1388"/>
              <a:gd name="T7" fmla="*/ 69 h 1408"/>
              <a:gd name="T8" fmla="*/ 694 w 1388"/>
              <a:gd name="T9" fmla="*/ 0 h 1408"/>
              <a:gd name="T10" fmla="*/ 787 w 1388"/>
              <a:gd name="T11" fmla="*/ 69 h 1408"/>
              <a:gd name="T12" fmla="*/ 1364 w 1388"/>
              <a:gd name="T13" fmla="*/ 1221 h 1408"/>
              <a:gd name="T14" fmla="*/ 1370 w 1388"/>
              <a:gd name="T15" fmla="*/ 1349 h 1408"/>
              <a:gd name="T16" fmla="*/ 1272 w 1388"/>
              <a:gd name="T17" fmla="*/ 1408 h 1408"/>
              <a:gd name="T18" fmla="*/ 117 w 1388"/>
              <a:gd name="T19" fmla="*/ 1408 h 1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8" h="1408">
                <a:moveTo>
                  <a:pt x="117" y="1408"/>
                </a:moveTo>
                <a:cubicBezTo>
                  <a:pt x="73" y="1408"/>
                  <a:pt x="37" y="1386"/>
                  <a:pt x="18" y="1349"/>
                </a:cubicBezTo>
                <a:cubicBezTo>
                  <a:pt x="0" y="1312"/>
                  <a:pt x="2" y="1265"/>
                  <a:pt x="24" y="1221"/>
                </a:cubicBezTo>
                <a:lnTo>
                  <a:pt x="601" y="69"/>
                </a:lnTo>
                <a:cubicBezTo>
                  <a:pt x="623" y="25"/>
                  <a:pt x="657" y="0"/>
                  <a:pt x="694" y="0"/>
                </a:cubicBezTo>
                <a:cubicBezTo>
                  <a:pt x="731" y="0"/>
                  <a:pt x="765" y="25"/>
                  <a:pt x="787" y="69"/>
                </a:cubicBezTo>
                <a:lnTo>
                  <a:pt x="1364" y="1221"/>
                </a:lnTo>
                <a:cubicBezTo>
                  <a:pt x="1386" y="1265"/>
                  <a:pt x="1388" y="1312"/>
                  <a:pt x="1370" y="1349"/>
                </a:cubicBezTo>
                <a:cubicBezTo>
                  <a:pt x="1352" y="1386"/>
                  <a:pt x="1316" y="1408"/>
                  <a:pt x="1272" y="1408"/>
                </a:cubicBezTo>
                <a:lnTo>
                  <a:pt x="117" y="1408"/>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2">
            <a:extLst>
              <a:ext uri="{FF2B5EF4-FFF2-40B4-BE49-F238E27FC236}">
                <a16:creationId xmlns:a16="http://schemas.microsoft.com/office/drawing/2014/main" id="{FADB0B7B-8671-4568-B6C0-D280FA22756F}"/>
              </a:ext>
            </a:extLst>
          </p:cNvPr>
          <p:cNvSpPr>
            <a:spLocks/>
          </p:cNvSpPr>
          <p:nvPr/>
        </p:nvSpPr>
        <p:spPr bwMode="auto">
          <a:xfrm>
            <a:off x="1552576" y="1692276"/>
            <a:ext cx="366713" cy="366713"/>
          </a:xfrm>
          <a:custGeom>
            <a:avLst/>
            <a:gdLst>
              <a:gd name="T0" fmla="*/ 69 w 1295"/>
              <a:gd name="T1" fmla="*/ 1290 h 1290"/>
              <a:gd name="T2" fmla="*/ 24 w 1295"/>
              <a:gd name="T3" fmla="*/ 1202 h 1290"/>
              <a:gd name="T4" fmla="*/ 602 w 1295"/>
              <a:gd name="T5" fmla="*/ 50 h 1290"/>
              <a:gd name="T6" fmla="*/ 692 w 1295"/>
              <a:gd name="T7" fmla="*/ 50 h 1290"/>
              <a:gd name="T8" fmla="*/ 1270 w 1295"/>
              <a:gd name="T9" fmla="*/ 1202 h 1290"/>
              <a:gd name="T10" fmla="*/ 1225 w 1295"/>
              <a:gd name="T11" fmla="*/ 1290 h 1290"/>
              <a:gd name="T12" fmla="*/ 69 w 1295"/>
              <a:gd name="T13" fmla="*/ 1290 h 1290"/>
            </a:gdLst>
            <a:ahLst/>
            <a:cxnLst>
              <a:cxn ang="0">
                <a:pos x="T0" y="T1"/>
              </a:cxn>
              <a:cxn ang="0">
                <a:pos x="T2" y="T3"/>
              </a:cxn>
              <a:cxn ang="0">
                <a:pos x="T4" y="T5"/>
              </a:cxn>
              <a:cxn ang="0">
                <a:pos x="T6" y="T7"/>
              </a:cxn>
              <a:cxn ang="0">
                <a:pos x="T8" y="T9"/>
              </a:cxn>
              <a:cxn ang="0">
                <a:pos x="T10" y="T11"/>
              </a:cxn>
              <a:cxn ang="0">
                <a:pos x="T12" y="T13"/>
              </a:cxn>
            </a:cxnLst>
            <a:rect l="0" t="0" r="r" b="b"/>
            <a:pathLst>
              <a:path w="1295" h="1290">
                <a:moveTo>
                  <a:pt x="69" y="1290"/>
                </a:moveTo>
                <a:cubicBezTo>
                  <a:pt x="19" y="1290"/>
                  <a:pt x="0" y="1252"/>
                  <a:pt x="24" y="1202"/>
                </a:cubicBezTo>
                <a:lnTo>
                  <a:pt x="602" y="50"/>
                </a:lnTo>
                <a:cubicBezTo>
                  <a:pt x="627" y="0"/>
                  <a:pt x="667" y="0"/>
                  <a:pt x="692" y="50"/>
                </a:cubicBezTo>
                <a:lnTo>
                  <a:pt x="1270" y="1202"/>
                </a:lnTo>
                <a:cubicBezTo>
                  <a:pt x="1295" y="1252"/>
                  <a:pt x="1275" y="1290"/>
                  <a:pt x="1225" y="1290"/>
                </a:cubicBezTo>
                <a:lnTo>
                  <a:pt x="69" y="1290"/>
                </a:lnTo>
                <a:close/>
              </a:path>
            </a:pathLst>
          </a:custGeom>
          <a:solidFill>
            <a:srgbClr val="E78E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3">
            <a:extLst>
              <a:ext uri="{FF2B5EF4-FFF2-40B4-BE49-F238E27FC236}">
                <a16:creationId xmlns:a16="http://schemas.microsoft.com/office/drawing/2014/main" id="{0C5AC065-9076-4EA1-8E10-9EEDDA42DAD9}"/>
              </a:ext>
            </a:extLst>
          </p:cNvPr>
          <p:cNvSpPr>
            <a:spLocks/>
          </p:cNvSpPr>
          <p:nvPr/>
        </p:nvSpPr>
        <p:spPr bwMode="auto">
          <a:xfrm>
            <a:off x="1360488" y="2074863"/>
            <a:ext cx="390525" cy="1144588"/>
          </a:xfrm>
          <a:custGeom>
            <a:avLst/>
            <a:gdLst>
              <a:gd name="T0" fmla="*/ 124 w 246"/>
              <a:gd name="T1" fmla="*/ 0 h 721"/>
              <a:gd name="T2" fmla="*/ 159 w 246"/>
              <a:gd name="T3" fmla="*/ 609 h 721"/>
              <a:gd name="T4" fmla="*/ 246 w 246"/>
              <a:gd name="T5" fmla="*/ 721 h 721"/>
            </a:gdLst>
            <a:ahLst/>
            <a:cxnLst>
              <a:cxn ang="0">
                <a:pos x="T0" y="T1"/>
              </a:cxn>
              <a:cxn ang="0">
                <a:pos x="T2" y="T3"/>
              </a:cxn>
              <a:cxn ang="0">
                <a:pos x="T4" y="T5"/>
              </a:cxn>
            </a:cxnLst>
            <a:rect l="0" t="0" r="r" b="b"/>
            <a:pathLst>
              <a:path w="246" h="721">
                <a:moveTo>
                  <a:pt x="124" y="0"/>
                </a:moveTo>
                <a:cubicBezTo>
                  <a:pt x="0" y="175"/>
                  <a:pt x="101" y="472"/>
                  <a:pt x="159" y="609"/>
                </a:cubicBezTo>
                <a:cubicBezTo>
                  <a:pt x="192" y="688"/>
                  <a:pt x="212" y="713"/>
                  <a:pt x="246" y="721"/>
                </a:cubicBezTo>
              </a:path>
            </a:pathLst>
          </a:custGeom>
          <a:noFill/>
          <a:ln w="26988" cap="rnd">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68" name="Freeform 64">
            <a:extLst>
              <a:ext uri="{FF2B5EF4-FFF2-40B4-BE49-F238E27FC236}">
                <a16:creationId xmlns:a16="http://schemas.microsoft.com/office/drawing/2014/main" id="{16A67F34-21BC-4DB6-955C-A37D1A818325}"/>
              </a:ext>
            </a:extLst>
          </p:cNvPr>
          <p:cNvSpPr>
            <a:spLocks/>
          </p:cNvSpPr>
          <p:nvPr/>
        </p:nvSpPr>
        <p:spPr bwMode="auto">
          <a:xfrm>
            <a:off x="1733551" y="3160713"/>
            <a:ext cx="119063" cy="115888"/>
          </a:xfrm>
          <a:custGeom>
            <a:avLst/>
            <a:gdLst>
              <a:gd name="T0" fmla="*/ 4 w 75"/>
              <a:gd name="T1" fmla="*/ 0 h 73"/>
              <a:gd name="T2" fmla="*/ 75 w 75"/>
              <a:gd name="T3" fmla="*/ 41 h 73"/>
              <a:gd name="T4" fmla="*/ 0 w 75"/>
              <a:gd name="T5" fmla="*/ 73 h 73"/>
              <a:gd name="T6" fmla="*/ 4 w 75"/>
              <a:gd name="T7" fmla="*/ 0 h 73"/>
            </a:gdLst>
            <a:ahLst/>
            <a:cxnLst>
              <a:cxn ang="0">
                <a:pos x="T0" y="T1"/>
              </a:cxn>
              <a:cxn ang="0">
                <a:pos x="T2" y="T3"/>
              </a:cxn>
              <a:cxn ang="0">
                <a:pos x="T4" y="T5"/>
              </a:cxn>
              <a:cxn ang="0">
                <a:pos x="T6" y="T7"/>
              </a:cxn>
            </a:cxnLst>
            <a:rect l="0" t="0" r="r" b="b"/>
            <a:pathLst>
              <a:path w="75" h="73">
                <a:moveTo>
                  <a:pt x="4" y="0"/>
                </a:moveTo>
                <a:lnTo>
                  <a:pt x="75" y="41"/>
                </a:lnTo>
                <a:lnTo>
                  <a:pt x="0" y="73"/>
                </a:lnTo>
                <a:lnTo>
                  <a:pt x="4" y="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1" name="Rectangle 67">
            <a:extLst>
              <a:ext uri="{FF2B5EF4-FFF2-40B4-BE49-F238E27FC236}">
                <a16:creationId xmlns:a16="http://schemas.microsoft.com/office/drawing/2014/main" id="{18A02C1A-907C-43AF-93A0-EBC8060AD3FB}"/>
              </a:ext>
            </a:extLst>
          </p:cNvPr>
          <p:cNvSpPr>
            <a:spLocks noChangeArrowheads="1"/>
          </p:cNvSpPr>
          <p:nvPr/>
        </p:nvSpPr>
        <p:spPr bwMode="auto">
          <a:xfrm>
            <a:off x="7546976" y="5200651"/>
            <a:ext cx="1974850" cy="1350963"/>
          </a:xfrm>
          <a:prstGeom prst="rect">
            <a:avLst/>
          </a:prstGeom>
          <a:noFill/>
          <a:ln w="96838" cap="rnd">
            <a:solidFill>
              <a:srgbClr val="A5A5A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236" name="Picture 68">
            <a:extLst>
              <a:ext uri="{FF2B5EF4-FFF2-40B4-BE49-F238E27FC236}">
                <a16:creationId xmlns:a16="http://schemas.microsoft.com/office/drawing/2014/main" id="{945F7368-A34B-4F80-B5A8-7BB919882C7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50151" y="5203826"/>
            <a:ext cx="197485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69">
            <a:extLst>
              <a:ext uri="{FF2B5EF4-FFF2-40B4-BE49-F238E27FC236}">
                <a16:creationId xmlns:a16="http://schemas.microsoft.com/office/drawing/2014/main" id="{454CDA5E-C0A5-4B44-B40E-BD476986CA5F}"/>
              </a:ext>
            </a:extLst>
          </p:cNvPr>
          <p:cNvSpPr>
            <a:spLocks noChangeArrowheads="1"/>
          </p:cNvSpPr>
          <p:nvPr/>
        </p:nvSpPr>
        <p:spPr bwMode="auto">
          <a:xfrm>
            <a:off x="8040688" y="6596063"/>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Create Host Pool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78" name="Rectangle 74">
            <a:extLst>
              <a:ext uri="{FF2B5EF4-FFF2-40B4-BE49-F238E27FC236}">
                <a16:creationId xmlns:a16="http://schemas.microsoft.com/office/drawing/2014/main" id="{67D5F034-348F-47EA-A782-6CF4570129E6}"/>
              </a:ext>
            </a:extLst>
          </p:cNvPr>
          <p:cNvSpPr>
            <a:spLocks noChangeArrowheads="1"/>
          </p:cNvSpPr>
          <p:nvPr/>
        </p:nvSpPr>
        <p:spPr bwMode="auto">
          <a:xfrm>
            <a:off x="6958013" y="4310063"/>
            <a:ext cx="1174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80" name="Freeform 76">
            <a:extLst>
              <a:ext uri="{FF2B5EF4-FFF2-40B4-BE49-F238E27FC236}">
                <a16:creationId xmlns:a16="http://schemas.microsoft.com/office/drawing/2014/main" id="{4BE5EFB8-BF91-402B-BAF9-DCCEA5878BBE}"/>
              </a:ext>
            </a:extLst>
          </p:cNvPr>
          <p:cNvSpPr>
            <a:spLocks/>
          </p:cNvSpPr>
          <p:nvPr/>
        </p:nvSpPr>
        <p:spPr bwMode="auto">
          <a:xfrm>
            <a:off x="4194176" y="498476"/>
            <a:ext cx="354013" cy="563563"/>
          </a:xfrm>
          <a:custGeom>
            <a:avLst/>
            <a:gdLst>
              <a:gd name="T0" fmla="*/ 822 w 1246"/>
              <a:gd name="T1" fmla="*/ 1981 h 1981"/>
              <a:gd name="T2" fmla="*/ 424 w 1246"/>
              <a:gd name="T3" fmla="*/ 1981 h 1981"/>
              <a:gd name="T4" fmla="*/ 424 w 1246"/>
              <a:gd name="T5" fmla="*/ 1925 h 1981"/>
              <a:gd name="T6" fmla="*/ 0 w 1246"/>
              <a:gd name="T7" fmla="*/ 1925 h 1981"/>
              <a:gd name="T8" fmla="*/ 0 w 1246"/>
              <a:gd name="T9" fmla="*/ 1730 h 1981"/>
              <a:gd name="T10" fmla="*/ 424 w 1246"/>
              <a:gd name="T11" fmla="*/ 1730 h 1981"/>
              <a:gd name="T12" fmla="*/ 424 w 1246"/>
              <a:gd name="T13" fmla="*/ 1674 h 1981"/>
              <a:gd name="T14" fmla="*/ 530 w 1246"/>
              <a:gd name="T15" fmla="*/ 1674 h 1981"/>
              <a:gd name="T16" fmla="*/ 530 w 1246"/>
              <a:gd name="T17" fmla="*/ 1451 h 1981"/>
              <a:gd name="T18" fmla="*/ 152 w 1246"/>
              <a:gd name="T19" fmla="*/ 1451 h 1981"/>
              <a:gd name="T20" fmla="*/ 3 w 1246"/>
              <a:gd name="T21" fmla="*/ 1275 h 1981"/>
              <a:gd name="T22" fmla="*/ 3 w 1246"/>
              <a:gd name="T23" fmla="*/ 692 h 1981"/>
              <a:gd name="T24" fmla="*/ 144 w 1246"/>
              <a:gd name="T25" fmla="*/ 519 h 1981"/>
              <a:gd name="T26" fmla="*/ 144 w 1246"/>
              <a:gd name="T27" fmla="*/ 483 h 1981"/>
              <a:gd name="T28" fmla="*/ 268 w 1246"/>
              <a:gd name="T29" fmla="*/ 146 h 1981"/>
              <a:gd name="T30" fmla="*/ 623 w 1246"/>
              <a:gd name="T31" fmla="*/ 0 h 1981"/>
              <a:gd name="T32" fmla="*/ 981 w 1246"/>
              <a:gd name="T33" fmla="*/ 146 h 1981"/>
              <a:gd name="T34" fmla="*/ 1103 w 1246"/>
              <a:gd name="T35" fmla="*/ 483 h 1981"/>
              <a:gd name="T36" fmla="*/ 1103 w 1246"/>
              <a:gd name="T37" fmla="*/ 517 h 1981"/>
              <a:gd name="T38" fmla="*/ 1243 w 1246"/>
              <a:gd name="T39" fmla="*/ 692 h 1981"/>
              <a:gd name="T40" fmla="*/ 1243 w 1246"/>
              <a:gd name="T41" fmla="*/ 1275 h 1981"/>
              <a:gd name="T42" fmla="*/ 1095 w 1246"/>
              <a:gd name="T43" fmla="*/ 1451 h 1981"/>
              <a:gd name="T44" fmla="*/ 716 w 1246"/>
              <a:gd name="T45" fmla="*/ 1451 h 1981"/>
              <a:gd name="T46" fmla="*/ 716 w 1246"/>
              <a:gd name="T47" fmla="*/ 1674 h 1981"/>
              <a:gd name="T48" fmla="*/ 822 w 1246"/>
              <a:gd name="T49" fmla="*/ 1674 h 1981"/>
              <a:gd name="T50" fmla="*/ 822 w 1246"/>
              <a:gd name="T51" fmla="*/ 1730 h 1981"/>
              <a:gd name="T52" fmla="*/ 1246 w 1246"/>
              <a:gd name="T53" fmla="*/ 1730 h 1981"/>
              <a:gd name="T54" fmla="*/ 1246 w 1246"/>
              <a:gd name="T55" fmla="*/ 1925 h 1981"/>
              <a:gd name="T56" fmla="*/ 822 w 1246"/>
              <a:gd name="T57" fmla="*/ 1925 h 1981"/>
              <a:gd name="T58" fmla="*/ 822 w 1246"/>
              <a:gd name="T59" fmla="*/ 1981 h 19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46" h="1981">
                <a:moveTo>
                  <a:pt x="822" y="1981"/>
                </a:moveTo>
                <a:lnTo>
                  <a:pt x="424" y="1981"/>
                </a:lnTo>
                <a:lnTo>
                  <a:pt x="424" y="1925"/>
                </a:lnTo>
                <a:lnTo>
                  <a:pt x="0" y="1925"/>
                </a:lnTo>
                <a:lnTo>
                  <a:pt x="0" y="1730"/>
                </a:lnTo>
                <a:lnTo>
                  <a:pt x="424" y="1730"/>
                </a:lnTo>
                <a:lnTo>
                  <a:pt x="424" y="1674"/>
                </a:lnTo>
                <a:lnTo>
                  <a:pt x="530" y="1674"/>
                </a:lnTo>
                <a:lnTo>
                  <a:pt x="530" y="1451"/>
                </a:lnTo>
                <a:lnTo>
                  <a:pt x="152" y="1451"/>
                </a:lnTo>
                <a:cubicBezTo>
                  <a:pt x="56" y="1451"/>
                  <a:pt x="3" y="1362"/>
                  <a:pt x="3" y="1275"/>
                </a:cubicBezTo>
                <a:lnTo>
                  <a:pt x="3" y="692"/>
                </a:lnTo>
                <a:cubicBezTo>
                  <a:pt x="3" y="589"/>
                  <a:pt x="53" y="528"/>
                  <a:pt x="144" y="519"/>
                </a:cubicBezTo>
                <a:lnTo>
                  <a:pt x="144" y="483"/>
                </a:lnTo>
                <a:cubicBezTo>
                  <a:pt x="144" y="358"/>
                  <a:pt x="189" y="235"/>
                  <a:pt x="268" y="146"/>
                </a:cubicBezTo>
                <a:cubicBezTo>
                  <a:pt x="345" y="51"/>
                  <a:pt x="509" y="0"/>
                  <a:pt x="623" y="0"/>
                </a:cubicBezTo>
                <a:cubicBezTo>
                  <a:pt x="737" y="0"/>
                  <a:pt x="901" y="51"/>
                  <a:pt x="981" y="146"/>
                </a:cubicBezTo>
                <a:cubicBezTo>
                  <a:pt x="1058" y="229"/>
                  <a:pt x="1103" y="355"/>
                  <a:pt x="1103" y="483"/>
                </a:cubicBezTo>
                <a:lnTo>
                  <a:pt x="1103" y="517"/>
                </a:lnTo>
                <a:cubicBezTo>
                  <a:pt x="1193" y="525"/>
                  <a:pt x="1243" y="586"/>
                  <a:pt x="1243" y="692"/>
                </a:cubicBezTo>
                <a:lnTo>
                  <a:pt x="1243" y="1275"/>
                </a:lnTo>
                <a:cubicBezTo>
                  <a:pt x="1243" y="1381"/>
                  <a:pt x="1185" y="1451"/>
                  <a:pt x="1095" y="1451"/>
                </a:cubicBezTo>
                <a:lnTo>
                  <a:pt x="716" y="1451"/>
                </a:lnTo>
                <a:lnTo>
                  <a:pt x="716" y="1674"/>
                </a:lnTo>
                <a:lnTo>
                  <a:pt x="822" y="1674"/>
                </a:lnTo>
                <a:lnTo>
                  <a:pt x="822" y="1730"/>
                </a:lnTo>
                <a:lnTo>
                  <a:pt x="1246" y="1730"/>
                </a:lnTo>
                <a:lnTo>
                  <a:pt x="1246" y="1925"/>
                </a:lnTo>
                <a:lnTo>
                  <a:pt x="822" y="1925"/>
                </a:lnTo>
                <a:lnTo>
                  <a:pt x="822" y="1981"/>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1" name="Rectangle 77">
            <a:extLst>
              <a:ext uri="{FF2B5EF4-FFF2-40B4-BE49-F238E27FC236}">
                <a16:creationId xmlns:a16="http://schemas.microsoft.com/office/drawing/2014/main" id="{80E3E57F-B63E-4472-973E-B2B8C1A7C30D}"/>
              </a:ext>
            </a:extLst>
          </p:cNvPr>
          <p:cNvSpPr>
            <a:spLocks noChangeArrowheads="1"/>
          </p:cNvSpPr>
          <p:nvPr/>
        </p:nvSpPr>
        <p:spPr bwMode="auto">
          <a:xfrm>
            <a:off x="4352926" y="919163"/>
            <a:ext cx="38100" cy="476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2" name="Rectangle 78">
            <a:extLst>
              <a:ext uri="{FF2B5EF4-FFF2-40B4-BE49-F238E27FC236}">
                <a16:creationId xmlns:a16="http://schemas.microsoft.com/office/drawing/2014/main" id="{F6831718-28C5-465B-99DF-FC2734DE5DE3}"/>
              </a:ext>
            </a:extLst>
          </p:cNvPr>
          <p:cNvSpPr>
            <a:spLocks noChangeArrowheads="1"/>
          </p:cNvSpPr>
          <p:nvPr/>
        </p:nvSpPr>
        <p:spPr bwMode="auto">
          <a:xfrm>
            <a:off x="4322763" y="982663"/>
            <a:ext cx="98425" cy="7143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3" name="Rectangle 79">
            <a:extLst>
              <a:ext uri="{FF2B5EF4-FFF2-40B4-BE49-F238E27FC236}">
                <a16:creationId xmlns:a16="http://schemas.microsoft.com/office/drawing/2014/main" id="{991A83C3-CF81-42D0-A227-ECB8AA1ACFD5}"/>
              </a:ext>
            </a:extLst>
          </p:cNvPr>
          <p:cNvSpPr>
            <a:spLocks noChangeArrowheads="1"/>
          </p:cNvSpPr>
          <p:nvPr/>
        </p:nvSpPr>
        <p:spPr bwMode="auto">
          <a:xfrm>
            <a:off x="4435476" y="998538"/>
            <a:ext cx="106363" cy="396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4" name="Rectangle 80">
            <a:extLst>
              <a:ext uri="{FF2B5EF4-FFF2-40B4-BE49-F238E27FC236}">
                <a16:creationId xmlns:a16="http://schemas.microsoft.com/office/drawing/2014/main" id="{6D949BA0-C725-4E58-A1A1-534FB25B9400}"/>
              </a:ext>
            </a:extLst>
          </p:cNvPr>
          <p:cNvSpPr>
            <a:spLocks noChangeArrowheads="1"/>
          </p:cNvSpPr>
          <p:nvPr/>
        </p:nvSpPr>
        <p:spPr bwMode="auto">
          <a:xfrm>
            <a:off x="4202113" y="998538"/>
            <a:ext cx="106363" cy="3968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5" name="Freeform 81">
            <a:extLst>
              <a:ext uri="{FF2B5EF4-FFF2-40B4-BE49-F238E27FC236}">
                <a16:creationId xmlns:a16="http://schemas.microsoft.com/office/drawing/2014/main" id="{634DEEBF-6D66-4722-9BB5-A50ABC04E76D}"/>
              </a:ext>
            </a:extLst>
          </p:cNvPr>
          <p:cNvSpPr>
            <a:spLocks noEditPoints="1"/>
          </p:cNvSpPr>
          <p:nvPr/>
        </p:nvSpPr>
        <p:spPr bwMode="auto">
          <a:xfrm>
            <a:off x="4203701" y="506413"/>
            <a:ext cx="336550" cy="396875"/>
          </a:xfrm>
          <a:custGeom>
            <a:avLst/>
            <a:gdLst>
              <a:gd name="T0" fmla="*/ 1046 w 1187"/>
              <a:gd name="T1" fmla="*/ 516 h 1395"/>
              <a:gd name="T2" fmla="*/ 1046 w 1187"/>
              <a:gd name="T3" fmla="*/ 455 h 1395"/>
              <a:gd name="T4" fmla="*/ 930 w 1187"/>
              <a:gd name="T5" fmla="*/ 137 h 1395"/>
              <a:gd name="T6" fmla="*/ 593 w 1187"/>
              <a:gd name="T7" fmla="*/ 0 h 1395"/>
              <a:gd name="T8" fmla="*/ 257 w 1187"/>
              <a:gd name="T9" fmla="*/ 137 h 1395"/>
              <a:gd name="T10" fmla="*/ 140 w 1187"/>
              <a:gd name="T11" fmla="*/ 455 h 1395"/>
              <a:gd name="T12" fmla="*/ 140 w 1187"/>
              <a:gd name="T13" fmla="*/ 516 h 1395"/>
              <a:gd name="T14" fmla="*/ 0 w 1187"/>
              <a:gd name="T15" fmla="*/ 664 h 1395"/>
              <a:gd name="T16" fmla="*/ 0 w 1187"/>
              <a:gd name="T17" fmla="*/ 1247 h 1395"/>
              <a:gd name="T18" fmla="*/ 122 w 1187"/>
              <a:gd name="T19" fmla="*/ 1395 h 1395"/>
              <a:gd name="T20" fmla="*/ 1065 w 1187"/>
              <a:gd name="T21" fmla="*/ 1395 h 1395"/>
              <a:gd name="T22" fmla="*/ 1187 w 1187"/>
              <a:gd name="T23" fmla="*/ 1247 h 1395"/>
              <a:gd name="T24" fmla="*/ 1187 w 1187"/>
              <a:gd name="T25" fmla="*/ 664 h 1395"/>
              <a:gd name="T26" fmla="*/ 1046 w 1187"/>
              <a:gd name="T27" fmla="*/ 516 h 1395"/>
              <a:gd name="T28" fmla="*/ 349 w 1187"/>
              <a:gd name="T29" fmla="*/ 486 h 1395"/>
              <a:gd name="T30" fmla="*/ 413 w 1187"/>
              <a:gd name="T31" fmla="*/ 274 h 1395"/>
              <a:gd name="T32" fmla="*/ 593 w 1187"/>
              <a:gd name="T33" fmla="*/ 201 h 1395"/>
              <a:gd name="T34" fmla="*/ 773 w 1187"/>
              <a:gd name="T35" fmla="*/ 274 h 1395"/>
              <a:gd name="T36" fmla="*/ 837 w 1187"/>
              <a:gd name="T37" fmla="*/ 452 h 1395"/>
              <a:gd name="T38" fmla="*/ 837 w 1187"/>
              <a:gd name="T39" fmla="*/ 514 h 1395"/>
              <a:gd name="T40" fmla="*/ 349 w 1187"/>
              <a:gd name="T41" fmla="*/ 514 h 1395"/>
              <a:gd name="T42" fmla="*/ 349 w 1187"/>
              <a:gd name="T43" fmla="*/ 486 h 1395"/>
              <a:gd name="T44" fmla="*/ 434 w 1187"/>
              <a:gd name="T45" fmla="*/ 756 h 1395"/>
              <a:gd name="T46" fmla="*/ 588 w 1187"/>
              <a:gd name="T47" fmla="*/ 595 h 1395"/>
              <a:gd name="T48" fmla="*/ 742 w 1187"/>
              <a:gd name="T49" fmla="*/ 756 h 1395"/>
              <a:gd name="T50" fmla="*/ 633 w 1187"/>
              <a:gd name="T51" fmla="*/ 756 h 1395"/>
              <a:gd name="T52" fmla="*/ 633 w 1187"/>
              <a:gd name="T53" fmla="*/ 874 h 1395"/>
              <a:gd name="T54" fmla="*/ 540 w 1187"/>
              <a:gd name="T55" fmla="*/ 874 h 1395"/>
              <a:gd name="T56" fmla="*/ 540 w 1187"/>
              <a:gd name="T57" fmla="*/ 756 h 1395"/>
              <a:gd name="T58" fmla="*/ 434 w 1187"/>
              <a:gd name="T59" fmla="*/ 756 h 1395"/>
              <a:gd name="T60" fmla="*/ 151 w 1187"/>
              <a:gd name="T61" fmla="*/ 1002 h 1395"/>
              <a:gd name="T62" fmla="*/ 151 w 1187"/>
              <a:gd name="T63" fmla="*/ 907 h 1395"/>
              <a:gd name="T64" fmla="*/ 310 w 1187"/>
              <a:gd name="T65" fmla="*/ 907 h 1395"/>
              <a:gd name="T66" fmla="*/ 310 w 1187"/>
              <a:gd name="T67" fmla="*/ 795 h 1395"/>
              <a:gd name="T68" fmla="*/ 458 w 1187"/>
              <a:gd name="T69" fmla="*/ 952 h 1395"/>
              <a:gd name="T70" fmla="*/ 310 w 1187"/>
              <a:gd name="T71" fmla="*/ 1108 h 1395"/>
              <a:gd name="T72" fmla="*/ 310 w 1187"/>
              <a:gd name="T73" fmla="*/ 999 h 1395"/>
              <a:gd name="T74" fmla="*/ 151 w 1187"/>
              <a:gd name="T75" fmla="*/ 999 h 1395"/>
              <a:gd name="T76" fmla="*/ 151 w 1187"/>
              <a:gd name="T77" fmla="*/ 1002 h 1395"/>
              <a:gd name="T78" fmla="*/ 588 w 1187"/>
              <a:gd name="T79" fmla="*/ 1317 h 1395"/>
              <a:gd name="T80" fmla="*/ 432 w 1187"/>
              <a:gd name="T81" fmla="*/ 1153 h 1395"/>
              <a:gd name="T82" fmla="*/ 540 w 1187"/>
              <a:gd name="T83" fmla="*/ 1153 h 1395"/>
              <a:gd name="T84" fmla="*/ 540 w 1187"/>
              <a:gd name="T85" fmla="*/ 1038 h 1395"/>
              <a:gd name="T86" fmla="*/ 633 w 1187"/>
              <a:gd name="T87" fmla="*/ 1038 h 1395"/>
              <a:gd name="T88" fmla="*/ 633 w 1187"/>
              <a:gd name="T89" fmla="*/ 1153 h 1395"/>
              <a:gd name="T90" fmla="*/ 744 w 1187"/>
              <a:gd name="T91" fmla="*/ 1153 h 1395"/>
              <a:gd name="T92" fmla="*/ 588 w 1187"/>
              <a:gd name="T93" fmla="*/ 1317 h 1395"/>
              <a:gd name="T94" fmla="*/ 1025 w 1187"/>
              <a:gd name="T95" fmla="*/ 1002 h 1395"/>
              <a:gd name="T96" fmla="*/ 866 w 1187"/>
              <a:gd name="T97" fmla="*/ 1002 h 1395"/>
              <a:gd name="T98" fmla="*/ 866 w 1187"/>
              <a:gd name="T99" fmla="*/ 1113 h 1395"/>
              <a:gd name="T100" fmla="*/ 715 w 1187"/>
              <a:gd name="T101" fmla="*/ 954 h 1395"/>
              <a:gd name="T102" fmla="*/ 866 w 1187"/>
              <a:gd name="T103" fmla="*/ 795 h 1395"/>
              <a:gd name="T104" fmla="*/ 866 w 1187"/>
              <a:gd name="T105" fmla="*/ 907 h 1395"/>
              <a:gd name="T106" fmla="*/ 1025 w 1187"/>
              <a:gd name="T107" fmla="*/ 907 h 1395"/>
              <a:gd name="T108" fmla="*/ 1025 w 1187"/>
              <a:gd name="T109" fmla="*/ 1002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87" h="1395">
                <a:moveTo>
                  <a:pt x="1046" y="516"/>
                </a:moveTo>
                <a:lnTo>
                  <a:pt x="1046" y="455"/>
                </a:lnTo>
                <a:cubicBezTo>
                  <a:pt x="1046" y="332"/>
                  <a:pt x="1004" y="218"/>
                  <a:pt x="930" y="137"/>
                </a:cubicBezTo>
                <a:cubicBezTo>
                  <a:pt x="861" y="53"/>
                  <a:pt x="707" y="0"/>
                  <a:pt x="593" y="0"/>
                </a:cubicBezTo>
                <a:cubicBezTo>
                  <a:pt x="479" y="0"/>
                  <a:pt x="326" y="53"/>
                  <a:pt x="257" y="137"/>
                </a:cubicBezTo>
                <a:cubicBezTo>
                  <a:pt x="185" y="218"/>
                  <a:pt x="140" y="332"/>
                  <a:pt x="140" y="455"/>
                </a:cubicBezTo>
                <a:lnTo>
                  <a:pt x="140" y="516"/>
                </a:lnTo>
                <a:cubicBezTo>
                  <a:pt x="37" y="516"/>
                  <a:pt x="0" y="581"/>
                  <a:pt x="0" y="664"/>
                </a:cubicBezTo>
                <a:lnTo>
                  <a:pt x="0" y="1247"/>
                </a:lnTo>
                <a:cubicBezTo>
                  <a:pt x="0" y="1320"/>
                  <a:pt x="42" y="1395"/>
                  <a:pt x="122" y="1395"/>
                </a:cubicBezTo>
                <a:lnTo>
                  <a:pt x="1065" y="1395"/>
                </a:lnTo>
                <a:cubicBezTo>
                  <a:pt x="1155" y="1395"/>
                  <a:pt x="1187" y="1320"/>
                  <a:pt x="1187" y="1247"/>
                </a:cubicBezTo>
                <a:lnTo>
                  <a:pt x="1187" y="664"/>
                </a:lnTo>
                <a:cubicBezTo>
                  <a:pt x="1187" y="589"/>
                  <a:pt x="1158" y="516"/>
                  <a:pt x="1046" y="516"/>
                </a:cubicBezTo>
                <a:close/>
                <a:moveTo>
                  <a:pt x="349" y="486"/>
                </a:moveTo>
                <a:cubicBezTo>
                  <a:pt x="349" y="413"/>
                  <a:pt x="373" y="321"/>
                  <a:pt x="413" y="274"/>
                </a:cubicBezTo>
                <a:cubicBezTo>
                  <a:pt x="453" y="226"/>
                  <a:pt x="538" y="204"/>
                  <a:pt x="593" y="201"/>
                </a:cubicBezTo>
                <a:cubicBezTo>
                  <a:pt x="649" y="201"/>
                  <a:pt x="734" y="226"/>
                  <a:pt x="773" y="274"/>
                </a:cubicBezTo>
                <a:cubicBezTo>
                  <a:pt x="813" y="321"/>
                  <a:pt x="837" y="383"/>
                  <a:pt x="837" y="452"/>
                </a:cubicBezTo>
                <a:lnTo>
                  <a:pt x="837" y="514"/>
                </a:lnTo>
                <a:lnTo>
                  <a:pt x="349" y="514"/>
                </a:lnTo>
                <a:lnTo>
                  <a:pt x="349" y="486"/>
                </a:lnTo>
                <a:close/>
                <a:moveTo>
                  <a:pt x="434" y="756"/>
                </a:moveTo>
                <a:lnTo>
                  <a:pt x="588" y="595"/>
                </a:lnTo>
                <a:lnTo>
                  <a:pt x="742" y="756"/>
                </a:lnTo>
                <a:lnTo>
                  <a:pt x="633" y="756"/>
                </a:lnTo>
                <a:lnTo>
                  <a:pt x="633" y="874"/>
                </a:lnTo>
                <a:lnTo>
                  <a:pt x="540" y="874"/>
                </a:lnTo>
                <a:lnTo>
                  <a:pt x="540" y="756"/>
                </a:lnTo>
                <a:lnTo>
                  <a:pt x="434" y="756"/>
                </a:lnTo>
                <a:close/>
                <a:moveTo>
                  <a:pt x="151" y="1002"/>
                </a:moveTo>
                <a:lnTo>
                  <a:pt x="151" y="907"/>
                </a:lnTo>
                <a:lnTo>
                  <a:pt x="310" y="907"/>
                </a:lnTo>
                <a:lnTo>
                  <a:pt x="310" y="795"/>
                </a:lnTo>
                <a:lnTo>
                  <a:pt x="458" y="952"/>
                </a:lnTo>
                <a:lnTo>
                  <a:pt x="310" y="1108"/>
                </a:lnTo>
                <a:lnTo>
                  <a:pt x="310" y="999"/>
                </a:lnTo>
                <a:lnTo>
                  <a:pt x="151" y="999"/>
                </a:lnTo>
                <a:lnTo>
                  <a:pt x="151" y="1002"/>
                </a:lnTo>
                <a:close/>
                <a:moveTo>
                  <a:pt x="588" y="1317"/>
                </a:moveTo>
                <a:lnTo>
                  <a:pt x="432" y="1153"/>
                </a:lnTo>
                <a:lnTo>
                  <a:pt x="540" y="1153"/>
                </a:lnTo>
                <a:lnTo>
                  <a:pt x="540" y="1038"/>
                </a:lnTo>
                <a:lnTo>
                  <a:pt x="633" y="1038"/>
                </a:lnTo>
                <a:lnTo>
                  <a:pt x="633" y="1153"/>
                </a:lnTo>
                <a:lnTo>
                  <a:pt x="744" y="1153"/>
                </a:lnTo>
                <a:lnTo>
                  <a:pt x="588" y="1317"/>
                </a:lnTo>
                <a:close/>
                <a:moveTo>
                  <a:pt x="1025" y="1002"/>
                </a:moveTo>
                <a:lnTo>
                  <a:pt x="866" y="1002"/>
                </a:lnTo>
                <a:lnTo>
                  <a:pt x="866" y="1113"/>
                </a:lnTo>
                <a:lnTo>
                  <a:pt x="715" y="954"/>
                </a:lnTo>
                <a:lnTo>
                  <a:pt x="866" y="795"/>
                </a:lnTo>
                <a:lnTo>
                  <a:pt x="866" y="907"/>
                </a:lnTo>
                <a:lnTo>
                  <a:pt x="1025" y="907"/>
                </a:lnTo>
                <a:lnTo>
                  <a:pt x="1025" y="1002"/>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254" name="Picture 86">
            <a:extLst>
              <a:ext uri="{FF2B5EF4-FFF2-40B4-BE49-F238E27FC236}">
                <a16:creationId xmlns:a16="http://schemas.microsoft.com/office/drawing/2014/main" id="{6A176C9D-5FC2-4ACD-8699-E0939F726E2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698751" y="709613"/>
            <a:ext cx="15525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5" name="Picture 87">
            <a:extLst>
              <a:ext uri="{FF2B5EF4-FFF2-40B4-BE49-F238E27FC236}">
                <a16:creationId xmlns:a16="http://schemas.microsoft.com/office/drawing/2014/main" id="{5F83F76E-1599-420C-B252-0F1A1EDB8BD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98751" y="709613"/>
            <a:ext cx="15525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0" name="Freeform 88">
            <a:extLst>
              <a:ext uri="{FF2B5EF4-FFF2-40B4-BE49-F238E27FC236}">
                <a16:creationId xmlns:a16="http://schemas.microsoft.com/office/drawing/2014/main" id="{E0A72508-B91C-4641-8762-4E2DDE695DDC}"/>
              </a:ext>
            </a:extLst>
          </p:cNvPr>
          <p:cNvSpPr>
            <a:spLocks/>
          </p:cNvSpPr>
          <p:nvPr/>
        </p:nvSpPr>
        <p:spPr bwMode="auto">
          <a:xfrm>
            <a:off x="2816226" y="781051"/>
            <a:ext cx="1262063" cy="179388"/>
          </a:xfrm>
          <a:custGeom>
            <a:avLst/>
            <a:gdLst>
              <a:gd name="T0" fmla="*/ 0 w 4445"/>
              <a:gd name="T1" fmla="*/ 630 h 630"/>
              <a:gd name="T2" fmla="*/ 0 w 4445"/>
              <a:gd name="T3" fmla="*/ 521 h 630"/>
              <a:gd name="T4" fmla="*/ 521 w 4445"/>
              <a:gd name="T5" fmla="*/ 0 h 630"/>
              <a:gd name="T6" fmla="*/ 4445 w 4445"/>
              <a:gd name="T7" fmla="*/ 0 h 630"/>
            </a:gdLst>
            <a:ahLst/>
            <a:cxnLst>
              <a:cxn ang="0">
                <a:pos x="T0" y="T1"/>
              </a:cxn>
              <a:cxn ang="0">
                <a:pos x="T2" y="T3"/>
              </a:cxn>
              <a:cxn ang="0">
                <a:pos x="T4" y="T5"/>
              </a:cxn>
              <a:cxn ang="0">
                <a:pos x="T6" y="T7"/>
              </a:cxn>
            </a:cxnLst>
            <a:rect l="0" t="0" r="r" b="b"/>
            <a:pathLst>
              <a:path w="4445" h="630">
                <a:moveTo>
                  <a:pt x="0" y="630"/>
                </a:moveTo>
                <a:lnTo>
                  <a:pt x="0" y="521"/>
                </a:lnTo>
                <a:cubicBezTo>
                  <a:pt x="0" y="233"/>
                  <a:pt x="234" y="0"/>
                  <a:pt x="521" y="0"/>
                </a:cubicBezTo>
                <a:lnTo>
                  <a:pt x="4445" y="0"/>
                </a:lnTo>
              </a:path>
            </a:pathLst>
          </a:custGeom>
          <a:noFill/>
          <a:ln w="36513" cap="rnd">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1" name="Freeform 89">
            <a:extLst>
              <a:ext uri="{FF2B5EF4-FFF2-40B4-BE49-F238E27FC236}">
                <a16:creationId xmlns:a16="http://schemas.microsoft.com/office/drawing/2014/main" id="{638D5729-2DDE-4BAA-9F2B-D33AE59156B6}"/>
              </a:ext>
            </a:extLst>
          </p:cNvPr>
          <p:cNvSpPr>
            <a:spLocks/>
          </p:cNvSpPr>
          <p:nvPr/>
        </p:nvSpPr>
        <p:spPr bwMode="auto">
          <a:xfrm>
            <a:off x="2749551" y="942976"/>
            <a:ext cx="134938" cy="133350"/>
          </a:xfrm>
          <a:custGeom>
            <a:avLst/>
            <a:gdLst>
              <a:gd name="T0" fmla="*/ 85 w 85"/>
              <a:gd name="T1" fmla="*/ 0 h 84"/>
              <a:gd name="T2" fmla="*/ 42 w 85"/>
              <a:gd name="T3" fmla="*/ 84 h 84"/>
              <a:gd name="T4" fmla="*/ 0 w 85"/>
              <a:gd name="T5" fmla="*/ 0 h 84"/>
              <a:gd name="T6" fmla="*/ 85 w 85"/>
              <a:gd name="T7" fmla="*/ 0 h 84"/>
            </a:gdLst>
            <a:ahLst/>
            <a:cxnLst>
              <a:cxn ang="0">
                <a:pos x="T0" y="T1"/>
              </a:cxn>
              <a:cxn ang="0">
                <a:pos x="T2" y="T3"/>
              </a:cxn>
              <a:cxn ang="0">
                <a:pos x="T4" y="T5"/>
              </a:cxn>
              <a:cxn ang="0">
                <a:pos x="T6" y="T7"/>
              </a:cxn>
            </a:cxnLst>
            <a:rect l="0" t="0" r="r" b="b"/>
            <a:pathLst>
              <a:path w="85" h="84">
                <a:moveTo>
                  <a:pt x="85" y="0"/>
                </a:moveTo>
                <a:lnTo>
                  <a:pt x="42" y="84"/>
                </a:lnTo>
                <a:lnTo>
                  <a:pt x="0" y="0"/>
                </a:lnTo>
                <a:lnTo>
                  <a:pt x="8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2" name="Freeform 90">
            <a:extLst>
              <a:ext uri="{FF2B5EF4-FFF2-40B4-BE49-F238E27FC236}">
                <a16:creationId xmlns:a16="http://schemas.microsoft.com/office/drawing/2014/main" id="{0A56CC37-490B-4E58-ADC1-6B06D9F52981}"/>
              </a:ext>
            </a:extLst>
          </p:cNvPr>
          <p:cNvSpPr>
            <a:spLocks/>
          </p:cNvSpPr>
          <p:nvPr/>
        </p:nvSpPr>
        <p:spPr bwMode="auto">
          <a:xfrm>
            <a:off x="4062413" y="714376"/>
            <a:ext cx="133350" cy="133350"/>
          </a:xfrm>
          <a:custGeom>
            <a:avLst/>
            <a:gdLst>
              <a:gd name="T0" fmla="*/ 0 w 84"/>
              <a:gd name="T1" fmla="*/ 0 h 84"/>
              <a:gd name="T2" fmla="*/ 84 w 84"/>
              <a:gd name="T3" fmla="*/ 42 h 84"/>
              <a:gd name="T4" fmla="*/ 0 w 84"/>
              <a:gd name="T5" fmla="*/ 84 h 84"/>
              <a:gd name="T6" fmla="*/ 0 w 84"/>
              <a:gd name="T7" fmla="*/ 0 h 84"/>
            </a:gdLst>
            <a:ahLst/>
            <a:cxnLst>
              <a:cxn ang="0">
                <a:pos x="T0" y="T1"/>
              </a:cxn>
              <a:cxn ang="0">
                <a:pos x="T2" y="T3"/>
              </a:cxn>
              <a:cxn ang="0">
                <a:pos x="T4" y="T5"/>
              </a:cxn>
              <a:cxn ang="0">
                <a:pos x="T6" y="T7"/>
              </a:cxn>
            </a:cxnLst>
            <a:rect l="0" t="0" r="r" b="b"/>
            <a:pathLst>
              <a:path w="84" h="84">
                <a:moveTo>
                  <a:pt x="0" y="0"/>
                </a:moveTo>
                <a:lnTo>
                  <a:pt x="84" y="42"/>
                </a:lnTo>
                <a:lnTo>
                  <a:pt x="0" y="84"/>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259" name="Picture 91">
            <a:extLst>
              <a:ext uri="{FF2B5EF4-FFF2-40B4-BE49-F238E27FC236}">
                <a16:creationId xmlns:a16="http://schemas.microsoft.com/office/drawing/2014/main" id="{91A89AA8-1B32-41BA-B16F-5E0C9BA297C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497388" y="709613"/>
            <a:ext cx="232568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60" name="Picture 92">
            <a:extLst>
              <a:ext uri="{FF2B5EF4-FFF2-40B4-BE49-F238E27FC236}">
                <a16:creationId xmlns:a16="http://schemas.microsoft.com/office/drawing/2014/main" id="{B47AA7F5-CE15-4B1B-B081-03EB356DF6F5}"/>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97388" y="709613"/>
            <a:ext cx="232568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3" name="Freeform 93">
            <a:extLst>
              <a:ext uri="{FF2B5EF4-FFF2-40B4-BE49-F238E27FC236}">
                <a16:creationId xmlns:a16="http://schemas.microsoft.com/office/drawing/2014/main" id="{D604ADFC-4861-4F7D-A641-1A2DC17444D4}"/>
              </a:ext>
            </a:extLst>
          </p:cNvPr>
          <p:cNvSpPr>
            <a:spLocks/>
          </p:cNvSpPr>
          <p:nvPr/>
        </p:nvSpPr>
        <p:spPr bwMode="auto">
          <a:xfrm>
            <a:off x="4664076" y="781051"/>
            <a:ext cx="2036763" cy="377825"/>
          </a:xfrm>
          <a:custGeom>
            <a:avLst/>
            <a:gdLst>
              <a:gd name="T0" fmla="*/ 7173 w 7173"/>
              <a:gd name="T1" fmla="*/ 1331 h 1331"/>
              <a:gd name="T2" fmla="*/ 7173 w 7173"/>
              <a:gd name="T3" fmla="*/ 872 h 1331"/>
              <a:gd name="T4" fmla="*/ 6301 w 7173"/>
              <a:gd name="T5" fmla="*/ 0 h 1331"/>
              <a:gd name="T6" fmla="*/ 0 w 7173"/>
              <a:gd name="T7" fmla="*/ 0 h 1331"/>
            </a:gdLst>
            <a:ahLst/>
            <a:cxnLst>
              <a:cxn ang="0">
                <a:pos x="T0" y="T1"/>
              </a:cxn>
              <a:cxn ang="0">
                <a:pos x="T2" y="T3"/>
              </a:cxn>
              <a:cxn ang="0">
                <a:pos x="T4" y="T5"/>
              </a:cxn>
              <a:cxn ang="0">
                <a:pos x="T6" y="T7"/>
              </a:cxn>
            </a:cxnLst>
            <a:rect l="0" t="0" r="r" b="b"/>
            <a:pathLst>
              <a:path w="7173" h="1331">
                <a:moveTo>
                  <a:pt x="7173" y="1331"/>
                </a:moveTo>
                <a:lnTo>
                  <a:pt x="7173" y="872"/>
                </a:lnTo>
                <a:cubicBezTo>
                  <a:pt x="7173" y="390"/>
                  <a:pt x="6783" y="0"/>
                  <a:pt x="6301" y="0"/>
                </a:cubicBezTo>
                <a:lnTo>
                  <a:pt x="0" y="0"/>
                </a:lnTo>
              </a:path>
            </a:pathLst>
          </a:custGeom>
          <a:noFill/>
          <a:ln w="36513" cap="rnd">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4" name="Freeform 94">
            <a:extLst>
              <a:ext uri="{FF2B5EF4-FFF2-40B4-BE49-F238E27FC236}">
                <a16:creationId xmlns:a16="http://schemas.microsoft.com/office/drawing/2014/main" id="{269454BB-314D-4089-ACB2-DF77FE47F38F}"/>
              </a:ext>
            </a:extLst>
          </p:cNvPr>
          <p:cNvSpPr>
            <a:spLocks/>
          </p:cNvSpPr>
          <p:nvPr/>
        </p:nvSpPr>
        <p:spPr bwMode="auto">
          <a:xfrm>
            <a:off x="6634163" y="1143001"/>
            <a:ext cx="134938" cy="133350"/>
          </a:xfrm>
          <a:custGeom>
            <a:avLst/>
            <a:gdLst>
              <a:gd name="T0" fmla="*/ 85 w 85"/>
              <a:gd name="T1" fmla="*/ 0 h 84"/>
              <a:gd name="T2" fmla="*/ 42 w 85"/>
              <a:gd name="T3" fmla="*/ 84 h 84"/>
              <a:gd name="T4" fmla="*/ 0 w 85"/>
              <a:gd name="T5" fmla="*/ 0 h 84"/>
              <a:gd name="T6" fmla="*/ 85 w 85"/>
              <a:gd name="T7" fmla="*/ 0 h 84"/>
            </a:gdLst>
            <a:ahLst/>
            <a:cxnLst>
              <a:cxn ang="0">
                <a:pos x="T0" y="T1"/>
              </a:cxn>
              <a:cxn ang="0">
                <a:pos x="T2" y="T3"/>
              </a:cxn>
              <a:cxn ang="0">
                <a:pos x="T4" y="T5"/>
              </a:cxn>
              <a:cxn ang="0">
                <a:pos x="T6" y="T7"/>
              </a:cxn>
            </a:cxnLst>
            <a:rect l="0" t="0" r="r" b="b"/>
            <a:pathLst>
              <a:path w="85" h="84">
                <a:moveTo>
                  <a:pt x="85" y="0"/>
                </a:moveTo>
                <a:lnTo>
                  <a:pt x="42" y="84"/>
                </a:lnTo>
                <a:lnTo>
                  <a:pt x="0" y="0"/>
                </a:lnTo>
                <a:lnTo>
                  <a:pt x="8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5" name="Freeform 95">
            <a:extLst>
              <a:ext uri="{FF2B5EF4-FFF2-40B4-BE49-F238E27FC236}">
                <a16:creationId xmlns:a16="http://schemas.microsoft.com/office/drawing/2014/main" id="{70CB224E-91B9-4FE2-AA3A-9157CFEDFF39}"/>
              </a:ext>
            </a:extLst>
          </p:cNvPr>
          <p:cNvSpPr>
            <a:spLocks/>
          </p:cNvSpPr>
          <p:nvPr/>
        </p:nvSpPr>
        <p:spPr bwMode="auto">
          <a:xfrm>
            <a:off x="4548188" y="714376"/>
            <a:ext cx="133350" cy="133350"/>
          </a:xfrm>
          <a:custGeom>
            <a:avLst/>
            <a:gdLst>
              <a:gd name="T0" fmla="*/ 84 w 84"/>
              <a:gd name="T1" fmla="*/ 84 h 84"/>
              <a:gd name="T2" fmla="*/ 0 w 84"/>
              <a:gd name="T3" fmla="*/ 42 h 84"/>
              <a:gd name="T4" fmla="*/ 84 w 84"/>
              <a:gd name="T5" fmla="*/ 0 h 84"/>
              <a:gd name="T6" fmla="*/ 84 w 84"/>
              <a:gd name="T7" fmla="*/ 84 h 84"/>
            </a:gdLst>
            <a:ahLst/>
            <a:cxnLst>
              <a:cxn ang="0">
                <a:pos x="T0" y="T1"/>
              </a:cxn>
              <a:cxn ang="0">
                <a:pos x="T2" y="T3"/>
              </a:cxn>
              <a:cxn ang="0">
                <a:pos x="T4" y="T5"/>
              </a:cxn>
              <a:cxn ang="0">
                <a:pos x="T6" y="T7"/>
              </a:cxn>
            </a:cxnLst>
            <a:rect l="0" t="0" r="r" b="b"/>
            <a:pathLst>
              <a:path w="84" h="84">
                <a:moveTo>
                  <a:pt x="84" y="84"/>
                </a:moveTo>
                <a:lnTo>
                  <a:pt x="0" y="42"/>
                </a:lnTo>
                <a:lnTo>
                  <a:pt x="84" y="0"/>
                </a:lnTo>
                <a:lnTo>
                  <a:pt x="84" y="8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6" name="Rectangle 96">
            <a:extLst>
              <a:ext uri="{FF2B5EF4-FFF2-40B4-BE49-F238E27FC236}">
                <a16:creationId xmlns:a16="http://schemas.microsoft.com/office/drawing/2014/main" id="{6502B7C3-0BA3-43AA-8B5C-F90B55BE9635}"/>
              </a:ext>
            </a:extLst>
          </p:cNvPr>
          <p:cNvSpPr>
            <a:spLocks noChangeArrowheads="1"/>
          </p:cNvSpPr>
          <p:nvPr/>
        </p:nvSpPr>
        <p:spPr bwMode="auto">
          <a:xfrm>
            <a:off x="5640388" y="5037138"/>
            <a:ext cx="1976438" cy="1350963"/>
          </a:xfrm>
          <a:prstGeom prst="rect">
            <a:avLst/>
          </a:prstGeom>
          <a:noFill/>
          <a:ln w="96838" cap="rnd">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265" name="Picture 97">
            <a:extLst>
              <a:ext uri="{FF2B5EF4-FFF2-40B4-BE49-F238E27FC236}">
                <a16:creationId xmlns:a16="http://schemas.microsoft.com/office/drawing/2014/main" id="{91229B7B-9D84-4DC5-9000-1D05FD3AEDD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41976" y="5040313"/>
            <a:ext cx="1976438"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Rectangle 98">
            <a:extLst>
              <a:ext uri="{FF2B5EF4-FFF2-40B4-BE49-F238E27FC236}">
                <a16:creationId xmlns:a16="http://schemas.microsoft.com/office/drawing/2014/main" id="{31B13183-8F09-4FEA-A010-44158792F7E4}"/>
              </a:ext>
            </a:extLst>
          </p:cNvPr>
          <p:cNvSpPr>
            <a:spLocks noChangeArrowheads="1"/>
          </p:cNvSpPr>
          <p:nvPr/>
        </p:nvSpPr>
        <p:spPr bwMode="auto">
          <a:xfrm>
            <a:off x="6135688" y="6432551"/>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Create Host Pool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98" name="Rectangle 99">
            <a:extLst>
              <a:ext uri="{FF2B5EF4-FFF2-40B4-BE49-F238E27FC236}">
                <a16:creationId xmlns:a16="http://schemas.microsoft.com/office/drawing/2014/main" id="{B57B1395-5169-4BAB-B5B1-B64B2E15F435}"/>
              </a:ext>
            </a:extLst>
          </p:cNvPr>
          <p:cNvSpPr>
            <a:spLocks noChangeArrowheads="1"/>
          </p:cNvSpPr>
          <p:nvPr/>
        </p:nvSpPr>
        <p:spPr bwMode="auto">
          <a:xfrm>
            <a:off x="7515226" y="949326"/>
            <a:ext cx="3638550" cy="258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9" name="Rectangle 100">
            <a:extLst>
              <a:ext uri="{FF2B5EF4-FFF2-40B4-BE49-F238E27FC236}">
                <a16:creationId xmlns:a16="http://schemas.microsoft.com/office/drawing/2014/main" id="{226BB82D-169B-46FA-A1E2-3BAF768EC188}"/>
              </a:ext>
            </a:extLst>
          </p:cNvPr>
          <p:cNvSpPr>
            <a:spLocks noChangeArrowheads="1"/>
          </p:cNvSpPr>
          <p:nvPr/>
        </p:nvSpPr>
        <p:spPr bwMode="auto">
          <a:xfrm>
            <a:off x="7515226" y="949326"/>
            <a:ext cx="3638550" cy="2589213"/>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0" name="Freeform 101">
            <a:extLst>
              <a:ext uri="{FF2B5EF4-FFF2-40B4-BE49-F238E27FC236}">
                <a16:creationId xmlns:a16="http://schemas.microsoft.com/office/drawing/2014/main" id="{18610BE9-B342-49F6-ABC5-D6E6B5AD86B3}"/>
              </a:ext>
            </a:extLst>
          </p:cNvPr>
          <p:cNvSpPr>
            <a:spLocks/>
          </p:cNvSpPr>
          <p:nvPr/>
        </p:nvSpPr>
        <p:spPr bwMode="auto">
          <a:xfrm>
            <a:off x="7519988" y="1179513"/>
            <a:ext cx="3629025" cy="200025"/>
          </a:xfrm>
          <a:custGeom>
            <a:avLst/>
            <a:gdLst>
              <a:gd name="T0" fmla="*/ 0 w 6389"/>
              <a:gd name="T1" fmla="*/ 352 h 352"/>
              <a:gd name="T2" fmla="*/ 6389 w 6389"/>
              <a:gd name="T3" fmla="*/ 352 h 352"/>
              <a:gd name="T4" fmla="*/ 6389 w 6389"/>
              <a:gd name="T5" fmla="*/ 256 h 352"/>
              <a:gd name="T6" fmla="*/ 0 w 6389"/>
              <a:gd name="T7" fmla="*/ 256 h 352"/>
              <a:gd name="T8" fmla="*/ 0 w 6389"/>
              <a:gd name="T9" fmla="*/ 352 h 352"/>
            </a:gdLst>
            <a:ahLst/>
            <a:cxnLst>
              <a:cxn ang="0">
                <a:pos x="T0" y="T1"/>
              </a:cxn>
              <a:cxn ang="0">
                <a:pos x="T2" y="T3"/>
              </a:cxn>
              <a:cxn ang="0">
                <a:pos x="T4" y="T5"/>
              </a:cxn>
              <a:cxn ang="0">
                <a:pos x="T6" y="T7"/>
              </a:cxn>
              <a:cxn ang="0">
                <a:pos x="T8" y="T9"/>
              </a:cxn>
            </a:cxnLst>
            <a:rect l="0" t="0" r="r" b="b"/>
            <a:pathLst>
              <a:path w="6389" h="352">
                <a:moveTo>
                  <a:pt x="0" y="352"/>
                </a:moveTo>
                <a:cubicBezTo>
                  <a:pt x="2122" y="96"/>
                  <a:pt x="4267" y="96"/>
                  <a:pt x="6389" y="352"/>
                </a:cubicBezTo>
                <a:lnTo>
                  <a:pt x="6389" y="256"/>
                </a:lnTo>
                <a:cubicBezTo>
                  <a:pt x="4267" y="0"/>
                  <a:pt x="2122" y="0"/>
                  <a:pt x="0" y="256"/>
                </a:cubicBezTo>
                <a:lnTo>
                  <a:pt x="0" y="35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1" name="Freeform 102">
            <a:extLst>
              <a:ext uri="{FF2B5EF4-FFF2-40B4-BE49-F238E27FC236}">
                <a16:creationId xmlns:a16="http://schemas.microsoft.com/office/drawing/2014/main" id="{79A5033C-77BD-4870-9589-A3F32F975EBD}"/>
              </a:ext>
            </a:extLst>
          </p:cNvPr>
          <p:cNvSpPr>
            <a:spLocks/>
          </p:cNvSpPr>
          <p:nvPr/>
        </p:nvSpPr>
        <p:spPr bwMode="auto">
          <a:xfrm>
            <a:off x="7515226" y="949326"/>
            <a:ext cx="3638550" cy="381000"/>
          </a:xfrm>
          <a:custGeom>
            <a:avLst/>
            <a:gdLst>
              <a:gd name="T0" fmla="*/ 0 w 6409"/>
              <a:gd name="T1" fmla="*/ 672 h 672"/>
              <a:gd name="T2" fmla="*/ 6409 w 6409"/>
              <a:gd name="T3" fmla="*/ 672 h 672"/>
              <a:gd name="T4" fmla="*/ 6409 w 6409"/>
              <a:gd name="T5" fmla="*/ 0 h 672"/>
              <a:gd name="T6" fmla="*/ 0 w 6409"/>
              <a:gd name="T7" fmla="*/ 0 h 672"/>
              <a:gd name="T8" fmla="*/ 0 w 6409"/>
              <a:gd name="T9" fmla="*/ 672 h 672"/>
            </a:gdLst>
            <a:ahLst/>
            <a:cxnLst>
              <a:cxn ang="0">
                <a:pos x="T0" y="T1"/>
              </a:cxn>
              <a:cxn ang="0">
                <a:pos x="T2" y="T3"/>
              </a:cxn>
              <a:cxn ang="0">
                <a:pos x="T4" y="T5"/>
              </a:cxn>
              <a:cxn ang="0">
                <a:pos x="T6" y="T7"/>
              </a:cxn>
              <a:cxn ang="0">
                <a:pos x="T8" y="T9"/>
              </a:cxn>
            </a:cxnLst>
            <a:rect l="0" t="0" r="r" b="b"/>
            <a:pathLst>
              <a:path w="6409" h="672">
                <a:moveTo>
                  <a:pt x="0" y="672"/>
                </a:moveTo>
                <a:cubicBezTo>
                  <a:pt x="2129" y="416"/>
                  <a:pt x="4280" y="416"/>
                  <a:pt x="6409" y="672"/>
                </a:cubicBezTo>
                <a:lnTo>
                  <a:pt x="6409" y="0"/>
                </a:lnTo>
                <a:lnTo>
                  <a:pt x="0" y="0"/>
                </a:lnTo>
                <a:lnTo>
                  <a:pt x="0" y="67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3" name="Rectangle 104">
            <a:extLst>
              <a:ext uri="{FF2B5EF4-FFF2-40B4-BE49-F238E27FC236}">
                <a16:creationId xmlns:a16="http://schemas.microsoft.com/office/drawing/2014/main" id="{F90550F3-3705-4CDD-94F0-F0BC37C12092}"/>
              </a:ext>
            </a:extLst>
          </p:cNvPr>
          <p:cNvSpPr>
            <a:spLocks noChangeArrowheads="1"/>
          </p:cNvSpPr>
          <p:nvPr/>
        </p:nvSpPr>
        <p:spPr bwMode="auto">
          <a:xfrm>
            <a:off x="8007351" y="1865313"/>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04" name="Rectangle 105">
            <a:extLst>
              <a:ext uri="{FF2B5EF4-FFF2-40B4-BE49-F238E27FC236}">
                <a16:creationId xmlns:a16="http://schemas.microsoft.com/office/drawing/2014/main" id="{5D1088BF-7277-4A11-85F6-0D4027EC0E2D}"/>
              </a:ext>
            </a:extLst>
          </p:cNvPr>
          <p:cNvSpPr>
            <a:spLocks noChangeArrowheads="1"/>
          </p:cNvSpPr>
          <p:nvPr/>
        </p:nvSpPr>
        <p:spPr bwMode="auto">
          <a:xfrm>
            <a:off x="8007351" y="2438401"/>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05" name="Rectangle 106">
            <a:extLst>
              <a:ext uri="{FF2B5EF4-FFF2-40B4-BE49-F238E27FC236}">
                <a16:creationId xmlns:a16="http://schemas.microsoft.com/office/drawing/2014/main" id="{8F26798F-354D-41D9-BDFD-C5BBD31E1BEB}"/>
              </a:ext>
            </a:extLst>
          </p:cNvPr>
          <p:cNvSpPr>
            <a:spLocks noChangeArrowheads="1"/>
          </p:cNvSpPr>
          <p:nvPr/>
        </p:nvSpPr>
        <p:spPr bwMode="auto">
          <a:xfrm>
            <a:off x="9271001" y="2165351"/>
            <a:ext cx="5699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Applications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06" name="Freeform 107">
            <a:extLst>
              <a:ext uri="{FF2B5EF4-FFF2-40B4-BE49-F238E27FC236}">
                <a16:creationId xmlns:a16="http://schemas.microsoft.com/office/drawing/2014/main" id="{51C0B1ED-03AC-412C-9046-316FD0420B68}"/>
              </a:ext>
            </a:extLst>
          </p:cNvPr>
          <p:cNvSpPr>
            <a:spLocks/>
          </p:cNvSpPr>
          <p:nvPr/>
        </p:nvSpPr>
        <p:spPr bwMode="auto">
          <a:xfrm>
            <a:off x="9556751" y="2965451"/>
            <a:ext cx="412750" cy="361950"/>
          </a:xfrm>
          <a:custGeom>
            <a:avLst/>
            <a:gdLst>
              <a:gd name="T0" fmla="*/ 103 w 1456"/>
              <a:gd name="T1" fmla="*/ 1279 h 1279"/>
              <a:gd name="T2" fmla="*/ 16 w 1456"/>
              <a:gd name="T3" fmla="*/ 1236 h 1279"/>
              <a:gd name="T4" fmla="*/ 22 w 1456"/>
              <a:gd name="T5" fmla="*/ 1139 h 1279"/>
              <a:gd name="T6" fmla="*/ 647 w 1456"/>
              <a:gd name="T7" fmla="*/ 54 h 1279"/>
              <a:gd name="T8" fmla="*/ 728 w 1456"/>
              <a:gd name="T9" fmla="*/ 0 h 1279"/>
              <a:gd name="T10" fmla="*/ 809 w 1456"/>
              <a:gd name="T11" fmla="*/ 54 h 1279"/>
              <a:gd name="T12" fmla="*/ 1435 w 1456"/>
              <a:gd name="T13" fmla="*/ 1139 h 1279"/>
              <a:gd name="T14" fmla="*/ 1440 w 1456"/>
              <a:gd name="T15" fmla="*/ 1236 h 1279"/>
              <a:gd name="T16" fmla="*/ 1354 w 1456"/>
              <a:gd name="T17" fmla="*/ 1279 h 1279"/>
              <a:gd name="T18" fmla="*/ 103 w 1456"/>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6" h="1279">
                <a:moveTo>
                  <a:pt x="103" y="1279"/>
                </a:moveTo>
                <a:cubicBezTo>
                  <a:pt x="64" y="1279"/>
                  <a:pt x="32" y="1264"/>
                  <a:pt x="16" y="1236"/>
                </a:cubicBezTo>
                <a:cubicBezTo>
                  <a:pt x="0" y="1208"/>
                  <a:pt x="2" y="1173"/>
                  <a:pt x="22" y="1139"/>
                </a:cubicBezTo>
                <a:lnTo>
                  <a:pt x="647" y="54"/>
                </a:lnTo>
                <a:cubicBezTo>
                  <a:pt x="667" y="20"/>
                  <a:pt x="696" y="0"/>
                  <a:pt x="728" y="0"/>
                </a:cubicBezTo>
                <a:cubicBezTo>
                  <a:pt x="760" y="0"/>
                  <a:pt x="790" y="20"/>
                  <a:pt x="809" y="54"/>
                </a:cubicBezTo>
                <a:lnTo>
                  <a:pt x="1435" y="1139"/>
                </a:lnTo>
                <a:cubicBezTo>
                  <a:pt x="1454" y="1173"/>
                  <a:pt x="1456" y="1208"/>
                  <a:pt x="1440" y="1236"/>
                </a:cubicBezTo>
                <a:cubicBezTo>
                  <a:pt x="1425" y="1264"/>
                  <a:pt x="1393" y="1279"/>
                  <a:pt x="1354" y="1279"/>
                </a:cubicBezTo>
                <a:lnTo>
                  <a:pt x="103" y="1279"/>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7" name="Freeform 108">
            <a:extLst>
              <a:ext uri="{FF2B5EF4-FFF2-40B4-BE49-F238E27FC236}">
                <a16:creationId xmlns:a16="http://schemas.microsoft.com/office/drawing/2014/main" id="{66207F12-9707-4EA4-AFA6-96E2DE39E84F}"/>
              </a:ext>
            </a:extLst>
          </p:cNvPr>
          <p:cNvSpPr>
            <a:spLocks/>
          </p:cNvSpPr>
          <p:nvPr/>
        </p:nvSpPr>
        <p:spPr bwMode="auto">
          <a:xfrm>
            <a:off x="9563101" y="2971801"/>
            <a:ext cx="398463" cy="346075"/>
          </a:xfrm>
          <a:custGeom>
            <a:avLst/>
            <a:gdLst>
              <a:gd name="T0" fmla="*/ 76 w 1402"/>
              <a:gd name="T1" fmla="*/ 1216 h 1216"/>
              <a:gd name="T2" fmla="*/ 27 w 1402"/>
              <a:gd name="T3" fmla="*/ 1131 h 1216"/>
              <a:gd name="T4" fmla="*/ 652 w 1402"/>
              <a:gd name="T5" fmla="*/ 46 h 1216"/>
              <a:gd name="T6" fmla="*/ 750 w 1402"/>
              <a:gd name="T7" fmla="*/ 46 h 1216"/>
              <a:gd name="T8" fmla="*/ 1376 w 1402"/>
              <a:gd name="T9" fmla="*/ 1131 h 1216"/>
              <a:gd name="T10" fmla="*/ 1327 w 1402"/>
              <a:gd name="T11" fmla="*/ 1216 h 1216"/>
              <a:gd name="T12" fmla="*/ 76 w 1402"/>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1402" h="1216">
                <a:moveTo>
                  <a:pt x="76" y="1216"/>
                </a:moveTo>
                <a:cubicBezTo>
                  <a:pt x="22" y="1216"/>
                  <a:pt x="0" y="1178"/>
                  <a:pt x="27" y="1131"/>
                </a:cubicBezTo>
                <a:lnTo>
                  <a:pt x="652" y="46"/>
                </a:lnTo>
                <a:cubicBezTo>
                  <a:pt x="679" y="0"/>
                  <a:pt x="723" y="0"/>
                  <a:pt x="750" y="46"/>
                </a:cubicBezTo>
                <a:lnTo>
                  <a:pt x="1376" y="1131"/>
                </a:lnTo>
                <a:cubicBezTo>
                  <a:pt x="1402" y="1178"/>
                  <a:pt x="1380" y="1216"/>
                  <a:pt x="1327" y="1216"/>
                </a:cubicBezTo>
                <a:lnTo>
                  <a:pt x="76" y="1216"/>
                </a:lnTo>
                <a:close/>
              </a:path>
            </a:pathLst>
          </a:custGeom>
          <a:solidFill>
            <a:srgbClr val="E78E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8" name="Freeform 109">
            <a:extLst>
              <a:ext uri="{FF2B5EF4-FFF2-40B4-BE49-F238E27FC236}">
                <a16:creationId xmlns:a16="http://schemas.microsoft.com/office/drawing/2014/main" id="{A918367D-E71E-40AC-ADCA-949B4523DC57}"/>
              </a:ext>
            </a:extLst>
          </p:cNvPr>
          <p:cNvSpPr>
            <a:spLocks/>
          </p:cNvSpPr>
          <p:nvPr/>
        </p:nvSpPr>
        <p:spPr bwMode="auto">
          <a:xfrm>
            <a:off x="9647238" y="3070226"/>
            <a:ext cx="231775" cy="215900"/>
          </a:xfrm>
          <a:custGeom>
            <a:avLst/>
            <a:gdLst>
              <a:gd name="T0" fmla="*/ 123 w 146"/>
              <a:gd name="T1" fmla="*/ 99 h 136"/>
              <a:gd name="T2" fmla="*/ 123 w 146"/>
              <a:gd name="T3" fmla="*/ 73 h 136"/>
              <a:gd name="T4" fmla="*/ 76 w 146"/>
              <a:gd name="T5" fmla="*/ 73 h 136"/>
              <a:gd name="T6" fmla="*/ 76 w 146"/>
              <a:gd name="T7" fmla="*/ 36 h 136"/>
              <a:gd name="T8" fmla="*/ 99 w 146"/>
              <a:gd name="T9" fmla="*/ 36 h 136"/>
              <a:gd name="T10" fmla="*/ 99 w 146"/>
              <a:gd name="T11" fmla="*/ 0 h 136"/>
              <a:gd name="T12" fmla="*/ 46 w 146"/>
              <a:gd name="T13" fmla="*/ 0 h 136"/>
              <a:gd name="T14" fmla="*/ 46 w 146"/>
              <a:gd name="T15" fmla="*/ 36 h 136"/>
              <a:gd name="T16" fmla="*/ 70 w 146"/>
              <a:gd name="T17" fmla="*/ 36 h 136"/>
              <a:gd name="T18" fmla="*/ 70 w 146"/>
              <a:gd name="T19" fmla="*/ 73 h 136"/>
              <a:gd name="T20" fmla="*/ 23 w 146"/>
              <a:gd name="T21" fmla="*/ 73 h 136"/>
              <a:gd name="T22" fmla="*/ 23 w 146"/>
              <a:gd name="T23" fmla="*/ 99 h 136"/>
              <a:gd name="T24" fmla="*/ 0 w 146"/>
              <a:gd name="T25" fmla="*/ 99 h 136"/>
              <a:gd name="T26" fmla="*/ 0 w 146"/>
              <a:gd name="T27" fmla="*/ 136 h 136"/>
              <a:gd name="T28" fmla="*/ 53 w 146"/>
              <a:gd name="T29" fmla="*/ 136 h 136"/>
              <a:gd name="T30" fmla="*/ 53 w 146"/>
              <a:gd name="T31" fmla="*/ 99 h 136"/>
              <a:gd name="T32" fmla="*/ 30 w 146"/>
              <a:gd name="T33" fmla="*/ 99 h 136"/>
              <a:gd name="T34" fmla="*/ 30 w 146"/>
              <a:gd name="T35" fmla="*/ 80 h 136"/>
              <a:gd name="T36" fmla="*/ 116 w 146"/>
              <a:gd name="T37" fmla="*/ 80 h 136"/>
              <a:gd name="T38" fmla="*/ 116 w 146"/>
              <a:gd name="T39" fmla="*/ 99 h 136"/>
              <a:gd name="T40" fmla="*/ 93 w 146"/>
              <a:gd name="T41" fmla="*/ 99 h 136"/>
              <a:gd name="T42" fmla="*/ 93 w 146"/>
              <a:gd name="T43" fmla="*/ 136 h 136"/>
              <a:gd name="T44" fmla="*/ 146 w 146"/>
              <a:gd name="T45" fmla="*/ 136 h 136"/>
              <a:gd name="T46" fmla="*/ 146 w 146"/>
              <a:gd name="T47" fmla="*/ 99 h 136"/>
              <a:gd name="T48" fmla="*/ 123 w 146"/>
              <a:gd name="T49" fmla="*/ 9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6" h="136">
                <a:moveTo>
                  <a:pt x="123" y="99"/>
                </a:moveTo>
                <a:lnTo>
                  <a:pt x="123" y="73"/>
                </a:lnTo>
                <a:lnTo>
                  <a:pt x="76" y="73"/>
                </a:lnTo>
                <a:lnTo>
                  <a:pt x="76" y="36"/>
                </a:lnTo>
                <a:lnTo>
                  <a:pt x="99" y="36"/>
                </a:lnTo>
                <a:lnTo>
                  <a:pt x="99" y="0"/>
                </a:lnTo>
                <a:lnTo>
                  <a:pt x="46" y="0"/>
                </a:lnTo>
                <a:lnTo>
                  <a:pt x="46" y="36"/>
                </a:lnTo>
                <a:lnTo>
                  <a:pt x="70" y="36"/>
                </a:lnTo>
                <a:lnTo>
                  <a:pt x="70" y="73"/>
                </a:lnTo>
                <a:lnTo>
                  <a:pt x="23" y="73"/>
                </a:lnTo>
                <a:lnTo>
                  <a:pt x="23" y="99"/>
                </a:lnTo>
                <a:lnTo>
                  <a:pt x="0" y="99"/>
                </a:lnTo>
                <a:lnTo>
                  <a:pt x="0" y="136"/>
                </a:lnTo>
                <a:lnTo>
                  <a:pt x="53" y="136"/>
                </a:lnTo>
                <a:lnTo>
                  <a:pt x="53" y="99"/>
                </a:lnTo>
                <a:lnTo>
                  <a:pt x="30" y="99"/>
                </a:lnTo>
                <a:lnTo>
                  <a:pt x="30" y="80"/>
                </a:lnTo>
                <a:lnTo>
                  <a:pt x="116" y="80"/>
                </a:lnTo>
                <a:lnTo>
                  <a:pt x="116" y="99"/>
                </a:lnTo>
                <a:lnTo>
                  <a:pt x="93" y="99"/>
                </a:lnTo>
                <a:lnTo>
                  <a:pt x="93" y="136"/>
                </a:lnTo>
                <a:lnTo>
                  <a:pt x="146" y="136"/>
                </a:lnTo>
                <a:lnTo>
                  <a:pt x="146" y="99"/>
                </a:lnTo>
                <a:lnTo>
                  <a:pt x="123"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9" name="Rectangle 110">
            <a:extLst>
              <a:ext uri="{FF2B5EF4-FFF2-40B4-BE49-F238E27FC236}">
                <a16:creationId xmlns:a16="http://schemas.microsoft.com/office/drawing/2014/main" id="{680CA89C-B0EB-46B8-B21E-6BC0D898BA71}"/>
              </a:ext>
            </a:extLst>
          </p:cNvPr>
          <p:cNvSpPr>
            <a:spLocks noChangeArrowheads="1"/>
          </p:cNvSpPr>
          <p:nvPr/>
        </p:nvSpPr>
        <p:spPr bwMode="auto">
          <a:xfrm>
            <a:off x="9183688" y="2597151"/>
            <a:ext cx="129063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Active Directory  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10" name="Rectangle 111">
            <a:extLst>
              <a:ext uri="{FF2B5EF4-FFF2-40B4-BE49-F238E27FC236}">
                <a16:creationId xmlns:a16="http://schemas.microsoft.com/office/drawing/2014/main" id="{DCB8B6B7-8DB4-4D5F-BAFE-4CB1E9373276}"/>
              </a:ext>
            </a:extLst>
          </p:cNvPr>
          <p:cNvSpPr>
            <a:spLocks noChangeArrowheads="1"/>
          </p:cNvSpPr>
          <p:nvPr/>
        </p:nvSpPr>
        <p:spPr bwMode="auto">
          <a:xfrm>
            <a:off x="9266238" y="2771776"/>
            <a:ext cx="11176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Domain 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11" name="Freeform 112">
            <a:extLst>
              <a:ext uri="{FF2B5EF4-FFF2-40B4-BE49-F238E27FC236}">
                <a16:creationId xmlns:a16="http://schemas.microsoft.com/office/drawing/2014/main" id="{E23F5CAC-BF62-47A3-83DC-503F28626FBE}"/>
              </a:ext>
            </a:extLst>
          </p:cNvPr>
          <p:cNvSpPr>
            <a:spLocks/>
          </p:cNvSpPr>
          <p:nvPr/>
        </p:nvSpPr>
        <p:spPr bwMode="auto">
          <a:xfrm>
            <a:off x="10531476" y="2965451"/>
            <a:ext cx="92075" cy="165100"/>
          </a:xfrm>
          <a:custGeom>
            <a:avLst/>
            <a:gdLst>
              <a:gd name="T0" fmla="*/ 58 w 58"/>
              <a:gd name="T1" fmla="*/ 52 h 104"/>
              <a:gd name="T2" fmla="*/ 6 w 58"/>
              <a:gd name="T3" fmla="*/ 0 h 104"/>
              <a:gd name="T4" fmla="*/ 0 w 58"/>
              <a:gd name="T5" fmla="*/ 6 h 104"/>
              <a:gd name="T6" fmla="*/ 45 w 58"/>
              <a:gd name="T7" fmla="*/ 52 h 104"/>
              <a:gd name="T8" fmla="*/ 0 w 58"/>
              <a:gd name="T9" fmla="*/ 97 h 104"/>
              <a:gd name="T10" fmla="*/ 6 w 58"/>
              <a:gd name="T11" fmla="*/ 104 h 104"/>
              <a:gd name="T12" fmla="*/ 58 w 58"/>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8" h="104">
                <a:moveTo>
                  <a:pt x="58" y="52"/>
                </a:moveTo>
                <a:lnTo>
                  <a:pt x="6" y="0"/>
                </a:lnTo>
                <a:lnTo>
                  <a:pt x="0" y="6"/>
                </a:lnTo>
                <a:lnTo>
                  <a:pt x="45" y="52"/>
                </a:lnTo>
                <a:lnTo>
                  <a:pt x="0" y="97"/>
                </a:lnTo>
                <a:lnTo>
                  <a:pt x="6" y="104"/>
                </a:lnTo>
                <a:lnTo>
                  <a:pt x="58"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2" name="Freeform 113">
            <a:extLst>
              <a:ext uri="{FF2B5EF4-FFF2-40B4-BE49-F238E27FC236}">
                <a16:creationId xmlns:a16="http://schemas.microsoft.com/office/drawing/2014/main" id="{30CB5536-02C7-4D4C-8BCD-683810B541D9}"/>
              </a:ext>
            </a:extLst>
          </p:cNvPr>
          <p:cNvSpPr>
            <a:spLocks/>
          </p:cNvSpPr>
          <p:nvPr/>
        </p:nvSpPr>
        <p:spPr bwMode="auto">
          <a:xfrm>
            <a:off x="10318751" y="2965451"/>
            <a:ext cx="92075" cy="165100"/>
          </a:xfrm>
          <a:custGeom>
            <a:avLst/>
            <a:gdLst>
              <a:gd name="T0" fmla="*/ 0 w 58"/>
              <a:gd name="T1" fmla="*/ 52 h 104"/>
              <a:gd name="T2" fmla="*/ 52 w 58"/>
              <a:gd name="T3" fmla="*/ 0 h 104"/>
              <a:gd name="T4" fmla="*/ 58 w 58"/>
              <a:gd name="T5" fmla="*/ 6 h 104"/>
              <a:gd name="T6" fmla="*/ 13 w 58"/>
              <a:gd name="T7" fmla="*/ 52 h 104"/>
              <a:gd name="T8" fmla="*/ 58 w 58"/>
              <a:gd name="T9" fmla="*/ 97 h 104"/>
              <a:gd name="T10" fmla="*/ 52 w 58"/>
              <a:gd name="T11" fmla="*/ 104 h 104"/>
              <a:gd name="T12" fmla="*/ 0 w 58"/>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8" h="104">
                <a:moveTo>
                  <a:pt x="0" y="52"/>
                </a:moveTo>
                <a:lnTo>
                  <a:pt x="52" y="0"/>
                </a:lnTo>
                <a:lnTo>
                  <a:pt x="58" y="6"/>
                </a:lnTo>
                <a:lnTo>
                  <a:pt x="13" y="52"/>
                </a:lnTo>
                <a:lnTo>
                  <a:pt x="58" y="97"/>
                </a:lnTo>
                <a:lnTo>
                  <a:pt x="52" y="104"/>
                </a:lnTo>
                <a:lnTo>
                  <a:pt x="0"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3" name="Freeform 114">
            <a:extLst>
              <a:ext uri="{FF2B5EF4-FFF2-40B4-BE49-F238E27FC236}">
                <a16:creationId xmlns:a16="http://schemas.microsoft.com/office/drawing/2014/main" id="{5699E6C6-9E55-49A5-81B8-4B76469A9943}"/>
              </a:ext>
            </a:extLst>
          </p:cNvPr>
          <p:cNvSpPr>
            <a:spLocks/>
          </p:cNvSpPr>
          <p:nvPr/>
        </p:nvSpPr>
        <p:spPr bwMode="auto">
          <a:xfrm>
            <a:off x="10398126" y="3028951"/>
            <a:ext cx="36513" cy="38100"/>
          </a:xfrm>
          <a:custGeom>
            <a:avLst/>
            <a:gdLst>
              <a:gd name="T0" fmla="*/ 66 w 66"/>
              <a:gd name="T1" fmla="*/ 33 h 66"/>
              <a:gd name="T2" fmla="*/ 33 w 66"/>
              <a:gd name="T3" fmla="*/ 66 h 66"/>
              <a:gd name="T4" fmla="*/ 0 w 66"/>
              <a:gd name="T5" fmla="*/ 33 h 66"/>
              <a:gd name="T6" fmla="*/ 33 w 66"/>
              <a:gd name="T7" fmla="*/ 0 h 66"/>
              <a:gd name="T8" fmla="*/ 66 w 66"/>
              <a:gd name="T9" fmla="*/ 33 h 66"/>
            </a:gdLst>
            <a:ahLst/>
            <a:cxnLst>
              <a:cxn ang="0">
                <a:pos x="T0" y="T1"/>
              </a:cxn>
              <a:cxn ang="0">
                <a:pos x="T2" y="T3"/>
              </a:cxn>
              <a:cxn ang="0">
                <a:pos x="T4" y="T5"/>
              </a:cxn>
              <a:cxn ang="0">
                <a:pos x="T6" y="T7"/>
              </a:cxn>
              <a:cxn ang="0">
                <a:pos x="T8" y="T9"/>
              </a:cxn>
            </a:cxnLst>
            <a:rect l="0" t="0" r="r" b="b"/>
            <a:pathLst>
              <a:path w="66" h="66">
                <a:moveTo>
                  <a:pt x="66" y="33"/>
                </a:moveTo>
                <a:cubicBezTo>
                  <a:pt x="66" y="51"/>
                  <a:pt x="51" y="66"/>
                  <a:pt x="33" y="66"/>
                </a:cubicBezTo>
                <a:cubicBezTo>
                  <a:pt x="14" y="66"/>
                  <a:pt x="0" y="51"/>
                  <a:pt x="0" y="33"/>
                </a:cubicBezTo>
                <a:cubicBezTo>
                  <a:pt x="0" y="15"/>
                  <a:pt x="15" y="0"/>
                  <a:pt x="33" y="0"/>
                </a:cubicBezTo>
                <a:cubicBezTo>
                  <a:pt x="51" y="0"/>
                  <a:pt x="66" y="14"/>
                  <a:pt x="66" y="33"/>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4" name="Oval 115">
            <a:extLst>
              <a:ext uri="{FF2B5EF4-FFF2-40B4-BE49-F238E27FC236}">
                <a16:creationId xmlns:a16="http://schemas.microsoft.com/office/drawing/2014/main" id="{B5455EC1-9A5E-49B2-886B-D58B8587EE21}"/>
              </a:ext>
            </a:extLst>
          </p:cNvPr>
          <p:cNvSpPr>
            <a:spLocks noChangeArrowheads="1"/>
          </p:cNvSpPr>
          <p:nvPr/>
        </p:nvSpPr>
        <p:spPr bwMode="auto">
          <a:xfrm>
            <a:off x="10453688" y="3028951"/>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5" name="Oval 116">
            <a:extLst>
              <a:ext uri="{FF2B5EF4-FFF2-40B4-BE49-F238E27FC236}">
                <a16:creationId xmlns:a16="http://schemas.microsoft.com/office/drawing/2014/main" id="{0CD9EF99-0CF9-4B37-B8B4-C88D1E1C608D}"/>
              </a:ext>
            </a:extLst>
          </p:cNvPr>
          <p:cNvSpPr>
            <a:spLocks noChangeArrowheads="1"/>
          </p:cNvSpPr>
          <p:nvPr/>
        </p:nvSpPr>
        <p:spPr bwMode="auto">
          <a:xfrm>
            <a:off x="10509251" y="3028951"/>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6" name="Rectangle 117">
            <a:extLst>
              <a:ext uri="{FF2B5EF4-FFF2-40B4-BE49-F238E27FC236}">
                <a16:creationId xmlns:a16="http://schemas.microsoft.com/office/drawing/2014/main" id="{BC378D52-DFC1-4CFD-9433-971E24484FA9}"/>
              </a:ext>
            </a:extLst>
          </p:cNvPr>
          <p:cNvSpPr>
            <a:spLocks noChangeArrowheads="1"/>
          </p:cNvSpPr>
          <p:nvPr/>
        </p:nvSpPr>
        <p:spPr bwMode="auto">
          <a:xfrm>
            <a:off x="10096501" y="3146426"/>
            <a:ext cx="8540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78D7"/>
                </a:solidFill>
                <a:effectLst/>
                <a:latin typeface="Segoe UI" panose="020B0502040204020203" pitchFamily="34" charset="0"/>
              </a:rPr>
              <a:t>Virtual 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17" name="Freeform 118">
            <a:extLst>
              <a:ext uri="{FF2B5EF4-FFF2-40B4-BE49-F238E27FC236}">
                <a16:creationId xmlns:a16="http://schemas.microsoft.com/office/drawing/2014/main" id="{A700984C-DA29-4226-BB22-56B3C5E5F6F9}"/>
              </a:ext>
            </a:extLst>
          </p:cNvPr>
          <p:cNvSpPr>
            <a:spLocks noEditPoints="1"/>
          </p:cNvSpPr>
          <p:nvPr/>
        </p:nvSpPr>
        <p:spPr bwMode="auto">
          <a:xfrm>
            <a:off x="7618413" y="1543051"/>
            <a:ext cx="3338513" cy="1833563"/>
          </a:xfrm>
          <a:custGeom>
            <a:avLst/>
            <a:gdLst>
              <a:gd name="T0" fmla="*/ 11 w 5881"/>
              <a:gd name="T1" fmla="*/ 299 h 3228"/>
              <a:gd name="T2" fmla="*/ 11 w 5881"/>
              <a:gd name="T3" fmla="*/ 534 h 3228"/>
              <a:gd name="T4" fmla="*/ 21 w 5881"/>
              <a:gd name="T5" fmla="*/ 865 h 3228"/>
              <a:gd name="T6" fmla="*/ 0 w 5881"/>
              <a:gd name="T7" fmla="*/ 1121 h 3228"/>
              <a:gd name="T8" fmla="*/ 21 w 5881"/>
              <a:gd name="T9" fmla="*/ 1441 h 3228"/>
              <a:gd name="T10" fmla="*/ 0 w 5881"/>
              <a:gd name="T11" fmla="*/ 1697 h 3228"/>
              <a:gd name="T12" fmla="*/ 21 w 5881"/>
              <a:gd name="T13" fmla="*/ 1953 h 3228"/>
              <a:gd name="T14" fmla="*/ 11 w 5881"/>
              <a:gd name="T15" fmla="*/ 2284 h 3228"/>
              <a:gd name="T16" fmla="*/ 11 w 5881"/>
              <a:gd name="T17" fmla="*/ 2518 h 3228"/>
              <a:gd name="T18" fmla="*/ 21 w 5881"/>
              <a:gd name="T19" fmla="*/ 2849 h 3228"/>
              <a:gd name="T20" fmla="*/ 0 w 5881"/>
              <a:gd name="T21" fmla="*/ 3105 h 3228"/>
              <a:gd name="T22" fmla="*/ 219 w 5881"/>
              <a:gd name="T23" fmla="*/ 3207 h 3228"/>
              <a:gd name="T24" fmla="*/ 475 w 5881"/>
              <a:gd name="T25" fmla="*/ 3228 h 3228"/>
              <a:gd name="T26" fmla="*/ 731 w 5881"/>
              <a:gd name="T27" fmla="*/ 3207 h 3228"/>
              <a:gd name="T28" fmla="*/ 1062 w 5881"/>
              <a:gd name="T29" fmla="*/ 3217 h 3228"/>
              <a:gd name="T30" fmla="*/ 1297 w 5881"/>
              <a:gd name="T31" fmla="*/ 3217 h 3228"/>
              <a:gd name="T32" fmla="*/ 1627 w 5881"/>
              <a:gd name="T33" fmla="*/ 3207 h 3228"/>
              <a:gd name="T34" fmla="*/ 1883 w 5881"/>
              <a:gd name="T35" fmla="*/ 3228 h 3228"/>
              <a:gd name="T36" fmla="*/ 2204 w 5881"/>
              <a:gd name="T37" fmla="*/ 3207 h 3228"/>
              <a:gd name="T38" fmla="*/ 2460 w 5881"/>
              <a:gd name="T39" fmla="*/ 3228 h 3228"/>
              <a:gd name="T40" fmla="*/ 2716 w 5881"/>
              <a:gd name="T41" fmla="*/ 3207 h 3228"/>
              <a:gd name="T42" fmla="*/ 3047 w 5881"/>
              <a:gd name="T43" fmla="*/ 3217 h 3228"/>
              <a:gd name="T44" fmla="*/ 3281 w 5881"/>
              <a:gd name="T45" fmla="*/ 3217 h 3228"/>
              <a:gd name="T46" fmla="*/ 3612 w 5881"/>
              <a:gd name="T47" fmla="*/ 3207 h 3228"/>
              <a:gd name="T48" fmla="*/ 3868 w 5881"/>
              <a:gd name="T49" fmla="*/ 3228 h 3228"/>
              <a:gd name="T50" fmla="*/ 4188 w 5881"/>
              <a:gd name="T51" fmla="*/ 3207 h 3228"/>
              <a:gd name="T52" fmla="*/ 4444 w 5881"/>
              <a:gd name="T53" fmla="*/ 3228 h 3228"/>
              <a:gd name="T54" fmla="*/ 4700 w 5881"/>
              <a:gd name="T55" fmla="*/ 3207 h 3228"/>
              <a:gd name="T56" fmla="*/ 5031 w 5881"/>
              <a:gd name="T57" fmla="*/ 3217 h 3228"/>
              <a:gd name="T58" fmla="*/ 5266 w 5881"/>
              <a:gd name="T59" fmla="*/ 3217 h 3228"/>
              <a:gd name="T60" fmla="*/ 5597 w 5881"/>
              <a:gd name="T61" fmla="*/ 3207 h 3228"/>
              <a:gd name="T62" fmla="*/ 5853 w 5881"/>
              <a:gd name="T63" fmla="*/ 3228 h 3228"/>
              <a:gd name="T64" fmla="*/ 5859 w 5881"/>
              <a:gd name="T65" fmla="*/ 2914 h 3228"/>
              <a:gd name="T66" fmla="*/ 5881 w 5881"/>
              <a:gd name="T67" fmla="*/ 2658 h 3228"/>
              <a:gd name="T68" fmla="*/ 5859 w 5881"/>
              <a:gd name="T69" fmla="*/ 2402 h 3228"/>
              <a:gd name="T70" fmla="*/ 5870 w 5881"/>
              <a:gd name="T71" fmla="*/ 2071 h 3228"/>
              <a:gd name="T72" fmla="*/ 5870 w 5881"/>
              <a:gd name="T73" fmla="*/ 1837 h 3228"/>
              <a:gd name="T74" fmla="*/ 5859 w 5881"/>
              <a:gd name="T75" fmla="*/ 1506 h 3228"/>
              <a:gd name="T76" fmla="*/ 5881 w 5881"/>
              <a:gd name="T77" fmla="*/ 1250 h 3228"/>
              <a:gd name="T78" fmla="*/ 5859 w 5881"/>
              <a:gd name="T79" fmla="*/ 930 h 3228"/>
              <a:gd name="T80" fmla="*/ 5881 w 5881"/>
              <a:gd name="T81" fmla="*/ 674 h 3228"/>
              <a:gd name="T82" fmla="*/ 5859 w 5881"/>
              <a:gd name="T83" fmla="*/ 417 h 3228"/>
              <a:gd name="T84" fmla="*/ 5870 w 5881"/>
              <a:gd name="T85" fmla="*/ 87 h 3228"/>
              <a:gd name="T86" fmla="*/ 5711 w 5881"/>
              <a:gd name="T87" fmla="*/ 11 h 3228"/>
              <a:gd name="T88" fmla="*/ 5380 w 5881"/>
              <a:gd name="T89" fmla="*/ 22 h 3228"/>
              <a:gd name="T90" fmla="*/ 5124 w 5881"/>
              <a:gd name="T91" fmla="*/ 0 h 3228"/>
              <a:gd name="T92" fmla="*/ 4804 w 5881"/>
              <a:gd name="T93" fmla="*/ 22 h 3228"/>
              <a:gd name="T94" fmla="*/ 4548 w 5881"/>
              <a:gd name="T95" fmla="*/ 0 h 3228"/>
              <a:gd name="T96" fmla="*/ 4292 w 5881"/>
              <a:gd name="T97" fmla="*/ 22 h 3228"/>
              <a:gd name="T98" fmla="*/ 3961 w 5881"/>
              <a:gd name="T99" fmla="*/ 11 h 3228"/>
              <a:gd name="T100" fmla="*/ 3726 w 5881"/>
              <a:gd name="T101" fmla="*/ 11 h 3228"/>
              <a:gd name="T102" fmla="*/ 3396 w 5881"/>
              <a:gd name="T103" fmla="*/ 22 h 3228"/>
              <a:gd name="T104" fmla="*/ 3139 w 5881"/>
              <a:gd name="T105" fmla="*/ 0 h 3228"/>
              <a:gd name="T106" fmla="*/ 2819 w 5881"/>
              <a:gd name="T107" fmla="*/ 22 h 3228"/>
              <a:gd name="T108" fmla="*/ 2563 w 5881"/>
              <a:gd name="T109" fmla="*/ 0 h 3228"/>
              <a:gd name="T110" fmla="*/ 2307 w 5881"/>
              <a:gd name="T111" fmla="*/ 22 h 3228"/>
              <a:gd name="T112" fmla="*/ 1976 w 5881"/>
              <a:gd name="T113" fmla="*/ 11 h 3228"/>
              <a:gd name="T114" fmla="*/ 1742 w 5881"/>
              <a:gd name="T115" fmla="*/ 11 h 3228"/>
              <a:gd name="T116" fmla="*/ 1411 w 5881"/>
              <a:gd name="T117" fmla="*/ 22 h 3228"/>
              <a:gd name="T118" fmla="*/ 1155 w 5881"/>
              <a:gd name="T119" fmla="*/ 0 h 3228"/>
              <a:gd name="T120" fmla="*/ 835 w 5881"/>
              <a:gd name="T121" fmla="*/ 22 h 3228"/>
              <a:gd name="T122" fmla="*/ 579 w 5881"/>
              <a:gd name="T123" fmla="*/ 0 h 3228"/>
              <a:gd name="T124" fmla="*/ 322 w 5881"/>
              <a:gd name="T125" fmla="*/ 22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81" h="3228">
                <a:moveTo>
                  <a:pt x="21" y="32"/>
                </a:moveTo>
                <a:lnTo>
                  <a:pt x="21" y="32"/>
                </a:lnTo>
                <a:cubicBezTo>
                  <a:pt x="21" y="38"/>
                  <a:pt x="17" y="43"/>
                  <a:pt x="11" y="43"/>
                </a:cubicBezTo>
                <a:cubicBezTo>
                  <a:pt x="5" y="43"/>
                  <a:pt x="0" y="38"/>
                  <a:pt x="0" y="32"/>
                </a:cubicBezTo>
                <a:lnTo>
                  <a:pt x="0" y="32"/>
                </a:lnTo>
                <a:cubicBezTo>
                  <a:pt x="0" y="26"/>
                  <a:pt x="5" y="22"/>
                  <a:pt x="11" y="22"/>
                </a:cubicBezTo>
                <a:cubicBezTo>
                  <a:pt x="17" y="22"/>
                  <a:pt x="21" y="26"/>
                  <a:pt x="21" y="32"/>
                </a:cubicBezTo>
                <a:close/>
                <a:moveTo>
                  <a:pt x="21" y="96"/>
                </a:moveTo>
                <a:lnTo>
                  <a:pt x="21" y="96"/>
                </a:lnTo>
                <a:cubicBezTo>
                  <a:pt x="21" y="102"/>
                  <a:pt x="17" y="107"/>
                  <a:pt x="11" y="107"/>
                </a:cubicBezTo>
                <a:cubicBezTo>
                  <a:pt x="5" y="107"/>
                  <a:pt x="0" y="102"/>
                  <a:pt x="0" y="96"/>
                </a:cubicBezTo>
                <a:lnTo>
                  <a:pt x="0" y="96"/>
                </a:lnTo>
                <a:cubicBezTo>
                  <a:pt x="0" y="90"/>
                  <a:pt x="5" y="86"/>
                  <a:pt x="11" y="86"/>
                </a:cubicBezTo>
                <a:cubicBezTo>
                  <a:pt x="17" y="86"/>
                  <a:pt x="21" y="90"/>
                  <a:pt x="21" y="96"/>
                </a:cubicBezTo>
                <a:close/>
                <a:moveTo>
                  <a:pt x="21" y="160"/>
                </a:moveTo>
                <a:lnTo>
                  <a:pt x="21" y="160"/>
                </a:lnTo>
                <a:cubicBezTo>
                  <a:pt x="21" y="166"/>
                  <a:pt x="17" y="171"/>
                  <a:pt x="11" y="171"/>
                </a:cubicBezTo>
                <a:cubicBezTo>
                  <a:pt x="5" y="171"/>
                  <a:pt x="0" y="166"/>
                  <a:pt x="0" y="160"/>
                </a:cubicBezTo>
                <a:lnTo>
                  <a:pt x="0" y="160"/>
                </a:lnTo>
                <a:cubicBezTo>
                  <a:pt x="0" y="154"/>
                  <a:pt x="5" y="150"/>
                  <a:pt x="11" y="150"/>
                </a:cubicBezTo>
                <a:cubicBezTo>
                  <a:pt x="17" y="150"/>
                  <a:pt x="21" y="154"/>
                  <a:pt x="21" y="160"/>
                </a:cubicBezTo>
                <a:close/>
                <a:moveTo>
                  <a:pt x="21" y="224"/>
                </a:moveTo>
                <a:lnTo>
                  <a:pt x="21" y="224"/>
                </a:lnTo>
                <a:cubicBezTo>
                  <a:pt x="21" y="230"/>
                  <a:pt x="17" y="235"/>
                  <a:pt x="11" y="235"/>
                </a:cubicBezTo>
                <a:cubicBezTo>
                  <a:pt x="5" y="235"/>
                  <a:pt x="0" y="230"/>
                  <a:pt x="0" y="224"/>
                </a:cubicBezTo>
                <a:lnTo>
                  <a:pt x="0" y="224"/>
                </a:lnTo>
                <a:cubicBezTo>
                  <a:pt x="0" y="218"/>
                  <a:pt x="5" y="214"/>
                  <a:pt x="11" y="214"/>
                </a:cubicBezTo>
                <a:cubicBezTo>
                  <a:pt x="17" y="214"/>
                  <a:pt x="21" y="218"/>
                  <a:pt x="21" y="224"/>
                </a:cubicBezTo>
                <a:close/>
                <a:moveTo>
                  <a:pt x="21" y="288"/>
                </a:moveTo>
                <a:lnTo>
                  <a:pt x="21" y="288"/>
                </a:lnTo>
                <a:cubicBezTo>
                  <a:pt x="21" y="294"/>
                  <a:pt x="17" y="299"/>
                  <a:pt x="11" y="299"/>
                </a:cubicBezTo>
                <a:cubicBezTo>
                  <a:pt x="5" y="299"/>
                  <a:pt x="0" y="294"/>
                  <a:pt x="0" y="288"/>
                </a:cubicBezTo>
                <a:lnTo>
                  <a:pt x="0" y="288"/>
                </a:lnTo>
                <a:cubicBezTo>
                  <a:pt x="0" y="282"/>
                  <a:pt x="5" y="278"/>
                  <a:pt x="11" y="278"/>
                </a:cubicBezTo>
                <a:cubicBezTo>
                  <a:pt x="17" y="278"/>
                  <a:pt x="21" y="282"/>
                  <a:pt x="21" y="288"/>
                </a:cubicBezTo>
                <a:close/>
                <a:moveTo>
                  <a:pt x="21" y="352"/>
                </a:moveTo>
                <a:lnTo>
                  <a:pt x="21" y="352"/>
                </a:lnTo>
                <a:cubicBezTo>
                  <a:pt x="21" y="358"/>
                  <a:pt x="17" y="363"/>
                  <a:pt x="11" y="363"/>
                </a:cubicBezTo>
                <a:cubicBezTo>
                  <a:pt x="5" y="363"/>
                  <a:pt x="0" y="358"/>
                  <a:pt x="0" y="352"/>
                </a:cubicBezTo>
                <a:lnTo>
                  <a:pt x="0" y="352"/>
                </a:lnTo>
                <a:cubicBezTo>
                  <a:pt x="0" y="346"/>
                  <a:pt x="5" y="342"/>
                  <a:pt x="11" y="342"/>
                </a:cubicBezTo>
                <a:cubicBezTo>
                  <a:pt x="17" y="342"/>
                  <a:pt x="21" y="346"/>
                  <a:pt x="21" y="352"/>
                </a:cubicBezTo>
                <a:close/>
                <a:moveTo>
                  <a:pt x="21" y="416"/>
                </a:moveTo>
                <a:lnTo>
                  <a:pt x="21" y="416"/>
                </a:lnTo>
                <a:cubicBezTo>
                  <a:pt x="21" y="422"/>
                  <a:pt x="17" y="427"/>
                  <a:pt x="11" y="427"/>
                </a:cubicBezTo>
                <a:cubicBezTo>
                  <a:pt x="5" y="427"/>
                  <a:pt x="0" y="422"/>
                  <a:pt x="0" y="416"/>
                </a:cubicBezTo>
                <a:lnTo>
                  <a:pt x="0" y="416"/>
                </a:lnTo>
                <a:cubicBezTo>
                  <a:pt x="0" y="411"/>
                  <a:pt x="5" y="406"/>
                  <a:pt x="11" y="406"/>
                </a:cubicBezTo>
                <a:cubicBezTo>
                  <a:pt x="17" y="406"/>
                  <a:pt x="21" y="411"/>
                  <a:pt x="21" y="416"/>
                </a:cubicBezTo>
                <a:close/>
                <a:moveTo>
                  <a:pt x="21" y="480"/>
                </a:moveTo>
                <a:lnTo>
                  <a:pt x="21" y="480"/>
                </a:lnTo>
                <a:cubicBezTo>
                  <a:pt x="21" y="486"/>
                  <a:pt x="17" y="491"/>
                  <a:pt x="11" y="491"/>
                </a:cubicBezTo>
                <a:cubicBezTo>
                  <a:pt x="5" y="491"/>
                  <a:pt x="0" y="486"/>
                  <a:pt x="0" y="480"/>
                </a:cubicBezTo>
                <a:lnTo>
                  <a:pt x="0" y="480"/>
                </a:lnTo>
                <a:cubicBezTo>
                  <a:pt x="0" y="475"/>
                  <a:pt x="5" y="470"/>
                  <a:pt x="11" y="470"/>
                </a:cubicBezTo>
                <a:cubicBezTo>
                  <a:pt x="17" y="470"/>
                  <a:pt x="21" y="475"/>
                  <a:pt x="21" y="480"/>
                </a:cubicBezTo>
                <a:close/>
                <a:moveTo>
                  <a:pt x="21" y="544"/>
                </a:moveTo>
                <a:lnTo>
                  <a:pt x="21" y="544"/>
                </a:lnTo>
                <a:cubicBezTo>
                  <a:pt x="21" y="550"/>
                  <a:pt x="17" y="555"/>
                  <a:pt x="11" y="555"/>
                </a:cubicBezTo>
                <a:cubicBezTo>
                  <a:pt x="5" y="555"/>
                  <a:pt x="0" y="550"/>
                  <a:pt x="0" y="544"/>
                </a:cubicBezTo>
                <a:lnTo>
                  <a:pt x="0" y="544"/>
                </a:lnTo>
                <a:cubicBezTo>
                  <a:pt x="0" y="539"/>
                  <a:pt x="5" y="534"/>
                  <a:pt x="11" y="534"/>
                </a:cubicBezTo>
                <a:cubicBezTo>
                  <a:pt x="17" y="534"/>
                  <a:pt x="21" y="539"/>
                  <a:pt x="21" y="544"/>
                </a:cubicBezTo>
                <a:close/>
                <a:moveTo>
                  <a:pt x="21" y="608"/>
                </a:moveTo>
                <a:lnTo>
                  <a:pt x="21" y="608"/>
                </a:lnTo>
                <a:cubicBezTo>
                  <a:pt x="21" y="614"/>
                  <a:pt x="17" y="619"/>
                  <a:pt x="11" y="619"/>
                </a:cubicBezTo>
                <a:cubicBezTo>
                  <a:pt x="5" y="619"/>
                  <a:pt x="0" y="614"/>
                  <a:pt x="0" y="608"/>
                </a:cubicBezTo>
                <a:lnTo>
                  <a:pt x="0" y="608"/>
                </a:lnTo>
                <a:cubicBezTo>
                  <a:pt x="0" y="603"/>
                  <a:pt x="5" y="598"/>
                  <a:pt x="11" y="598"/>
                </a:cubicBezTo>
                <a:cubicBezTo>
                  <a:pt x="17" y="598"/>
                  <a:pt x="21" y="603"/>
                  <a:pt x="21" y="608"/>
                </a:cubicBezTo>
                <a:close/>
                <a:moveTo>
                  <a:pt x="21" y="672"/>
                </a:moveTo>
                <a:lnTo>
                  <a:pt x="21" y="673"/>
                </a:lnTo>
                <a:cubicBezTo>
                  <a:pt x="21" y="678"/>
                  <a:pt x="17" y="683"/>
                  <a:pt x="11" y="683"/>
                </a:cubicBezTo>
                <a:cubicBezTo>
                  <a:pt x="5" y="683"/>
                  <a:pt x="0" y="678"/>
                  <a:pt x="0" y="673"/>
                </a:cubicBezTo>
                <a:lnTo>
                  <a:pt x="0" y="672"/>
                </a:lnTo>
                <a:cubicBezTo>
                  <a:pt x="0" y="667"/>
                  <a:pt x="5" y="662"/>
                  <a:pt x="11" y="662"/>
                </a:cubicBezTo>
                <a:cubicBezTo>
                  <a:pt x="17" y="662"/>
                  <a:pt x="21" y="667"/>
                  <a:pt x="21" y="672"/>
                </a:cubicBezTo>
                <a:close/>
                <a:moveTo>
                  <a:pt x="21" y="737"/>
                </a:moveTo>
                <a:lnTo>
                  <a:pt x="21" y="737"/>
                </a:lnTo>
                <a:cubicBezTo>
                  <a:pt x="21" y="742"/>
                  <a:pt x="17" y="747"/>
                  <a:pt x="11" y="747"/>
                </a:cubicBezTo>
                <a:cubicBezTo>
                  <a:pt x="5" y="747"/>
                  <a:pt x="0" y="742"/>
                  <a:pt x="0" y="737"/>
                </a:cubicBezTo>
                <a:lnTo>
                  <a:pt x="0" y="737"/>
                </a:lnTo>
                <a:cubicBezTo>
                  <a:pt x="0" y="731"/>
                  <a:pt x="5" y="726"/>
                  <a:pt x="11" y="726"/>
                </a:cubicBezTo>
                <a:cubicBezTo>
                  <a:pt x="17" y="726"/>
                  <a:pt x="21" y="731"/>
                  <a:pt x="21" y="737"/>
                </a:cubicBezTo>
                <a:close/>
                <a:moveTo>
                  <a:pt x="21" y="801"/>
                </a:moveTo>
                <a:lnTo>
                  <a:pt x="21" y="801"/>
                </a:lnTo>
                <a:cubicBezTo>
                  <a:pt x="21" y="806"/>
                  <a:pt x="17" y="811"/>
                  <a:pt x="11" y="811"/>
                </a:cubicBezTo>
                <a:cubicBezTo>
                  <a:pt x="5" y="811"/>
                  <a:pt x="0" y="806"/>
                  <a:pt x="0" y="801"/>
                </a:cubicBezTo>
                <a:lnTo>
                  <a:pt x="0" y="801"/>
                </a:lnTo>
                <a:cubicBezTo>
                  <a:pt x="0" y="795"/>
                  <a:pt x="5" y="790"/>
                  <a:pt x="11" y="790"/>
                </a:cubicBezTo>
                <a:cubicBezTo>
                  <a:pt x="17" y="790"/>
                  <a:pt x="21" y="795"/>
                  <a:pt x="21" y="801"/>
                </a:cubicBezTo>
                <a:close/>
                <a:moveTo>
                  <a:pt x="21" y="865"/>
                </a:moveTo>
                <a:lnTo>
                  <a:pt x="21" y="865"/>
                </a:lnTo>
                <a:cubicBezTo>
                  <a:pt x="21" y="870"/>
                  <a:pt x="17" y="875"/>
                  <a:pt x="11" y="875"/>
                </a:cubicBezTo>
                <a:cubicBezTo>
                  <a:pt x="5" y="875"/>
                  <a:pt x="0" y="870"/>
                  <a:pt x="0" y="865"/>
                </a:cubicBezTo>
                <a:lnTo>
                  <a:pt x="0" y="865"/>
                </a:lnTo>
                <a:cubicBezTo>
                  <a:pt x="0" y="859"/>
                  <a:pt x="5" y="854"/>
                  <a:pt x="11" y="854"/>
                </a:cubicBezTo>
                <a:cubicBezTo>
                  <a:pt x="17" y="854"/>
                  <a:pt x="21" y="859"/>
                  <a:pt x="21" y="865"/>
                </a:cubicBezTo>
                <a:close/>
                <a:moveTo>
                  <a:pt x="21" y="929"/>
                </a:moveTo>
                <a:lnTo>
                  <a:pt x="21" y="929"/>
                </a:lnTo>
                <a:cubicBezTo>
                  <a:pt x="21" y="934"/>
                  <a:pt x="17" y="939"/>
                  <a:pt x="11" y="939"/>
                </a:cubicBezTo>
                <a:cubicBezTo>
                  <a:pt x="5" y="939"/>
                  <a:pt x="0" y="934"/>
                  <a:pt x="0" y="929"/>
                </a:cubicBezTo>
                <a:lnTo>
                  <a:pt x="0" y="929"/>
                </a:lnTo>
                <a:cubicBezTo>
                  <a:pt x="0" y="923"/>
                  <a:pt x="5" y="918"/>
                  <a:pt x="11" y="918"/>
                </a:cubicBezTo>
                <a:cubicBezTo>
                  <a:pt x="17" y="918"/>
                  <a:pt x="21" y="923"/>
                  <a:pt x="21" y="929"/>
                </a:cubicBezTo>
                <a:close/>
                <a:moveTo>
                  <a:pt x="21" y="993"/>
                </a:moveTo>
                <a:lnTo>
                  <a:pt x="21" y="993"/>
                </a:lnTo>
                <a:cubicBezTo>
                  <a:pt x="21" y="999"/>
                  <a:pt x="17" y="1003"/>
                  <a:pt x="11" y="1003"/>
                </a:cubicBezTo>
                <a:cubicBezTo>
                  <a:pt x="5" y="1003"/>
                  <a:pt x="0" y="999"/>
                  <a:pt x="0" y="993"/>
                </a:cubicBezTo>
                <a:lnTo>
                  <a:pt x="0" y="993"/>
                </a:lnTo>
                <a:cubicBezTo>
                  <a:pt x="0" y="987"/>
                  <a:pt x="5" y="982"/>
                  <a:pt x="11" y="982"/>
                </a:cubicBezTo>
                <a:cubicBezTo>
                  <a:pt x="17" y="982"/>
                  <a:pt x="21" y="987"/>
                  <a:pt x="21" y="993"/>
                </a:cubicBezTo>
                <a:close/>
                <a:moveTo>
                  <a:pt x="21" y="1057"/>
                </a:moveTo>
                <a:lnTo>
                  <a:pt x="21" y="1057"/>
                </a:lnTo>
                <a:cubicBezTo>
                  <a:pt x="21" y="1063"/>
                  <a:pt x="17" y="1067"/>
                  <a:pt x="11" y="1067"/>
                </a:cubicBezTo>
                <a:cubicBezTo>
                  <a:pt x="5" y="1067"/>
                  <a:pt x="0" y="1063"/>
                  <a:pt x="0" y="1057"/>
                </a:cubicBezTo>
                <a:lnTo>
                  <a:pt x="0" y="1057"/>
                </a:lnTo>
                <a:cubicBezTo>
                  <a:pt x="0" y="1051"/>
                  <a:pt x="5" y="1046"/>
                  <a:pt x="11" y="1046"/>
                </a:cubicBezTo>
                <a:cubicBezTo>
                  <a:pt x="17" y="1046"/>
                  <a:pt x="21" y="1051"/>
                  <a:pt x="21" y="1057"/>
                </a:cubicBezTo>
                <a:close/>
                <a:moveTo>
                  <a:pt x="21" y="1121"/>
                </a:moveTo>
                <a:lnTo>
                  <a:pt x="21" y="1121"/>
                </a:lnTo>
                <a:cubicBezTo>
                  <a:pt x="21" y="1127"/>
                  <a:pt x="17" y="1131"/>
                  <a:pt x="11" y="1131"/>
                </a:cubicBezTo>
                <a:cubicBezTo>
                  <a:pt x="5" y="1131"/>
                  <a:pt x="0" y="1127"/>
                  <a:pt x="0" y="1121"/>
                </a:cubicBezTo>
                <a:lnTo>
                  <a:pt x="0" y="1121"/>
                </a:lnTo>
                <a:cubicBezTo>
                  <a:pt x="0" y="1115"/>
                  <a:pt x="5" y="1110"/>
                  <a:pt x="11" y="1110"/>
                </a:cubicBezTo>
                <a:cubicBezTo>
                  <a:pt x="17" y="1110"/>
                  <a:pt x="21" y="1115"/>
                  <a:pt x="21" y="1121"/>
                </a:cubicBezTo>
                <a:close/>
                <a:moveTo>
                  <a:pt x="21" y="1185"/>
                </a:moveTo>
                <a:lnTo>
                  <a:pt x="21" y="1185"/>
                </a:lnTo>
                <a:cubicBezTo>
                  <a:pt x="21" y="1191"/>
                  <a:pt x="17" y="1195"/>
                  <a:pt x="11" y="1195"/>
                </a:cubicBezTo>
                <a:cubicBezTo>
                  <a:pt x="5" y="1195"/>
                  <a:pt x="0" y="1191"/>
                  <a:pt x="0" y="1185"/>
                </a:cubicBezTo>
                <a:lnTo>
                  <a:pt x="0" y="1185"/>
                </a:lnTo>
                <a:cubicBezTo>
                  <a:pt x="0" y="1179"/>
                  <a:pt x="5" y="1174"/>
                  <a:pt x="11" y="1174"/>
                </a:cubicBezTo>
                <a:cubicBezTo>
                  <a:pt x="17" y="1174"/>
                  <a:pt x="21" y="1179"/>
                  <a:pt x="21" y="1185"/>
                </a:cubicBezTo>
                <a:close/>
                <a:moveTo>
                  <a:pt x="21" y="1249"/>
                </a:moveTo>
                <a:lnTo>
                  <a:pt x="21" y="1249"/>
                </a:lnTo>
                <a:cubicBezTo>
                  <a:pt x="21" y="1255"/>
                  <a:pt x="17" y="1259"/>
                  <a:pt x="11" y="1259"/>
                </a:cubicBezTo>
                <a:cubicBezTo>
                  <a:pt x="5" y="1259"/>
                  <a:pt x="0" y="1255"/>
                  <a:pt x="0" y="1249"/>
                </a:cubicBezTo>
                <a:lnTo>
                  <a:pt x="0" y="1249"/>
                </a:lnTo>
                <a:cubicBezTo>
                  <a:pt x="0" y="1243"/>
                  <a:pt x="5" y="1238"/>
                  <a:pt x="11" y="1238"/>
                </a:cubicBezTo>
                <a:cubicBezTo>
                  <a:pt x="17" y="1238"/>
                  <a:pt x="21" y="1243"/>
                  <a:pt x="21" y="1249"/>
                </a:cubicBezTo>
                <a:close/>
                <a:moveTo>
                  <a:pt x="21" y="1313"/>
                </a:moveTo>
                <a:lnTo>
                  <a:pt x="21" y="1313"/>
                </a:lnTo>
                <a:cubicBezTo>
                  <a:pt x="21" y="1319"/>
                  <a:pt x="17" y="1323"/>
                  <a:pt x="11" y="1323"/>
                </a:cubicBezTo>
                <a:cubicBezTo>
                  <a:pt x="5" y="1323"/>
                  <a:pt x="0" y="1319"/>
                  <a:pt x="0" y="1313"/>
                </a:cubicBezTo>
                <a:lnTo>
                  <a:pt x="0" y="1313"/>
                </a:lnTo>
                <a:cubicBezTo>
                  <a:pt x="0" y="1307"/>
                  <a:pt x="5" y="1302"/>
                  <a:pt x="11" y="1302"/>
                </a:cubicBezTo>
                <a:cubicBezTo>
                  <a:pt x="17" y="1302"/>
                  <a:pt x="21" y="1307"/>
                  <a:pt x="21" y="1313"/>
                </a:cubicBezTo>
                <a:close/>
                <a:moveTo>
                  <a:pt x="21" y="1377"/>
                </a:moveTo>
                <a:lnTo>
                  <a:pt x="21" y="1377"/>
                </a:lnTo>
                <a:cubicBezTo>
                  <a:pt x="21" y="1383"/>
                  <a:pt x="17" y="1387"/>
                  <a:pt x="11" y="1387"/>
                </a:cubicBezTo>
                <a:cubicBezTo>
                  <a:pt x="5" y="1387"/>
                  <a:pt x="0" y="1383"/>
                  <a:pt x="0" y="1377"/>
                </a:cubicBezTo>
                <a:lnTo>
                  <a:pt x="0" y="1377"/>
                </a:lnTo>
                <a:cubicBezTo>
                  <a:pt x="0" y="1371"/>
                  <a:pt x="5" y="1366"/>
                  <a:pt x="11" y="1366"/>
                </a:cubicBezTo>
                <a:cubicBezTo>
                  <a:pt x="17" y="1366"/>
                  <a:pt x="21" y="1371"/>
                  <a:pt x="21" y="1377"/>
                </a:cubicBezTo>
                <a:close/>
                <a:moveTo>
                  <a:pt x="21" y="1441"/>
                </a:moveTo>
                <a:lnTo>
                  <a:pt x="21" y="1441"/>
                </a:lnTo>
                <a:cubicBezTo>
                  <a:pt x="21" y="1447"/>
                  <a:pt x="17" y="1451"/>
                  <a:pt x="11" y="1451"/>
                </a:cubicBezTo>
                <a:cubicBezTo>
                  <a:pt x="5" y="1451"/>
                  <a:pt x="0" y="1447"/>
                  <a:pt x="0" y="1441"/>
                </a:cubicBezTo>
                <a:lnTo>
                  <a:pt x="0" y="1441"/>
                </a:lnTo>
                <a:cubicBezTo>
                  <a:pt x="0" y="1435"/>
                  <a:pt x="5" y="1430"/>
                  <a:pt x="11" y="1430"/>
                </a:cubicBezTo>
                <a:cubicBezTo>
                  <a:pt x="17" y="1430"/>
                  <a:pt x="21" y="1435"/>
                  <a:pt x="21" y="1441"/>
                </a:cubicBezTo>
                <a:close/>
                <a:moveTo>
                  <a:pt x="21" y="1505"/>
                </a:moveTo>
                <a:lnTo>
                  <a:pt x="21" y="1505"/>
                </a:lnTo>
                <a:cubicBezTo>
                  <a:pt x="21" y="1511"/>
                  <a:pt x="17" y="1515"/>
                  <a:pt x="11" y="1515"/>
                </a:cubicBezTo>
                <a:cubicBezTo>
                  <a:pt x="5" y="1515"/>
                  <a:pt x="0" y="1511"/>
                  <a:pt x="0" y="1505"/>
                </a:cubicBezTo>
                <a:lnTo>
                  <a:pt x="0" y="1505"/>
                </a:lnTo>
                <a:cubicBezTo>
                  <a:pt x="0" y="1499"/>
                  <a:pt x="5" y="1494"/>
                  <a:pt x="11" y="1494"/>
                </a:cubicBezTo>
                <a:cubicBezTo>
                  <a:pt x="17" y="1494"/>
                  <a:pt x="21" y="1499"/>
                  <a:pt x="21" y="1505"/>
                </a:cubicBezTo>
                <a:close/>
                <a:moveTo>
                  <a:pt x="21" y="1569"/>
                </a:moveTo>
                <a:lnTo>
                  <a:pt x="21" y="1569"/>
                </a:lnTo>
                <a:cubicBezTo>
                  <a:pt x="21" y="1575"/>
                  <a:pt x="17" y="1579"/>
                  <a:pt x="11" y="1579"/>
                </a:cubicBezTo>
                <a:cubicBezTo>
                  <a:pt x="5" y="1579"/>
                  <a:pt x="0" y="1575"/>
                  <a:pt x="0" y="1569"/>
                </a:cubicBezTo>
                <a:lnTo>
                  <a:pt x="0" y="1569"/>
                </a:lnTo>
                <a:cubicBezTo>
                  <a:pt x="0" y="1563"/>
                  <a:pt x="5" y="1558"/>
                  <a:pt x="11" y="1558"/>
                </a:cubicBezTo>
                <a:cubicBezTo>
                  <a:pt x="17" y="1558"/>
                  <a:pt x="21" y="1563"/>
                  <a:pt x="21" y="1569"/>
                </a:cubicBezTo>
                <a:close/>
                <a:moveTo>
                  <a:pt x="21" y="1633"/>
                </a:moveTo>
                <a:lnTo>
                  <a:pt x="21" y="1633"/>
                </a:lnTo>
                <a:cubicBezTo>
                  <a:pt x="21" y="1639"/>
                  <a:pt x="17" y="1643"/>
                  <a:pt x="11" y="1643"/>
                </a:cubicBezTo>
                <a:cubicBezTo>
                  <a:pt x="5" y="1643"/>
                  <a:pt x="0" y="1639"/>
                  <a:pt x="0" y="1633"/>
                </a:cubicBezTo>
                <a:lnTo>
                  <a:pt x="0" y="1633"/>
                </a:lnTo>
                <a:cubicBezTo>
                  <a:pt x="0" y="1627"/>
                  <a:pt x="5" y="1622"/>
                  <a:pt x="11" y="1622"/>
                </a:cubicBezTo>
                <a:cubicBezTo>
                  <a:pt x="17" y="1622"/>
                  <a:pt x="21" y="1627"/>
                  <a:pt x="21" y="1633"/>
                </a:cubicBezTo>
                <a:close/>
                <a:moveTo>
                  <a:pt x="21" y="1697"/>
                </a:moveTo>
                <a:lnTo>
                  <a:pt x="21" y="1697"/>
                </a:lnTo>
                <a:cubicBezTo>
                  <a:pt x="21" y="1703"/>
                  <a:pt x="17" y="1708"/>
                  <a:pt x="11" y="1708"/>
                </a:cubicBezTo>
                <a:cubicBezTo>
                  <a:pt x="5" y="1708"/>
                  <a:pt x="0" y="1703"/>
                  <a:pt x="0" y="1697"/>
                </a:cubicBezTo>
                <a:lnTo>
                  <a:pt x="0" y="1697"/>
                </a:lnTo>
                <a:cubicBezTo>
                  <a:pt x="0" y="1691"/>
                  <a:pt x="5" y="1686"/>
                  <a:pt x="11" y="1686"/>
                </a:cubicBezTo>
                <a:cubicBezTo>
                  <a:pt x="17" y="1686"/>
                  <a:pt x="21" y="1691"/>
                  <a:pt x="21" y="1697"/>
                </a:cubicBezTo>
                <a:close/>
                <a:moveTo>
                  <a:pt x="21" y="1761"/>
                </a:moveTo>
                <a:lnTo>
                  <a:pt x="21" y="1761"/>
                </a:lnTo>
                <a:cubicBezTo>
                  <a:pt x="21" y="1767"/>
                  <a:pt x="17" y="1772"/>
                  <a:pt x="11" y="1772"/>
                </a:cubicBezTo>
                <a:cubicBezTo>
                  <a:pt x="5" y="1772"/>
                  <a:pt x="0" y="1767"/>
                  <a:pt x="0" y="1761"/>
                </a:cubicBezTo>
                <a:lnTo>
                  <a:pt x="0" y="1761"/>
                </a:lnTo>
                <a:cubicBezTo>
                  <a:pt x="0" y="1755"/>
                  <a:pt x="5" y="1750"/>
                  <a:pt x="11" y="1750"/>
                </a:cubicBezTo>
                <a:cubicBezTo>
                  <a:pt x="17" y="1750"/>
                  <a:pt x="21" y="1755"/>
                  <a:pt x="21" y="1761"/>
                </a:cubicBezTo>
                <a:close/>
                <a:moveTo>
                  <a:pt x="21" y="1825"/>
                </a:moveTo>
                <a:lnTo>
                  <a:pt x="21" y="1825"/>
                </a:lnTo>
                <a:cubicBezTo>
                  <a:pt x="21" y="1831"/>
                  <a:pt x="17" y="1836"/>
                  <a:pt x="11" y="1836"/>
                </a:cubicBezTo>
                <a:cubicBezTo>
                  <a:pt x="5" y="1836"/>
                  <a:pt x="0" y="1831"/>
                  <a:pt x="0" y="1825"/>
                </a:cubicBezTo>
                <a:lnTo>
                  <a:pt x="0" y="1825"/>
                </a:lnTo>
                <a:cubicBezTo>
                  <a:pt x="0" y="1819"/>
                  <a:pt x="5" y="1814"/>
                  <a:pt x="11" y="1814"/>
                </a:cubicBezTo>
                <a:cubicBezTo>
                  <a:pt x="17" y="1814"/>
                  <a:pt x="21" y="1819"/>
                  <a:pt x="21" y="1825"/>
                </a:cubicBezTo>
                <a:close/>
                <a:moveTo>
                  <a:pt x="21" y="1889"/>
                </a:moveTo>
                <a:lnTo>
                  <a:pt x="21" y="1889"/>
                </a:lnTo>
                <a:cubicBezTo>
                  <a:pt x="21" y="1895"/>
                  <a:pt x="17" y="1900"/>
                  <a:pt x="11" y="1900"/>
                </a:cubicBezTo>
                <a:cubicBezTo>
                  <a:pt x="5" y="1900"/>
                  <a:pt x="0" y="1895"/>
                  <a:pt x="0" y="1889"/>
                </a:cubicBezTo>
                <a:lnTo>
                  <a:pt x="0" y="1889"/>
                </a:lnTo>
                <a:cubicBezTo>
                  <a:pt x="0" y="1883"/>
                  <a:pt x="5" y="1878"/>
                  <a:pt x="11" y="1878"/>
                </a:cubicBezTo>
                <a:cubicBezTo>
                  <a:pt x="17" y="1878"/>
                  <a:pt x="21" y="1883"/>
                  <a:pt x="21" y="1889"/>
                </a:cubicBezTo>
                <a:close/>
                <a:moveTo>
                  <a:pt x="21" y="1953"/>
                </a:moveTo>
                <a:lnTo>
                  <a:pt x="21" y="1953"/>
                </a:lnTo>
                <a:cubicBezTo>
                  <a:pt x="21" y="1959"/>
                  <a:pt x="17" y="1964"/>
                  <a:pt x="11" y="1964"/>
                </a:cubicBezTo>
                <a:cubicBezTo>
                  <a:pt x="5" y="1964"/>
                  <a:pt x="0" y="1959"/>
                  <a:pt x="0" y="1953"/>
                </a:cubicBezTo>
                <a:lnTo>
                  <a:pt x="0" y="1953"/>
                </a:lnTo>
                <a:cubicBezTo>
                  <a:pt x="0" y="1947"/>
                  <a:pt x="5" y="1942"/>
                  <a:pt x="11" y="1942"/>
                </a:cubicBezTo>
                <a:cubicBezTo>
                  <a:pt x="17" y="1942"/>
                  <a:pt x="21" y="1947"/>
                  <a:pt x="21" y="1953"/>
                </a:cubicBezTo>
                <a:close/>
                <a:moveTo>
                  <a:pt x="21" y="2017"/>
                </a:moveTo>
                <a:lnTo>
                  <a:pt x="21" y="2017"/>
                </a:lnTo>
                <a:cubicBezTo>
                  <a:pt x="21" y="2023"/>
                  <a:pt x="17" y="2028"/>
                  <a:pt x="11" y="2028"/>
                </a:cubicBezTo>
                <a:cubicBezTo>
                  <a:pt x="5" y="2028"/>
                  <a:pt x="0" y="2023"/>
                  <a:pt x="0" y="2017"/>
                </a:cubicBezTo>
                <a:lnTo>
                  <a:pt x="0" y="2017"/>
                </a:lnTo>
                <a:cubicBezTo>
                  <a:pt x="0" y="2011"/>
                  <a:pt x="5" y="2006"/>
                  <a:pt x="11" y="2006"/>
                </a:cubicBezTo>
                <a:cubicBezTo>
                  <a:pt x="17" y="2006"/>
                  <a:pt x="21" y="2011"/>
                  <a:pt x="21" y="2017"/>
                </a:cubicBezTo>
                <a:close/>
                <a:moveTo>
                  <a:pt x="21" y="2081"/>
                </a:moveTo>
                <a:lnTo>
                  <a:pt x="21" y="2081"/>
                </a:lnTo>
                <a:cubicBezTo>
                  <a:pt x="21" y="2087"/>
                  <a:pt x="17" y="2092"/>
                  <a:pt x="11" y="2092"/>
                </a:cubicBezTo>
                <a:cubicBezTo>
                  <a:pt x="5" y="2092"/>
                  <a:pt x="0" y="2087"/>
                  <a:pt x="0" y="2081"/>
                </a:cubicBezTo>
                <a:lnTo>
                  <a:pt x="0" y="2081"/>
                </a:lnTo>
                <a:cubicBezTo>
                  <a:pt x="0" y="2075"/>
                  <a:pt x="5" y="2070"/>
                  <a:pt x="11" y="2070"/>
                </a:cubicBezTo>
                <a:cubicBezTo>
                  <a:pt x="17" y="2070"/>
                  <a:pt x="21" y="2075"/>
                  <a:pt x="21" y="2081"/>
                </a:cubicBezTo>
                <a:close/>
                <a:moveTo>
                  <a:pt x="21" y="2145"/>
                </a:moveTo>
                <a:lnTo>
                  <a:pt x="21" y="2145"/>
                </a:lnTo>
                <a:cubicBezTo>
                  <a:pt x="21" y="2151"/>
                  <a:pt x="17" y="2156"/>
                  <a:pt x="11" y="2156"/>
                </a:cubicBezTo>
                <a:cubicBezTo>
                  <a:pt x="5" y="2156"/>
                  <a:pt x="0" y="2151"/>
                  <a:pt x="0" y="2145"/>
                </a:cubicBezTo>
                <a:lnTo>
                  <a:pt x="0" y="2145"/>
                </a:lnTo>
                <a:cubicBezTo>
                  <a:pt x="0" y="2139"/>
                  <a:pt x="5" y="2134"/>
                  <a:pt x="11" y="2134"/>
                </a:cubicBezTo>
                <a:cubicBezTo>
                  <a:pt x="17" y="2134"/>
                  <a:pt x="21" y="2139"/>
                  <a:pt x="21" y="2145"/>
                </a:cubicBezTo>
                <a:close/>
                <a:moveTo>
                  <a:pt x="21" y="2209"/>
                </a:moveTo>
                <a:lnTo>
                  <a:pt x="21" y="2209"/>
                </a:lnTo>
                <a:cubicBezTo>
                  <a:pt x="21" y="2215"/>
                  <a:pt x="17" y="2220"/>
                  <a:pt x="11" y="2220"/>
                </a:cubicBezTo>
                <a:cubicBezTo>
                  <a:pt x="5" y="2220"/>
                  <a:pt x="0" y="2215"/>
                  <a:pt x="0" y="2209"/>
                </a:cubicBezTo>
                <a:lnTo>
                  <a:pt x="0" y="2209"/>
                </a:lnTo>
                <a:cubicBezTo>
                  <a:pt x="0" y="2203"/>
                  <a:pt x="5" y="2198"/>
                  <a:pt x="11" y="2198"/>
                </a:cubicBezTo>
                <a:cubicBezTo>
                  <a:pt x="17" y="2198"/>
                  <a:pt x="21" y="2203"/>
                  <a:pt x="21" y="2209"/>
                </a:cubicBezTo>
                <a:close/>
                <a:moveTo>
                  <a:pt x="21" y="2273"/>
                </a:moveTo>
                <a:lnTo>
                  <a:pt x="21" y="2273"/>
                </a:lnTo>
                <a:cubicBezTo>
                  <a:pt x="21" y="2279"/>
                  <a:pt x="17" y="2284"/>
                  <a:pt x="11" y="2284"/>
                </a:cubicBezTo>
                <a:cubicBezTo>
                  <a:pt x="5" y="2284"/>
                  <a:pt x="0" y="2279"/>
                  <a:pt x="0" y="2273"/>
                </a:cubicBezTo>
                <a:lnTo>
                  <a:pt x="0" y="2273"/>
                </a:lnTo>
                <a:cubicBezTo>
                  <a:pt x="0" y="2267"/>
                  <a:pt x="5" y="2262"/>
                  <a:pt x="11" y="2262"/>
                </a:cubicBezTo>
                <a:cubicBezTo>
                  <a:pt x="17" y="2262"/>
                  <a:pt x="21" y="2267"/>
                  <a:pt x="21" y="2273"/>
                </a:cubicBezTo>
                <a:close/>
                <a:moveTo>
                  <a:pt x="21" y="2337"/>
                </a:moveTo>
                <a:lnTo>
                  <a:pt x="21" y="2337"/>
                </a:lnTo>
                <a:cubicBezTo>
                  <a:pt x="21" y="2343"/>
                  <a:pt x="17" y="2348"/>
                  <a:pt x="11" y="2348"/>
                </a:cubicBezTo>
                <a:cubicBezTo>
                  <a:pt x="5" y="2348"/>
                  <a:pt x="0" y="2343"/>
                  <a:pt x="0" y="2337"/>
                </a:cubicBezTo>
                <a:lnTo>
                  <a:pt x="0" y="2337"/>
                </a:lnTo>
                <a:cubicBezTo>
                  <a:pt x="0" y="2331"/>
                  <a:pt x="5" y="2326"/>
                  <a:pt x="11" y="2326"/>
                </a:cubicBezTo>
                <a:cubicBezTo>
                  <a:pt x="17" y="2326"/>
                  <a:pt x="21" y="2331"/>
                  <a:pt x="21" y="2337"/>
                </a:cubicBezTo>
                <a:close/>
                <a:moveTo>
                  <a:pt x="21" y="2401"/>
                </a:moveTo>
                <a:lnTo>
                  <a:pt x="21" y="2401"/>
                </a:lnTo>
                <a:cubicBezTo>
                  <a:pt x="21" y="2407"/>
                  <a:pt x="17" y="2412"/>
                  <a:pt x="11" y="2412"/>
                </a:cubicBezTo>
                <a:cubicBezTo>
                  <a:pt x="5" y="2412"/>
                  <a:pt x="0" y="2407"/>
                  <a:pt x="0" y="2401"/>
                </a:cubicBezTo>
                <a:lnTo>
                  <a:pt x="0" y="2401"/>
                </a:lnTo>
                <a:cubicBezTo>
                  <a:pt x="0" y="2395"/>
                  <a:pt x="5" y="2390"/>
                  <a:pt x="11" y="2390"/>
                </a:cubicBezTo>
                <a:cubicBezTo>
                  <a:pt x="17" y="2390"/>
                  <a:pt x="21" y="2395"/>
                  <a:pt x="21" y="2401"/>
                </a:cubicBezTo>
                <a:close/>
                <a:moveTo>
                  <a:pt x="21" y="2465"/>
                </a:moveTo>
                <a:lnTo>
                  <a:pt x="21" y="2465"/>
                </a:lnTo>
                <a:cubicBezTo>
                  <a:pt x="21" y="2471"/>
                  <a:pt x="17" y="2476"/>
                  <a:pt x="11" y="2476"/>
                </a:cubicBezTo>
                <a:cubicBezTo>
                  <a:pt x="5" y="2476"/>
                  <a:pt x="0" y="2471"/>
                  <a:pt x="0" y="2465"/>
                </a:cubicBezTo>
                <a:lnTo>
                  <a:pt x="0" y="2465"/>
                </a:lnTo>
                <a:cubicBezTo>
                  <a:pt x="0" y="2459"/>
                  <a:pt x="5" y="2454"/>
                  <a:pt x="11" y="2454"/>
                </a:cubicBezTo>
                <a:cubicBezTo>
                  <a:pt x="17" y="2454"/>
                  <a:pt x="21" y="2459"/>
                  <a:pt x="21" y="2465"/>
                </a:cubicBezTo>
                <a:close/>
                <a:moveTo>
                  <a:pt x="21" y="2529"/>
                </a:moveTo>
                <a:lnTo>
                  <a:pt x="21" y="2529"/>
                </a:lnTo>
                <a:cubicBezTo>
                  <a:pt x="21" y="2535"/>
                  <a:pt x="17" y="2540"/>
                  <a:pt x="11" y="2540"/>
                </a:cubicBezTo>
                <a:cubicBezTo>
                  <a:pt x="5" y="2540"/>
                  <a:pt x="0" y="2535"/>
                  <a:pt x="0" y="2529"/>
                </a:cubicBezTo>
                <a:lnTo>
                  <a:pt x="0" y="2529"/>
                </a:lnTo>
                <a:cubicBezTo>
                  <a:pt x="0" y="2523"/>
                  <a:pt x="5" y="2518"/>
                  <a:pt x="11" y="2518"/>
                </a:cubicBezTo>
                <a:cubicBezTo>
                  <a:pt x="17" y="2518"/>
                  <a:pt x="21" y="2523"/>
                  <a:pt x="21" y="2529"/>
                </a:cubicBezTo>
                <a:close/>
                <a:moveTo>
                  <a:pt x="21" y="2593"/>
                </a:moveTo>
                <a:lnTo>
                  <a:pt x="21" y="2593"/>
                </a:lnTo>
                <a:cubicBezTo>
                  <a:pt x="21" y="2599"/>
                  <a:pt x="17" y="2604"/>
                  <a:pt x="11" y="2604"/>
                </a:cubicBezTo>
                <a:cubicBezTo>
                  <a:pt x="5" y="2604"/>
                  <a:pt x="0" y="2599"/>
                  <a:pt x="0" y="2593"/>
                </a:cubicBezTo>
                <a:lnTo>
                  <a:pt x="0" y="2593"/>
                </a:lnTo>
                <a:cubicBezTo>
                  <a:pt x="0" y="2587"/>
                  <a:pt x="5" y="2582"/>
                  <a:pt x="11" y="2582"/>
                </a:cubicBezTo>
                <a:cubicBezTo>
                  <a:pt x="17" y="2582"/>
                  <a:pt x="21" y="2587"/>
                  <a:pt x="21" y="2593"/>
                </a:cubicBezTo>
                <a:close/>
                <a:moveTo>
                  <a:pt x="21" y="2657"/>
                </a:moveTo>
                <a:lnTo>
                  <a:pt x="21" y="2657"/>
                </a:lnTo>
                <a:cubicBezTo>
                  <a:pt x="21" y="2663"/>
                  <a:pt x="17" y="2668"/>
                  <a:pt x="11" y="2668"/>
                </a:cubicBezTo>
                <a:cubicBezTo>
                  <a:pt x="5" y="2668"/>
                  <a:pt x="0" y="2663"/>
                  <a:pt x="0" y="2657"/>
                </a:cubicBezTo>
                <a:lnTo>
                  <a:pt x="0" y="2657"/>
                </a:lnTo>
                <a:cubicBezTo>
                  <a:pt x="0" y="2651"/>
                  <a:pt x="5" y="2646"/>
                  <a:pt x="11" y="2646"/>
                </a:cubicBezTo>
                <a:cubicBezTo>
                  <a:pt x="17" y="2646"/>
                  <a:pt x="21" y="2651"/>
                  <a:pt x="21" y="2657"/>
                </a:cubicBezTo>
                <a:close/>
                <a:moveTo>
                  <a:pt x="21" y="2721"/>
                </a:moveTo>
                <a:lnTo>
                  <a:pt x="21" y="2721"/>
                </a:lnTo>
                <a:cubicBezTo>
                  <a:pt x="21" y="2727"/>
                  <a:pt x="17" y="2732"/>
                  <a:pt x="11" y="2732"/>
                </a:cubicBezTo>
                <a:cubicBezTo>
                  <a:pt x="5" y="2732"/>
                  <a:pt x="0" y="2727"/>
                  <a:pt x="0" y="2721"/>
                </a:cubicBezTo>
                <a:lnTo>
                  <a:pt x="0" y="2721"/>
                </a:lnTo>
                <a:cubicBezTo>
                  <a:pt x="0" y="2715"/>
                  <a:pt x="5" y="2711"/>
                  <a:pt x="11" y="2711"/>
                </a:cubicBezTo>
                <a:cubicBezTo>
                  <a:pt x="17" y="2711"/>
                  <a:pt x="21" y="2715"/>
                  <a:pt x="21" y="2721"/>
                </a:cubicBezTo>
                <a:close/>
                <a:moveTo>
                  <a:pt x="21" y="2785"/>
                </a:moveTo>
                <a:lnTo>
                  <a:pt x="21" y="2785"/>
                </a:lnTo>
                <a:cubicBezTo>
                  <a:pt x="21" y="2791"/>
                  <a:pt x="17" y="2796"/>
                  <a:pt x="11" y="2796"/>
                </a:cubicBezTo>
                <a:cubicBezTo>
                  <a:pt x="5" y="2796"/>
                  <a:pt x="0" y="2791"/>
                  <a:pt x="0" y="2785"/>
                </a:cubicBezTo>
                <a:lnTo>
                  <a:pt x="0" y="2785"/>
                </a:lnTo>
                <a:cubicBezTo>
                  <a:pt x="0" y="2779"/>
                  <a:pt x="5" y="2775"/>
                  <a:pt x="11" y="2775"/>
                </a:cubicBezTo>
                <a:cubicBezTo>
                  <a:pt x="17" y="2775"/>
                  <a:pt x="21" y="2779"/>
                  <a:pt x="21" y="2785"/>
                </a:cubicBezTo>
                <a:close/>
                <a:moveTo>
                  <a:pt x="21" y="2849"/>
                </a:moveTo>
                <a:lnTo>
                  <a:pt x="21" y="2849"/>
                </a:lnTo>
                <a:cubicBezTo>
                  <a:pt x="21" y="2855"/>
                  <a:pt x="17" y="2860"/>
                  <a:pt x="11" y="2860"/>
                </a:cubicBezTo>
                <a:cubicBezTo>
                  <a:pt x="5" y="2860"/>
                  <a:pt x="0" y="2855"/>
                  <a:pt x="0" y="2849"/>
                </a:cubicBezTo>
                <a:lnTo>
                  <a:pt x="0" y="2849"/>
                </a:lnTo>
                <a:cubicBezTo>
                  <a:pt x="0" y="2843"/>
                  <a:pt x="5" y="2839"/>
                  <a:pt x="11" y="2839"/>
                </a:cubicBezTo>
                <a:cubicBezTo>
                  <a:pt x="17" y="2839"/>
                  <a:pt x="21" y="2843"/>
                  <a:pt x="21" y="2849"/>
                </a:cubicBezTo>
                <a:close/>
                <a:moveTo>
                  <a:pt x="21" y="2913"/>
                </a:moveTo>
                <a:lnTo>
                  <a:pt x="21" y="2913"/>
                </a:lnTo>
                <a:cubicBezTo>
                  <a:pt x="21" y="2919"/>
                  <a:pt x="17" y="2924"/>
                  <a:pt x="11" y="2924"/>
                </a:cubicBezTo>
                <a:cubicBezTo>
                  <a:pt x="5" y="2924"/>
                  <a:pt x="0" y="2919"/>
                  <a:pt x="0" y="2913"/>
                </a:cubicBezTo>
                <a:lnTo>
                  <a:pt x="0" y="2913"/>
                </a:lnTo>
                <a:cubicBezTo>
                  <a:pt x="0" y="2907"/>
                  <a:pt x="5" y="2903"/>
                  <a:pt x="11" y="2903"/>
                </a:cubicBezTo>
                <a:cubicBezTo>
                  <a:pt x="17" y="2903"/>
                  <a:pt x="21" y="2907"/>
                  <a:pt x="21" y="2913"/>
                </a:cubicBezTo>
                <a:close/>
                <a:moveTo>
                  <a:pt x="21" y="2977"/>
                </a:moveTo>
                <a:lnTo>
                  <a:pt x="21" y="2977"/>
                </a:lnTo>
                <a:cubicBezTo>
                  <a:pt x="21" y="2983"/>
                  <a:pt x="17" y="2988"/>
                  <a:pt x="11" y="2988"/>
                </a:cubicBezTo>
                <a:cubicBezTo>
                  <a:pt x="5" y="2988"/>
                  <a:pt x="0" y="2983"/>
                  <a:pt x="0" y="2977"/>
                </a:cubicBezTo>
                <a:lnTo>
                  <a:pt x="0" y="2977"/>
                </a:lnTo>
                <a:cubicBezTo>
                  <a:pt x="0" y="2971"/>
                  <a:pt x="5" y="2967"/>
                  <a:pt x="11" y="2967"/>
                </a:cubicBezTo>
                <a:cubicBezTo>
                  <a:pt x="17" y="2967"/>
                  <a:pt x="21" y="2971"/>
                  <a:pt x="21" y="2977"/>
                </a:cubicBezTo>
                <a:close/>
                <a:moveTo>
                  <a:pt x="21" y="3041"/>
                </a:moveTo>
                <a:lnTo>
                  <a:pt x="21" y="3041"/>
                </a:lnTo>
                <a:cubicBezTo>
                  <a:pt x="21" y="3047"/>
                  <a:pt x="17" y="3052"/>
                  <a:pt x="11" y="3052"/>
                </a:cubicBezTo>
                <a:cubicBezTo>
                  <a:pt x="5" y="3052"/>
                  <a:pt x="0" y="3047"/>
                  <a:pt x="0" y="3041"/>
                </a:cubicBezTo>
                <a:lnTo>
                  <a:pt x="0" y="3041"/>
                </a:lnTo>
                <a:cubicBezTo>
                  <a:pt x="0" y="3035"/>
                  <a:pt x="5" y="3031"/>
                  <a:pt x="11" y="3031"/>
                </a:cubicBezTo>
                <a:cubicBezTo>
                  <a:pt x="17" y="3031"/>
                  <a:pt x="21" y="3035"/>
                  <a:pt x="21" y="3041"/>
                </a:cubicBezTo>
                <a:close/>
                <a:moveTo>
                  <a:pt x="21" y="3105"/>
                </a:moveTo>
                <a:lnTo>
                  <a:pt x="21" y="3105"/>
                </a:lnTo>
                <a:cubicBezTo>
                  <a:pt x="21" y="3111"/>
                  <a:pt x="17" y="3116"/>
                  <a:pt x="11" y="3116"/>
                </a:cubicBezTo>
                <a:cubicBezTo>
                  <a:pt x="5" y="3116"/>
                  <a:pt x="0" y="3111"/>
                  <a:pt x="0" y="3105"/>
                </a:cubicBezTo>
                <a:lnTo>
                  <a:pt x="0" y="3105"/>
                </a:lnTo>
                <a:cubicBezTo>
                  <a:pt x="0" y="3099"/>
                  <a:pt x="5" y="3095"/>
                  <a:pt x="11" y="3095"/>
                </a:cubicBezTo>
                <a:cubicBezTo>
                  <a:pt x="17" y="3095"/>
                  <a:pt x="21" y="3099"/>
                  <a:pt x="21" y="3105"/>
                </a:cubicBezTo>
                <a:close/>
                <a:moveTo>
                  <a:pt x="21" y="3169"/>
                </a:moveTo>
                <a:lnTo>
                  <a:pt x="21" y="3169"/>
                </a:lnTo>
                <a:cubicBezTo>
                  <a:pt x="21" y="3175"/>
                  <a:pt x="17" y="3180"/>
                  <a:pt x="11" y="3180"/>
                </a:cubicBezTo>
                <a:cubicBezTo>
                  <a:pt x="5" y="3180"/>
                  <a:pt x="0" y="3175"/>
                  <a:pt x="0" y="3169"/>
                </a:cubicBezTo>
                <a:lnTo>
                  <a:pt x="0" y="3169"/>
                </a:lnTo>
                <a:cubicBezTo>
                  <a:pt x="0" y="3163"/>
                  <a:pt x="5" y="3159"/>
                  <a:pt x="11" y="3159"/>
                </a:cubicBezTo>
                <a:cubicBezTo>
                  <a:pt x="17" y="3159"/>
                  <a:pt x="21" y="3163"/>
                  <a:pt x="21" y="3169"/>
                </a:cubicBezTo>
                <a:close/>
                <a:moveTo>
                  <a:pt x="27" y="3207"/>
                </a:moveTo>
                <a:lnTo>
                  <a:pt x="27" y="3207"/>
                </a:lnTo>
                <a:cubicBezTo>
                  <a:pt x="33" y="3207"/>
                  <a:pt x="38" y="3211"/>
                  <a:pt x="38" y="3217"/>
                </a:cubicBezTo>
                <a:cubicBezTo>
                  <a:pt x="38" y="3223"/>
                  <a:pt x="33" y="3228"/>
                  <a:pt x="27" y="3228"/>
                </a:cubicBezTo>
                <a:lnTo>
                  <a:pt x="27" y="3228"/>
                </a:lnTo>
                <a:cubicBezTo>
                  <a:pt x="21" y="3228"/>
                  <a:pt x="16" y="3223"/>
                  <a:pt x="16" y="3217"/>
                </a:cubicBezTo>
                <a:cubicBezTo>
                  <a:pt x="16" y="3211"/>
                  <a:pt x="21" y="3207"/>
                  <a:pt x="27" y="3207"/>
                </a:cubicBezTo>
                <a:close/>
                <a:moveTo>
                  <a:pt x="91" y="3207"/>
                </a:moveTo>
                <a:lnTo>
                  <a:pt x="91" y="3207"/>
                </a:lnTo>
                <a:cubicBezTo>
                  <a:pt x="97" y="3207"/>
                  <a:pt x="102" y="3211"/>
                  <a:pt x="102" y="3217"/>
                </a:cubicBezTo>
                <a:cubicBezTo>
                  <a:pt x="102" y="3223"/>
                  <a:pt x="97" y="3228"/>
                  <a:pt x="91" y="3228"/>
                </a:cubicBezTo>
                <a:lnTo>
                  <a:pt x="91" y="3228"/>
                </a:lnTo>
                <a:cubicBezTo>
                  <a:pt x="85" y="3228"/>
                  <a:pt x="80" y="3223"/>
                  <a:pt x="80" y="3217"/>
                </a:cubicBezTo>
                <a:cubicBezTo>
                  <a:pt x="80" y="3211"/>
                  <a:pt x="85" y="3207"/>
                  <a:pt x="91" y="3207"/>
                </a:cubicBezTo>
                <a:close/>
                <a:moveTo>
                  <a:pt x="155" y="3207"/>
                </a:moveTo>
                <a:lnTo>
                  <a:pt x="155" y="3207"/>
                </a:lnTo>
                <a:cubicBezTo>
                  <a:pt x="161" y="3207"/>
                  <a:pt x="166" y="3211"/>
                  <a:pt x="166" y="3217"/>
                </a:cubicBezTo>
                <a:cubicBezTo>
                  <a:pt x="166" y="3223"/>
                  <a:pt x="161" y="3228"/>
                  <a:pt x="155" y="3228"/>
                </a:cubicBezTo>
                <a:lnTo>
                  <a:pt x="155" y="3228"/>
                </a:lnTo>
                <a:cubicBezTo>
                  <a:pt x="149" y="3228"/>
                  <a:pt x="144" y="3223"/>
                  <a:pt x="144" y="3217"/>
                </a:cubicBezTo>
                <a:cubicBezTo>
                  <a:pt x="144" y="3211"/>
                  <a:pt x="149" y="3207"/>
                  <a:pt x="155" y="3207"/>
                </a:cubicBezTo>
                <a:close/>
                <a:moveTo>
                  <a:pt x="219" y="3207"/>
                </a:moveTo>
                <a:lnTo>
                  <a:pt x="219" y="3207"/>
                </a:lnTo>
                <a:cubicBezTo>
                  <a:pt x="225" y="3207"/>
                  <a:pt x="230" y="3211"/>
                  <a:pt x="230" y="3217"/>
                </a:cubicBezTo>
                <a:cubicBezTo>
                  <a:pt x="230" y="3223"/>
                  <a:pt x="225" y="3228"/>
                  <a:pt x="219" y="3228"/>
                </a:cubicBezTo>
                <a:lnTo>
                  <a:pt x="219" y="3228"/>
                </a:lnTo>
                <a:cubicBezTo>
                  <a:pt x="213" y="3228"/>
                  <a:pt x="208" y="3223"/>
                  <a:pt x="208" y="3217"/>
                </a:cubicBezTo>
                <a:cubicBezTo>
                  <a:pt x="208" y="3211"/>
                  <a:pt x="213" y="3207"/>
                  <a:pt x="219" y="3207"/>
                </a:cubicBezTo>
                <a:close/>
                <a:moveTo>
                  <a:pt x="283" y="3207"/>
                </a:moveTo>
                <a:lnTo>
                  <a:pt x="283" y="3207"/>
                </a:lnTo>
                <a:cubicBezTo>
                  <a:pt x="289" y="3207"/>
                  <a:pt x="294" y="3211"/>
                  <a:pt x="294" y="3217"/>
                </a:cubicBezTo>
                <a:cubicBezTo>
                  <a:pt x="294" y="3223"/>
                  <a:pt x="289" y="3228"/>
                  <a:pt x="283" y="3228"/>
                </a:cubicBezTo>
                <a:lnTo>
                  <a:pt x="283" y="3228"/>
                </a:lnTo>
                <a:cubicBezTo>
                  <a:pt x="277" y="3228"/>
                  <a:pt x="272" y="3223"/>
                  <a:pt x="272" y="3217"/>
                </a:cubicBezTo>
                <a:cubicBezTo>
                  <a:pt x="272" y="3211"/>
                  <a:pt x="277" y="3207"/>
                  <a:pt x="283" y="3207"/>
                </a:cubicBezTo>
                <a:close/>
                <a:moveTo>
                  <a:pt x="347" y="3207"/>
                </a:moveTo>
                <a:lnTo>
                  <a:pt x="347" y="3207"/>
                </a:lnTo>
                <a:cubicBezTo>
                  <a:pt x="353" y="3207"/>
                  <a:pt x="358" y="3211"/>
                  <a:pt x="358" y="3217"/>
                </a:cubicBezTo>
                <a:cubicBezTo>
                  <a:pt x="358" y="3223"/>
                  <a:pt x="353" y="3228"/>
                  <a:pt x="347" y="3228"/>
                </a:cubicBezTo>
                <a:lnTo>
                  <a:pt x="347" y="3228"/>
                </a:lnTo>
                <a:cubicBezTo>
                  <a:pt x="341" y="3228"/>
                  <a:pt x="336" y="3223"/>
                  <a:pt x="336" y="3217"/>
                </a:cubicBezTo>
                <a:cubicBezTo>
                  <a:pt x="336" y="3211"/>
                  <a:pt x="341" y="3207"/>
                  <a:pt x="347" y="3207"/>
                </a:cubicBezTo>
                <a:close/>
                <a:moveTo>
                  <a:pt x="411" y="3207"/>
                </a:moveTo>
                <a:lnTo>
                  <a:pt x="411" y="3207"/>
                </a:lnTo>
                <a:cubicBezTo>
                  <a:pt x="417" y="3207"/>
                  <a:pt x="422" y="3211"/>
                  <a:pt x="422" y="3217"/>
                </a:cubicBezTo>
                <a:cubicBezTo>
                  <a:pt x="422" y="3223"/>
                  <a:pt x="417" y="3228"/>
                  <a:pt x="411" y="3228"/>
                </a:cubicBezTo>
                <a:lnTo>
                  <a:pt x="411" y="3228"/>
                </a:lnTo>
                <a:cubicBezTo>
                  <a:pt x="405" y="3228"/>
                  <a:pt x="400" y="3223"/>
                  <a:pt x="400" y="3217"/>
                </a:cubicBezTo>
                <a:cubicBezTo>
                  <a:pt x="400" y="3211"/>
                  <a:pt x="405" y="3207"/>
                  <a:pt x="411" y="3207"/>
                </a:cubicBezTo>
                <a:close/>
                <a:moveTo>
                  <a:pt x="475" y="3207"/>
                </a:moveTo>
                <a:lnTo>
                  <a:pt x="475" y="3207"/>
                </a:lnTo>
                <a:cubicBezTo>
                  <a:pt x="481" y="3207"/>
                  <a:pt x="486" y="3211"/>
                  <a:pt x="486" y="3217"/>
                </a:cubicBezTo>
                <a:cubicBezTo>
                  <a:pt x="486" y="3223"/>
                  <a:pt x="481" y="3228"/>
                  <a:pt x="475" y="3228"/>
                </a:cubicBezTo>
                <a:lnTo>
                  <a:pt x="475" y="3228"/>
                </a:lnTo>
                <a:cubicBezTo>
                  <a:pt x="469" y="3228"/>
                  <a:pt x="464" y="3223"/>
                  <a:pt x="464" y="3217"/>
                </a:cubicBezTo>
                <a:cubicBezTo>
                  <a:pt x="464" y="3211"/>
                  <a:pt x="469" y="3207"/>
                  <a:pt x="475" y="3207"/>
                </a:cubicBezTo>
                <a:close/>
                <a:moveTo>
                  <a:pt x="539" y="3207"/>
                </a:moveTo>
                <a:lnTo>
                  <a:pt x="539" y="3207"/>
                </a:lnTo>
                <a:cubicBezTo>
                  <a:pt x="545" y="3207"/>
                  <a:pt x="550" y="3211"/>
                  <a:pt x="550" y="3217"/>
                </a:cubicBezTo>
                <a:cubicBezTo>
                  <a:pt x="550" y="3223"/>
                  <a:pt x="545" y="3228"/>
                  <a:pt x="539" y="3228"/>
                </a:cubicBezTo>
                <a:lnTo>
                  <a:pt x="539" y="3228"/>
                </a:lnTo>
                <a:cubicBezTo>
                  <a:pt x="533" y="3228"/>
                  <a:pt x="528" y="3223"/>
                  <a:pt x="528" y="3217"/>
                </a:cubicBezTo>
                <a:cubicBezTo>
                  <a:pt x="528" y="3211"/>
                  <a:pt x="533" y="3207"/>
                  <a:pt x="539" y="3207"/>
                </a:cubicBezTo>
                <a:close/>
                <a:moveTo>
                  <a:pt x="603" y="3207"/>
                </a:moveTo>
                <a:lnTo>
                  <a:pt x="603" y="3207"/>
                </a:lnTo>
                <a:cubicBezTo>
                  <a:pt x="609" y="3207"/>
                  <a:pt x="614" y="3211"/>
                  <a:pt x="614" y="3217"/>
                </a:cubicBezTo>
                <a:cubicBezTo>
                  <a:pt x="614" y="3223"/>
                  <a:pt x="609" y="3228"/>
                  <a:pt x="603" y="3228"/>
                </a:cubicBezTo>
                <a:lnTo>
                  <a:pt x="603" y="3228"/>
                </a:lnTo>
                <a:cubicBezTo>
                  <a:pt x="597" y="3228"/>
                  <a:pt x="592" y="3223"/>
                  <a:pt x="592" y="3217"/>
                </a:cubicBezTo>
                <a:cubicBezTo>
                  <a:pt x="592" y="3211"/>
                  <a:pt x="597" y="3207"/>
                  <a:pt x="603" y="3207"/>
                </a:cubicBezTo>
                <a:close/>
                <a:moveTo>
                  <a:pt x="667" y="3207"/>
                </a:moveTo>
                <a:lnTo>
                  <a:pt x="667" y="3207"/>
                </a:lnTo>
                <a:cubicBezTo>
                  <a:pt x="673" y="3207"/>
                  <a:pt x="678" y="3211"/>
                  <a:pt x="678" y="3217"/>
                </a:cubicBezTo>
                <a:cubicBezTo>
                  <a:pt x="678" y="3223"/>
                  <a:pt x="673" y="3228"/>
                  <a:pt x="667" y="3228"/>
                </a:cubicBezTo>
                <a:lnTo>
                  <a:pt x="667" y="3228"/>
                </a:lnTo>
                <a:cubicBezTo>
                  <a:pt x="661" y="3228"/>
                  <a:pt x="656" y="3223"/>
                  <a:pt x="656" y="3217"/>
                </a:cubicBezTo>
                <a:cubicBezTo>
                  <a:pt x="656" y="3211"/>
                  <a:pt x="661" y="3207"/>
                  <a:pt x="667" y="3207"/>
                </a:cubicBezTo>
                <a:close/>
                <a:moveTo>
                  <a:pt x="731" y="3207"/>
                </a:moveTo>
                <a:lnTo>
                  <a:pt x="731" y="3207"/>
                </a:lnTo>
                <a:cubicBezTo>
                  <a:pt x="737" y="3207"/>
                  <a:pt x="742" y="3211"/>
                  <a:pt x="742" y="3217"/>
                </a:cubicBezTo>
                <a:cubicBezTo>
                  <a:pt x="742" y="3223"/>
                  <a:pt x="737" y="3228"/>
                  <a:pt x="731" y="3228"/>
                </a:cubicBezTo>
                <a:lnTo>
                  <a:pt x="731" y="3228"/>
                </a:lnTo>
                <a:cubicBezTo>
                  <a:pt x="725" y="3228"/>
                  <a:pt x="720" y="3223"/>
                  <a:pt x="720" y="3217"/>
                </a:cubicBezTo>
                <a:cubicBezTo>
                  <a:pt x="720" y="3211"/>
                  <a:pt x="725" y="3207"/>
                  <a:pt x="731" y="3207"/>
                </a:cubicBezTo>
                <a:close/>
                <a:moveTo>
                  <a:pt x="795" y="3207"/>
                </a:moveTo>
                <a:lnTo>
                  <a:pt x="795" y="3207"/>
                </a:lnTo>
                <a:cubicBezTo>
                  <a:pt x="801" y="3207"/>
                  <a:pt x="806" y="3211"/>
                  <a:pt x="806" y="3217"/>
                </a:cubicBezTo>
                <a:cubicBezTo>
                  <a:pt x="806" y="3223"/>
                  <a:pt x="801" y="3228"/>
                  <a:pt x="795" y="3228"/>
                </a:cubicBezTo>
                <a:lnTo>
                  <a:pt x="795" y="3228"/>
                </a:lnTo>
                <a:cubicBezTo>
                  <a:pt x="789" y="3228"/>
                  <a:pt x="784" y="3223"/>
                  <a:pt x="784" y="3217"/>
                </a:cubicBezTo>
                <a:cubicBezTo>
                  <a:pt x="784" y="3211"/>
                  <a:pt x="789" y="3207"/>
                  <a:pt x="795" y="3207"/>
                </a:cubicBezTo>
                <a:close/>
                <a:moveTo>
                  <a:pt x="859" y="3207"/>
                </a:moveTo>
                <a:lnTo>
                  <a:pt x="859" y="3207"/>
                </a:lnTo>
                <a:cubicBezTo>
                  <a:pt x="865" y="3207"/>
                  <a:pt x="870" y="3211"/>
                  <a:pt x="870" y="3217"/>
                </a:cubicBezTo>
                <a:cubicBezTo>
                  <a:pt x="870" y="3223"/>
                  <a:pt x="865" y="3228"/>
                  <a:pt x="859" y="3228"/>
                </a:cubicBezTo>
                <a:lnTo>
                  <a:pt x="859" y="3228"/>
                </a:lnTo>
                <a:cubicBezTo>
                  <a:pt x="853" y="3228"/>
                  <a:pt x="848" y="3223"/>
                  <a:pt x="848" y="3217"/>
                </a:cubicBezTo>
                <a:cubicBezTo>
                  <a:pt x="848" y="3211"/>
                  <a:pt x="853" y="3207"/>
                  <a:pt x="859" y="3207"/>
                </a:cubicBezTo>
                <a:close/>
                <a:moveTo>
                  <a:pt x="923" y="3207"/>
                </a:moveTo>
                <a:lnTo>
                  <a:pt x="923" y="3207"/>
                </a:lnTo>
                <a:cubicBezTo>
                  <a:pt x="929" y="3207"/>
                  <a:pt x="934" y="3211"/>
                  <a:pt x="934" y="3217"/>
                </a:cubicBezTo>
                <a:cubicBezTo>
                  <a:pt x="934" y="3223"/>
                  <a:pt x="929" y="3228"/>
                  <a:pt x="923" y="3228"/>
                </a:cubicBezTo>
                <a:lnTo>
                  <a:pt x="923" y="3228"/>
                </a:lnTo>
                <a:cubicBezTo>
                  <a:pt x="917" y="3228"/>
                  <a:pt x="912" y="3223"/>
                  <a:pt x="912" y="3217"/>
                </a:cubicBezTo>
                <a:cubicBezTo>
                  <a:pt x="912" y="3211"/>
                  <a:pt x="917" y="3207"/>
                  <a:pt x="923" y="3207"/>
                </a:cubicBezTo>
                <a:close/>
                <a:moveTo>
                  <a:pt x="987" y="3207"/>
                </a:moveTo>
                <a:lnTo>
                  <a:pt x="987" y="3207"/>
                </a:lnTo>
                <a:cubicBezTo>
                  <a:pt x="993" y="3207"/>
                  <a:pt x="998" y="3211"/>
                  <a:pt x="998" y="3217"/>
                </a:cubicBezTo>
                <a:cubicBezTo>
                  <a:pt x="998" y="3223"/>
                  <a:pt x="993" y="3228"/>
                  <a:pt x="987" y="3228"/>
                </a:cubicBezTo>
                <a:lnTo>
                  <a:pt x="987" y="3228"/>
                </a:lnTo>
                <a:cubicBezTo>
                  <a:pt x="981" y="3228"/>
                  <a:pt x="977" y="3223"/>
                  <a:pt x="977" y="3217"/>
                </a:cubicBezTo>
                <a:cubicBezTo>
                  <a:pt x="977" y="3211"/>
                  <a:pt x="981" y="3207"/>
                  <a:pt x="987" y="3207"/>
                </a:cubicBezTo>
                <a:close/>
                <a:moveTo>
                  <a:pt x="1051" y="3207"/>
                </a:moveTo>
                <a:lnTo>
                  <a:pt x="1051" y="3207"/>
                </a:lnTo>
                <a:cubicBezTo>
                  <a:pt x="1057" y="3207"/>
                  <a:pt x="1062" y="3211"/>
                  <a:pt x="1062" y="3217"/>
                </a:cubicBezTo>
                <a:cubicBezTo>
                  <a:pt x="1062" y="3223"/>
                  <a:pt x="1057" y="3228"/>
                  <a:pt x="1051" y="3228"/>
                </a:cubicBezTo>
                <a:lnTo>
                  <a:pt x="1051" y="3228"/>
                </a:lnTo>
                <a:cubicBezTo>
                  <a:pt x="1045" y="3228"/>
                  <a:pt x="1041" y="3223"/>
                  <a:pt x="1041" y="3217"/>
                </a:cubicBezTo>
                <a:cubicBezTo>
                  <a:pt x="1041" y="3211"/>
                  <a:pt x="1045" y="3207"/>
                  <a:pt x="1051" y="3207"/>
                </a:cubicBezTo>
                <a:close/>
                <a:moveTo>
                  <a:pt x="1115" y="3207"/>
                </a:moveTo>
                <a:lnTo>
                  <a:pt x="1115" y="3207"/>
                </a:lnTo>
                <a:cubicBezTo>
                  <a:pt x="1121" y="3207"/>
                  <a:pt x="1126" y="3211"/>
                  <a:pt x="1126" y="3217"/>
                </a:cubicBezTo>
                <a:cubicBezTo>
                  <a:pt x="1126" y="3223"/>
                  <a:pt x="1121" y="3228"/>
                  <a:pt x="1115" y="3228"/>
                </a:cubicBezTo>
                <a:lnTo>
                  <a:pt x="1115" y="3228"/>
                </a:lnTo>
                <a:cubicBezTo>
                  <a:pt x="1109" y="3228"/>
                  <a:pt x="1105" y="3223"/>
                  <a:pt x="1105" y="3217"/>
                </a:cubicBezTo>
                <a:cubicBezTo>
                  <a:pt x="1105" y="3211"/>
                  <a:pt x="1109" y="3207"/>
                  <a:pt x="1115" y="3207"/>
                </a:cubicBezTo>
                <a:close/>
                <a:moveTo>
                  <a:pt x="1179" y="3207"/>
                </a:moveTo>
                <a:lnTo>
                  <a:pt x="1179" y="3207"/>
                </a:lnTo>
                <a:cubicBezTo>
                  <a:pt x="1185" y="3207"/>
                  <a:pt x="1190" y="3211"/>
                  <a:pt x="1190" y="3217"/>
                </a:cubicBezTo>
                <a:cubicBezTo>
                  <a:pt x="1190" y="3223"/>
                  <a:pt x="1185" y="3228"/>
                  <a:pt x="1179" y="3228"/>
                </a:cubicBezTo>
                <a:lnTo>
                  <a:pt x="1179" y="3228"/>
                </a:lnTo>
                <a:cubicBezTo>
                  <a:pt x="1173" y="3228"/>
                  <a:pt x="1169" y="3223"/>
                  <a:pt x="1169" y="3217"/>
                </a:cubicBezTo>
                <a:cubicBezTo>
                  <a:pt x="1169" y="3211"/>
                  <a:pt x="1173" y="3207"/>
                  <a:pt x="1179" y="3207"/>
                </a:cubicBezTo>
                <a:close/>
                <a:moveTo>
                  <a:pt x="1243" y="3207"/>
                </a:moveTo>
                <a:lnTo>
                  <a:pt x="1243" y="3207"/>
                </a:lnTo>
                <a:cubicBezTo>
                  <a:pt x="1249" y="3207"/>
                  <a:pt x="1254" y="3211"/>
                  <a:pt x="1254" y="3217"/>
                </a:cubicBezTo>
                <a:cubicBezTo>
                  <a:pt x="1254" y="3223"/>
                  <a:pt x="1249" y="3228"/>
                  <a:pt x="1243" y="3228"/>
                </a:cubicBezTo>
                <a:lnTo>
                  <a:pt x="1243" y="3228"/>
                </a:lnTo>
                <a:cubicBezTo>
                  <a:pt x="1237" y="3228"/>
                  <a:pt x="1233" y="3223"/>
                  <a:pt x="1233" y="3217"/>
                </a:cubicBezTo>
                <a:cubicBezTo>
                  <a:pt x="1233" y="3211"/>
                  <a:pt x="1237" y="3207"/>
                  <a:pt x="1243" y="3207"/>
                </a:cubicBezTo>
                <a:close/>
                <a:moveTo>
                  <a:pt x="1307" y="3207"/>
                </a:moveTo>
                <a:lnTo>
                  <a:pt x="1307" y="3207"/>
                </a:lnTo>
                <a:cubicBezTo>
                  <a:pt x="1313" y="3207"/>
                  <a:pt x="1318" y="3211"/>
                  <a:pt x="1318" y="3217"/>
                </a:cubicBezTo>
                <a:cubicBezTo>
                  <a:pt x="1318" y="3223"/>
                  <a:pt x="1313" y="3228"/>
                  <a:pt x="1307" y="3228"/>
                </a:cubicBezTo>
                <a:lnTo>
                  <a:pt x="1307" y="3228"/>
                </a:lnTo>
                <a:cubicBezTo>
                  <a:pt x="1301" y="3228"/>
                  <a:pt x="1297" y="3223"/>
                  <a:pt x="1297" y="3217"/>
                </a:cubicBezTo>
                <a:cubicBezTo>
                  <a:pt x="1297" y="3211"/>
                  <a:pt x="1301" y="3207"/>
                  <a:pt x="1307" y="3207"/>
                </a:cubicBezTo>
                <a:close/>
                <a:moveTo>
                  <a:pt x="1371" y="3207"/>
                </a:moveTo>
                <a:lnTo>
                  <a:pt x="1371" y="3207"/>
                </a:lnTo>
                <a:cubicBezTo>
                  <a:pt x="1377" y="3207"/>
                  <a:pt x="1382" y="3211"/>
                  <a:pt x="1382" y="3217"/>
                </a:cubicBezTo>
                <a:cubicBezTo>
                  <a:pt x="1382" y="3223"/>
                  <a:pt x="1377" y="3228"/>
                  <a:pt x="1371" y="3228"/>
                </a:cubicBezTo>
                <a:lnTo>
                  <a:pt x="1371" y="3228"/>
                </a:lnTo>
                <a:cubicBezTo>
                  <a:pt x="1365" y="3228"/>
                  <a:pt x="1361" y="3223"/>
                  <a:pt x="1361" y="3217"/>
                </a:cubicBezTo>
                <a:cubicBezTo>
                  <a:pt x="1361" y="3211"/>
                  <a:pt x="1365" y="3207"/>
                  <a:pt x="1371" y="3207"/>
                </a:cubicBezTo>
                <a:close/>
                <a:moveTo>
                  <a:pt x="1435" y="3207"/>
                </a:moveTo>
                <a:lnTo>
                  <a:pt x="1435" y="3207"/>
                </a:lnTo>
                <a:cubicBezTo>
                  <a:pt x="1441" y="3207"/>
                  <a:pt x="1446" y="3211"/>
                  <a:pt x="1446" y="3217"/>
                </a:cubicBezTo>
                <a:cubicBezTo>
                  <a:pt x="1446" y="3223"/>
                  <a:pt x="1441" y="3228"/>
                  <a:pt x="1435" y="3228"/>
                </a:cubicBezTo>
                <a:lnTo>
                  <a:pt x="1435" y="3228"/>
                </a:lnTo>
                <a:cubicBezTo>
                  <a:pt x="1429" y="3228"/>
                  <a:pt x="1425" y="3223"/>
                  <a:pt x="1425" y="3217"/>
                </a:cubicBezTo>
                <a:cubicBezTo>
                  <a:pt x="1425" y="3211"/>
                  <a:pt x="1429" y="3207"/>
                  <a:pt x="1435" y="3207"/>
                </a:cubicBezTo>
                <a:close/>
                <a:moveTo>
                  <a:pt x="1499" y="3207"/>
                </a:moveTo>
                <a:lnTo>
                  <a:pt x="1499" y="3207"/>
                </a:lnTo>
                <a:cubicBezTo>
                  <a:pt x="1505" y="3207"/>
                  <a:pt x="1510" y="3211"/>
                  <a:pt x="1510" y="3217"/>
                </a:cubicBezTo>
                <a:cubicBezTo>
                  <a:pt x="1510" y="3223"/>
                  <a:pt x="1505" y="3228"/>
                  <a:pt x="1499" y="3228"/>
                </a:cubicBezTo>
                <a:lnTo>
                  <a:pt x="1499" y="3228"/>
                </a:lnTo>
                <a:cubicBezTo>
                  <a:pt x="1493" y="3228"/>
                  <a:pt x="1489" y="3223"/>
                  <a:pt x="1489" y="3217"/>
                </a:cubicBezTo>
                <a:cubicBezTo>
                  <a:pt x="1489" y="3211"/>
                  <a:pt x="1493" y="3207"/>
                  <a:pt x="1499" y="3207"/>
                </a:cubicBezTo>
                <a:close/>
                <a:moveTo>
                  <a:pt x="1563" y="3207"/>
                </a:moveTo>
                <a:lnTo>
                  <a:pt x="1563" y="3207"/>
                </a:lnTo>
                <a:cubicBezTo>
                  <a:pt x="1569" y="3207"/>
                  <a:pt x="1574" y="3211"/>
                  <a:pt x="1574" y="3217"/>
                </a:cubicBezTo>
                <a:cubicBezTo>
                  <a:pt x="1574" y="3223"/>
                  <a:pt x="1569" y="3228"/>
                  <a:pt x="1563" y="3228"/>
                </a:cubicBezTo>
                <a:lnTo>
                  <a:pt x="1563" y="3228"/>
                </a:lnTo>
                <a:cubicBezTo>
                  <a:pt x="1557" y="3228"/>
                  <a:pt x="1553" y="3223"/>
                  <a:pt x="1553" y="3217"/>
                </a:cubicBezTo>
                <a:cubicBezTo>
                  <a:pt x="1553" y="3211"/>
                  <a:pt x="1557" y="3207"/>
                  <a:pt x="1563" y="3207"/>
                </a:cubicBezTo>
                <a:close/>
                <a:moveTo>
                  <a:pt x="1627" y="3207"/>
                </a:moveTo>
                <a:lnTo>
                  <a:pt x="1627" y="3207"/>
                </a:lnTo>
                <a:cubicBezTo>
                  <a:pt x="1633" y="3207"/>
                  <a:pt x="1638" y="3211"/>
                  <a:pt x="1638" y="3217"/>
                </a:cubicBezTo>
                <a:cubicBezTo>
                  <a:pt x="1638" y="3223"/>
                  <a:pt x="1633" y="3228"/>
                  <a:pt x="1627" y="3228"/>
                </a:cubicBezTo>
                <a:lnTo>
                  <a:pt x="1627" y="3228"/>
                </a:lnTo>
                <a:cubicBezTo>
                  <a:pt x="1621" y="3228"/>
                  <a:pt x="1617" y="3223"/>
                  <a:pt x="1617" y="3217"/>
                </a:cubicBezTo>
                <a:cubicBezTo>
                  <a:pt x="1617" y="3211"/>
                  <a:pt x="1621" y="3207"/>
                  <a:pt x="1627" y="3207"/>
                </a:cubicBezTo>
                <a:close/>
                <a:moveTo>
                  <a:pt x="1691" y="3207"/>
                </a:moveTo>
                <a:lnTo>
                  <a:pt x="1691" y="3207"/>
                </a:lnTo>
                <a:cubicBezTo>
                  <a:pt x="1697" y="3207"/>
                  <a:pt x="1702" y="3211"/>
                  <a:pt x="1702" y="3217"/>
                </a:cubicBezTo>
                <a:cubicBezTo>
                  <a:pt x="1702" y="3223"/>
                  <a:pt x="1697" y="3228"/>
                  <a:pt x="1691" y="3228"/>
                </a:cubicBezTo>
                <a:lnTo>
                  <a:pt x="1691" y="3228"/>
                </a:lnTo>
                <a:cubicBezTo>
                  <a:pt x="1686" y="3228"/>
                  <a:pt x="1681" y="3223"/>
                  <a:pt x="1681" y="3217"/>
                </a:cubicBezTo>
                <a:cubicBezTo>
                  <a:pt x="1681" y="3211"/>
                  <a:pt x="1686" y="3207"/>
                  <a:pt x="1691" y="3207"/>
                </a:cubicBezTo>
                <a:close/>
                <a:moveTo>
                  <a:pt x="1755" y="3207"/>
                </a:moveTo>
                <a:lnTo>
                  <a:pt x="1755" y="3207"/>
                </a:lnTo>
                <a:cubicBezTo>
                  <a:pt x="1761" y="3207"/>
                  <a:pt x="1766" y="3211"/>
                  <a:pt x="1766" y="3217"/>
                </a:cubicBezTo>
                <a:cubicBezTo>
                  <a:pt x="1766" y="3223"/>
                  <a:pt x="1761" y="3228"/>
                  <a:pt x="1755" y="3228"/>
                </a:cubicBezTo>
                <a:lnTo>
                  <a:pt x="1755" y="3228"/>
                </a:lnTo>
                <a:cubicBezTo>
                  <a:pt x="1750" y="3228"/>
                  <a:pt x="1745" y="3223"/>
                  <a:pt x="1745" y="3217"/>
                </a:cubicBezTo>
                <a:cubicBezTo>
                  <a:pt x="1745" y="3211"/>
                  <a:pt x="1750" y="3207"/>
                  <a:pt x="1755" y="3207"/>
                </a:cubicBezTo>
                <a:close/>
                <a:moveTo>
                  <a:pt x="1819" y="3207"/>
                </a:moveTo>
                <a:lnTo>
                  <a:pt x="1819" y="3207"/>
                </a:lnTo>
                <a:cubicBezTo>
                  <a:pt x="1825" y="3207"/>
                  <a:pt x="1830" y="3211"/>
                  <a:pt x="1830" y="3217"/>
                </a:cubicBezTo>
                <a:cubicBezTo>
                  <a:pt x="1830" y="3223"/>
                  <a:pt x="1825" y="3228"/>
                  <a:pt x="1819" y="3228"/>
                </a:cubicBezTo>
                <a:lnTo>
                  <a:pt x="1819" y="3228"/>
                </a:lnTo>
                <a:cubicBezTo>
                  <a:pt x="1814" y="3228"/>
                  <a:pt x="1809" y="3223"/>
                  <a:pt x="1809" y="3217"/>
                </a:cubicBezTo>
                <a:cubicBezTo>
                  <a:pt x="1809" y="3211"/>
                  <a:pt x="1814" y="3207"/>
                  <a:pt x="1819" y="3207"/>
                </a:cubicBezTo>
                <a:close/>
                <a:moveTo>
                  <a:pt x="1883" y="3207"/>
                </a:moveTo>
                <a:lnTo>
                  <a:pt x="1883" y="3207"/>
                </a:lnTo>
                <a:cubicBezTo>
                  <a:pt x="1889" y="3207"/>
                  <a:pt x="1894" y="3211"/>
                  <a:pt x="1894" y="3217"/>
                </a:cubicBezTo>
                <a:cubicBezTo>
                  <a:pt x="1894" y="3223"/>
                  <a:pt x="1889" y="3228"/>
                  <a:pt x="1883" y="3228"/>
                </a:cubicBezTo>
                <a:lnTo>
                  <a:pt x="1883" y="3228"/>
                </a:lnTo>
                <a:cubicBezTo>
                  <a:pt x="1878" y="3228"/>
                  <a:pt x="1873" y="3223"/>
                  <a:pt x="1873" y="3217"/>
                </a:cubicBezTo>
                <a:cubicBezTo>
                  <a:pt x="1873" y="3211"/>
                  <a:pt x="1878" y="3207"/>
                  <a:pt x="1883" y="3207"/>
                </a:cubicBezTo>
                <a:close/>
                <a:moveTo>
                  <a:pt x="1947" y="3207"/>
                </a:moveTo>
                <a:lnTo>
                  <a:pt x="1948" y="3207"/>
                </a:lnTo>
                <a:cubicBezTo>
                  <a:pt x="1953" y="3207"/>
                  <a:pt x="1958" y="3211"/>
                  <a:pt x="1958" y="3217"/>
                </a:cubicBezTo>
                <a:cubicBezTo>
                  <a:pt x="1958" y="3223"/>
                  <a:pt x="1953" y="3228"/>
                  <a:pt x="1948" y="3228"/>
                </a:cubicBezTo>
                <a:lnTo>
                  <a:pt x="1947" y="3228"/>
                </a:lnTo>
                <a:cubicBezTo>
                  <a:pt x="1942" y="3228"/>
                  <a:pt x="1937" y="3223"/>
                  <a:pt x="1937" y="3217"/>
                </a:cubicBezTo>
                <a:cubicBezTo>
                  <a:pt x="1937" y="3211"/>
                  <a:pt x="1942" y="3207"/>
                  <a:pt x="1947" y="3207"/>
                </a:cubicBezTo>
                <a:close/>
                <a:moveTo>
                  <a:pt x="2012" y="3207"/>
                </a:moveTo>
                <a:lnTo>
                  <a:pt x="2012" y="3207"/>
                </a:lnTo>
                <a:cubicBezTo>
                  <a:pt x="2017" y="3207"/>
                  <a:pt x="2022" y="3211"/>
                  <a:pt x="2022" y="3217"/>
                </a:cubicBezTo>
                <a:cubicBezTo>
                  <a:pt x="2022" y="3223"/>
                  <a:pt x="2017" y="3228"/>
                  <a:pt x="2012" y="3228"/>
                </a:cubicBezTo>
                <a:lnTo>
                  <a:pt x="2012" y="3228"/>
                </a:lnTo>
                <a:cubicBezTo>
                  <a:pt x="2006" y="3228"/>
                  <a:pt x="2001" y="3223"/>
                  <a:pt x="2001" y="3217"/>
                </a:cubicBezTo>
                <a:cubicBezTo>
                  <a:pt x="2001" y="3211"/>
                  <a:pt x="2006" y="3207"/>
                  <a:pt x="2012" y="3207"/>
                </a:cubicBezTo>
                <a:close/>
                <a:moveTo>
                  <a:pt x="2076" y="3207"/>
                </a:moveTo>
                <a:lnTo>
                  <a:pt x="2076" y="3207"/>
                </a:lnTo>
                <a:cubicBezTo>
                  <a:pt x="2081" y="3207"/>
                  <a:pt x="2086" y="3211"/>
                  <a:pt x="2086" y="3217"/>
                </a:cubicBezTo>
                <a:cubicBezTo>
                  <a:pt x="2086" y="3223"/>
                  <a:pt x="2081" y="3228"/>
                  <a:pt x="2076" y="3228"/>
                </a:cubicBezTo>
                <a:lnTo>
                  <a:pt x="2076" y="3228"/>
                </a:lnTo>
                <a:cubicBezTo>
                  <a:pt x="2070" y="3228"/>
                  <a:pt x="2065" y="3223"/>
                  <a:pt x="2065" y="3217"/>
                </a:cubicBezTo>
                <a:cubicBezTo>
                  <a:pt x="2065" y="3211"/>
                  <a:pt x="2070" y="3207"/>
                  <a:pt x="2076" y="3207"/>
                </a:cubicBezTo>
                <a:close/>
                <a:moveTo>
                  <a:pt x="2140" y="3207"/>
                </a:moveTo>
                <a:lnTo>
                  <a:pt x="2140" y="3207"/>
                </a:lnTo>
                <a:cubicBezTo>
                  <a:pt x="2145" y="3207"/>
                  <a:pt x="2150" y="3211"/>
                  <a:pt x="2150" y="3217"/>
                </a:cubicBezTo>
                <a:cubicBezTo>
                  <a:pt x="2150" y="3223"/>
                  <a:pt x="2145" y="3228"/>
                  <a:pt x="2140" y="3228"/>
                </a:cubicBezTo>
                <a:lnTo>
                  <a:pt x="2140" y="3228"/>
                </a:lnTo>
                <a:cubicBezTo>
                  <a:pt x="2134" y="3228"/>
                  <a:pt x="2129" y="3223"/>
                  <a:pt x="2129" y="3217"/>
                </a:cubicBezTo>
                <a:cubicBezTo>
                  <a:pt x="2129" y="3211"/>
                  <a:pt x="2134" y="3207"/>
                  <a:pt x="2140" y="3207"/>
                </a:cubicBezTo>
                <a:close/>
                <a:moveTo>
                  <a:pt x="2204" y="3207"/>
                </a:moveTo>
                <a:lnTo>
                  <a:pt x="2204" y="3207"/>
                </a:lnTo>
                <a:cubicBezTo>
                  <a:pt x="2209" y="3207"/>
                  <a:pt x="2214" y="3211"/>
                  <a:pt x="2214" y="3217"/>
                </a:cubicBezTo>
                <a:cubicBezTo>
                  <a:pt x="2214" y="3223"/>
                  <a:pt x="2209" y="3228"/>
                  <a:pt x="2204" y="3228"/>
                </a:cubicBezTo>
                <a:lnTo>
                  <a:pt x="2204" y="3228"/>
                </a:lnTo>
                <a:cubicBezTo>
                  <a:pt x="2198" y="3228"/>
                  <a:pt x="2193" y="3223"/>
                  <a:pt x="2193" y="3217"/>
                </a:cubicBezTo>
                <a:cubicBezTo>
                  <a:pt x="2193" y="3211"/>
                  <a:pt x="2198" y="3207"/>
                  <a:pt x="2204" y="3207"/>
                </a:cubicBezTo>
                <a:close/>
                <a:moveTo>
                  <a:pt x="2268" y="3207"/>
                </a:moveTo>
                <a:lnTo>
                  <a:pt x="2268" y="3207"/>
                </a:lnTo>
                <a:cubicBezTo>
                  <a:pt x="2274" y="3207"/>
                  <a:pt x="2278" y="3211"/>
                  <a:pt x="2278" y="3217"/>
                </a:cubicBezTo>
                <a:cubicBezTo>
                  <a:pt x="2278" y="3223"/>
                  <a:pt x="2274" y="3228"/>
                  <a:pt x="2268" y="3228"/>
                </a:cubicBezTo>
                <a:lnTo>
                  <a:pt x="2268" y="3228"/>
                </a:lnTo>
                <a:cubicBezTo>
                  <a:pt x="2262" y="3228"/>
                  <a:pt x="2257" y="3223"/>
                  <a:pt x="2257" y="3217"/>
                </a:cubicBezTo>
                <a:cubicBezTo>
                  <a:pt x="2257" y="3211"/>
                  <a:pt x="2262" y="3207"/>
                  <a:pt x="2268" y="3207"/>
                </a:cubicBezTo>
                <a:close/>
                <a:moveTo>
                  <a:pt x="2332" y="3207"/>
                </a:moveTo>
                <a:lnTo>
                  <a:pt x="2332" y="3207"/>
                </a:lnTo>
                <a:cubicBezTo>
                  <a:pt x="2338" y="3207"/>
                  <a:pt x="2342" y="3211"/>
                  <a:pt x="2342" y="3217"/>
                </a:cubicBezTo>
                <a:cubicBezTo>
                  <a:pt x="2342" y="3223"/>
                  <a:pt x="2338" y="3228"/>
                  <a:pt x="2332" y="3228"/>
                </a:cubicBezTo>
                <a:lnTo>
                  <a:pt x="2332" y="3228"/>
                </a:lnTo>
                <a:cubicBezTo>
                  <a:pt x="2326" y="3228"/>
                  <a:pt x="2321" y="3223"/>
                  <a:pt x="2321" y="3217"/>
                </a:cubicBezTo>
                <a:cubicBezTo>
                  <a:pt x="2321" y="3211"/>
                  <a:pt x="2326" y="3207"/>
                  <a:pt x="2332" y="3207"/>
                </a:cubicBezTo>
                <a:close/>
                <a:moveTo>
                  <a:pt x="2396" y="3207"/>
                </a:moveTo>
                <a:lnTo>
                  <a:pt x="2396" y="3207"/>
                </a:lnTo>
                <a:cubicBezTo>
                  <a:pt x="2402" y="3207"/>
                  <a:pt x="2406" y="3211"/>
                  <a:pt x="2406" y="3217"/>
                </a:cubicBezTo>
                <a:cubicBezTo>
                  <a:pt x="2406" y="3223"/>
                  <a:pt x="2402" y="3228"/>
                  <a:pt x="2396" y="3228"/>
                </a:cubicBezTo>
                <a:lnTo>
                  <a:pt x="2396" y="3228"/>
                </a:lnTo>
                <a:cubicBezTo>
                  <a:pt x="2390" y="3228"/>
                  <a:pt x="2385" y="3223"/>
                  <a:pt x="2385" y="3217"/>
                </a:cubicBezTo>
                <a:cubicBezTo>
                  <a:pt x="2385" y="3211"/>
                  <a:pt x="2390" y="3207"/>
                  <a:pt x="2396" y="3207"/>
                </a:cubicBezTo>
                <a:close/>
                <a:moveTo>
                  <a:pt x="2460" y="3207"/>
                </a:moveTo>
                <a:lnTo>
                  <a:pt x="2460" y="3207"/>
                </a:lnTo>
                <a:cubicBezTo>
                  <a:pt x="2466" y="3207"/>
                  <a:pt x="2470" y="3211"/>
                  <a:pt x="2470" y="3217"/>
                </a:cubicBezTo>
                <a:cubicBezTo>
                  <a:pt x="2470" y="3223"/>
                  <a:pt x="2466" y="3228"/>
                  <a:pt x="2460" y="3228"/>
                </a:cubicBezTo>
                <a:lnTo>
                  <a:pt x="2460" y="3228"/>
                </a:lnTo>
                <a:cubicBezTo>
                  <a:pt x="2454" y="3228"/>
                  <a:pt x="2449" y="3223"/>
                  <a:pt x="2449" y="3217"/>
                </a:cubicBezTo>
                <a:cubicBezTo>
                  <a:pt x="2449" y="3211"/>
                  <a:pt x="2454" y="3207"/>
                  <a:pt x="2460" y="3207"/>
                </a:cubicBezTo>
                <a:close/>
                <a:moveTo>
                  <a:pt x="2524" y="3207"/>
                </a:moveTo>
                <a:lnTo>
                  <a:pt x="2524" y="3207"/>
                </a:lnTo>
                <a:cubicBezTo>
                  <a:pt x="2530" y="3207"/>
                  <a:pt x="2534" y="3211"/>
                  <a:pt x="2534" y="3217"/>
                </a:cubicBezTo>
                <a:cubicBezTo>
                  <a:pt x="2534" y="3223"/>
                  <a:pt x="2530" y="3228"/>
                  <a:pt x="2524" y="3228"/>
                </a:cubicBezTo>
                <a:lnTo>
                  <a:pt x="2524" y="3228"/>
                </a:lnTo>
                <a:cubicBezTo>
                  <a:pt x="2518" y="3228"/>
                  <a:pt x="2513" y="3223"/>
                  <a:pt x="2513" y="3217"/>
                </a:cubicBezTo>
                <a:cubicBezTo>
                  <a:pt x="2513" y="3211"/>
                  <a:pt x="2518" y="3207"/>
                  <a:pt x="2524" y="3207"/>
                </a:cubicBezTo>
                <a:close/>
                <a:moveTo>
                  <a:pt x="2588" y="3207"/>
                </a:moveTo>
                <a:lnTo>
                  <a:pt x="2588" y="3207"/>
                </a:lnTo>
                <a:cubicBezTo>
                  <a:pt x="2594" y="3207"/>
                  <a:pt x="2598" y="3211"/>
                  <a:pt x="2598" y="3217"/>
                </a:cubicBezTo>
                <a:cubicBezTo>
                  <a:pt x="2598" y="3223"/>
                  <a:pt x="2594" y="3228"/>
                  <a:pt x="2588" y="3228"/>
                </a:cubicBezTo>
                <a:lnTo>
                  <a:pt x="2588" y="3228"/>
                </a:lnTo>
                <a:cubicBezTo>
                  <a:pt x="2582" y="3228"/>
                  <a:pt x="2577" y="3223"/>
                  <a:pt x="2577" y="3217"/>
                </a:cubicBezTo>
                <a:cubicBezTo>
                  <a:pt x="2577" y="3211"/>
                  <a:pt x="2582" y="3207"/>
                  <a:pt x="2588" y="3207"/>
                </a:cubicBezTo>
                <a:close/>
                <a:moveTo>
                  <a:pt x="2652" y="3207"/>
                </a:moveTo>
                <a:lnTo>
                  <a:pt x="2652" y="3207"/>
                </a:lnTo>
                <a:cubicBezTo>
                  <a:pt x="2658" y="3207"/>
                  <a:pt x="2662" y="3211"/>
                  <a:pt x="2662" y="3217"/>
                </a:cubicBezTo>
                <a:cubicBezTo>
                  <a:pt x="2662" y="3223"/>
                  <a:pt x="2658" y="3228"/>
                  <a:pt x="2652" y="3228"/>
                </a:cubicBezTo>
                <a:lnTo>
                  <a:pt x="2652" y="3228"/>
                </a:lnTo>
                <a:cubicBezTo>
                  <a:pt x="2646" y="3228"/>
                  <a:pt x="2641" y="3223"/>
                  <a:pt x="2641" y="3217"/>
                </a:cubicBezTo>
                <a:cubicBezTo>
                  <a:pt x="2641" y="3211"/>
                  <a:pt x="2646" y="3207"/>
                  <a:pt x="2652" y="3207"/>
                </a:cubicBezTo>
                <a:close/>
                <a:moveTo>
                  <a:pt x="2716" y="3207"/>
                </a:moveTo>
                <a:lnTo>
                  <a:pt x="2716" y="3207"/>
                </a:lnTo>
                <a:cubicBezTo>
                  <a:pt x="2722" y="3207"/>
                  <a:pt x="2726" y="3211"/>
                  <a:pt x="2726" y="3217"/>
                </a:cubicBezTo>
                <a:cubicBezTo>
                  <a:pt x="2726" y="3223"/>
                  <a:pt x="2722" y="3228"/>
                  <a:pt x="2716" y="3228"/>
                </a:cubicBezTo>
                <a:lnTo>
                  <a:pt x="2716" y="3228"/>
                </a:lnTo>
                <a:cubicBezTo>
                  <a:pt x="2710" y="3228"/>
                  <a:pt x="2705" y="3223"/>
                  <a:pt x="2705" y="3217"/>
                </a:cubicBezTo>
                <a:cubicBezTo>
                  <a:pt x="2705" y="3211"/>
                  <a:pt x="2710" y="3207"/>
                  <a:pt x="2716" y="3207"/>
                </a:cubicBezTo>
                <a:close/>
                <a:moveTo>
                  <a:pt x="2780" y="3207"/>
                </a:moveTo>
                <a:lnTo>
                  <a:pt x="2780" y="3207"/>
                </a:lnTo>
                <a:cubicBezTo>
                  <a:pt x="2786" y="3207"/>
                  <a:pt x="2790" y="3211"/>
                  <a:pt x="2790" y="3217"/>
                </a:cubicBezTo>
                <a:cubicBezTo>
                  <a:pt x="2790" y="3223"/>
                  <a:pt x="2786" y="3228"/>
                  <a:pt x="2780" y="3228"/>
                </a:cubicBezTo>
                <a:lnTo>
                  <a:pt x="2780" y="3228"/>
                </a:lnTo>
                <a:cubicBezTo>
                  <a:pt x="2774" y="3228"/>
                  <a:pt x="2769" y="3223"/>
                  <a:pt x="2769" y="3217"/>
                </a:cubicBezTo>
                <a:cubicBezTo>
                  <a:pt x="2769" y="3211"/>
                  <a:pt x="2774" y="3207"/>
                  <a:pt x="2780" y="3207"/>
                </a:cubicBezTo>
                <a:close/>
                <a:moveTo>
                  <a:pt x="2844" y="3207"/>
                </a:moveTo>
                <a:lnTo>
                  <a:pt x="2844" y="3207"/>
                </a:lnTo>
                <a:cubicBezTo>
                  <a:pt x="2850" y="3207"/>
                  <a:pt x="2854" y="3211"/>
                  <a:pt x="2854" y="3217"/>
                </a:cubicBezTo>
                <a:cubicBezTo>
                  <a:pt x="2854" y="3223"/>
                  <a:pt x="2850" y="3228"/>
                  <a:pt x="2844" y="3228"/>
                </a:cubicBezTo>
                <a:lnTo>
                  <a:pt x="2844" y="3228"/>
                </a:lnTo>
                <a:cubicBezTo>
                  <a:pt x="2838" y="3228"/>
                  <a:pt x="2833" y="3223"/>
                  <a:pt x="2833" y="3217"/>
                </a:cubicBezTo>
                <a:cubicBezTo>
                  <a:pt x="2833" y="3211"/>
                  <a:pt x="2838" y="3207"/>
                  <a:pt x="2844" y="3207"/>
                </a:cubicBezTo>
                <a:close/>
                <a:moveTo>
                  <a:pt x="2908" y="3207"/>
                </a:moveTo>
                <a:lnTo>
                  <a:pt x="2908" y="3207"/>
                </a:lnTo>
                <a:cubicBezTo>
                  <a:pt x="2914" y="3207"/>
                  <a:pt x="2918" y="3211"/>
                  <a:pt x="2918" y="3217"/>
                </a:cubicBezTo>
                <a:cubicBezTo>
                  <a:pt x="2918" y="3223"/>
                  <a:pt x="2914" y="3228"/>
                  <a:pt x="2908" y="3228"/>
                </a:cubicBezTo>
                <a:lnTo>
                  <a:pt x="2908" y="3228"/>
                </a:lnTo>
                <a:cubicBezTo>
                  <a:pt x="2902" y="3228"/>
                  <a:pt x="2897" y="3223"/>
                  <a:pt x="2897" y="3217"/>
                </a:cubicBezTo>
                <a:cubicBezTo>
                  <a:pt x="2897" y="3211"/>
                  <a:pt x="2902" y="3207"/>
                  <a:pt x="2908" y="3207"/>
                </a:cubicBezTo>
                <a:close/>
                <a:moveTo>
                  <a:pt x="2972" y="3207"/>
                </a:moveTo>
                <a:lnTo>
                  <a:pt x="2972" y="3207"/>
                </a:lnTo>
                <a:cubicBezTo>
                  <a:pt x="2978" y="3207"/>
                  <a:pt x="2983" y="3211"/>
                  <a:pt x="2983" y="3217"/>
                </a:cubicBezTo>
                <a:cubicBezTo>
                  <a:pt x="2983" y="3223"/>
                  <a:pt x="2978" y="3228"/>
                  <a:pt x="2972" y="3228"/>
                </a:cubicBezTo>
                <a:lnTo>
                  <a:pt x="2972" y="3228"/>
                </a:lnTo>
                <a:cubicBezTo>
                  <a:pt x="2966" y="3228"/>
                  <a:pt x="2961" y="3223"/>
                  <a:pt x="2961" y="3217"/>
                </a:cubicBezTo>
                <a:cubicBezTo>
                  <a:pt x="2961" y="3211"/>
                  <a:pt x="2966" y="3207"/>
                  <a:pt x="2972" y="3207"/>
                </a:cubicBezTo>
                <a:close/>
                <a:moveTo>
                  <a:pt x="3036" y="3207"/>
                </a:moveTo>
                <a:lnTo>
                  <a:pt x="3036" y="3207"/>
                </a:lnTo>
                <a:cubicBezTo>
                  <a:pt x="3042" y="3207"/>
                  <a:pt x="3047" y="3211"/>
                  <a:pt x="3047" y="3217"/>
                </a:cubicBezTo>
                <a:cubicBezTo>
                  <a:pt x="3047" y="3223"/>
                  <a:pt x="3042" y="3228"/>
                  <a:pt x="3036" y="3228"/>
                </a:cubicBezTo>
                <a:lnTo>
                  <a:pt x="3036" y="3228"/>
                </a:lnTo>
                <a:cubicBezTo>
                  <a:pt x="3030" y="3228"/>
                  <a:pt x="3025" y="3223"/>
                  <a:pt x="3025" y="3217"/>
                </a:cubicBezTo>
                <a:cubicBezTo>
                  <a:pt x="3025" y="3211"/>
                  <a:pt x="3030" y="3207"/>
                  <a:pt x="3036" y="3207"/>
                </a:cubicBezTo>
                <a:close/>
                <a:moveTo>
                  <a:pt x="3100" y="3207"/>
                </a:moveTo>
                <a:lnTo>
                  <a:pt x="3100" y="3207"/>
                </a:lnTo>
                <a:cubicBezTo>
                  <a:pt x="3106" y="3207"/>
                  <a:pt x="3111" y="3211"/>
                  <a:pt x="3111" y="3217"/>
                </a:cubicBezTo>
                <a:cubicBezTo>
                  <a:pt x="3111" y="3223"/>
                  <a:pt x="3106" y="3228"/>
                  <a:pt x="3100" y="3228"/>
                </a:cubicBezTo>
                <a:lnTo>
                  <a:pt x="3100" y="3228"/>
                </a:lnTo>
                <a:cubicBezTo>
                  <a:pt x="3094" y="3228"/>
                  <a:pt x="3089" y="3223"/>
                  <a:pt x="3089" y="3217"/>
                </a:cubicBezTo>
                <a:cubicBezTo>
                  <a:pt x="3089" y="3211"/>
                  <a:pt x="3094" y="3207"/>
                  <a:pt x="3100" y="3207"/>
                </a:cubicBezTo>
                <a:close/>
                <a:moveTo>
                  <a:pt x="3164" y="3207"/>
                </a:moveTo>
                <a:lnTo>
                  <a:pt x="3164" y="3207"/>
                </a:lnTo>
                <a:cubicBezTo>
                  <a:pt x="3170" y="3207"/>
                  <a:pt x="3175" y="3211"/>
                  <a:pt x="3175" y="3217"/>
                </a:cubicBezTo>
                <a:cubicBezTo>
                  <a:pt x="3175" y="3223"/>
                  <a:pt x="3170" y="3228"/>
                  <a:pt x="3164" y="3228"/>
                </a:cubicBezTo>
                <a:lnTo>
                  <a:pt x="3164" y="3228"/>
                </a:lnTo>
                <a:cubicBezTo>
                  <a:pt x="3158" y="3228"/>
                  <a:pt x="3153" y="3223"/>
                  <a:pt x="3153" y="3217"/>
                </a:cubicBezTo>
                <a:cubicBezTo>
                  <a:pt x="3153" y="3211"/>
                  <a:pt x="3158" y="3207"/>
                  <a:pt x="3164" y="3207"/>
                </a:cubicBezTo>
                <a:close/>
                <a:moveTo>
                  <a:pt x="3228" y="3207"/>
                </a:moveTo>
                <a:lnTo>
                  <a:pt x="3228" y="3207"/>
                </a:lnTo>
                <a:cubicBezTo>
                  <a:pt x="3234" y="3207"/>
                  <a:pt x="3239" y="3211"/>
                  <a:pt x="3239" y="3217"/>
                </a:cubicBezTo>
                <a:cubicBezTo>
                  <a:pt x="3239" y="3223"/>
                  <a:pt x="3234" y="3228"/>
                  <a:pt x="3228" y="3228"/>
                </a:cubicBezTo>
                <a:lnTo>
                  <a:pt x="3228" y="3228"/>
                </a:lnTo>
                <a:cubicBezTo>
                  <a:pt x="3222" y="3228"/>
                  <a:pt x="3217" y="3223"/>
                  <a:pt x="3217" y="3217"/>
                </a:cubicBezTo>
                <a:cubicBezTo>
                  <a:pt x="3217" y="3211"/>
                  <a:pt x="3222" y="3207"/>
                  <a:pt x="3228" y="3207"/>
                </a:cubicBezTo>
                <a:close/>
                <a:moveTo>
                  <a:pt x="3292" y="3207"/>
                </a:moveTo>
                <a:lnTo>
                  <a:pt x="3292" y="3207"/>
                </a:lnTo>
                <a:cubicBezTo>
                  <a:pt x="3298" y="3207"/>
                  <a:pt x="3303" y="3211"/>
                  <a:pt x="3303" y="3217"/>
                </a:cubicBezTo>
                <a:cubicBezTo>
                  <a:pt x="3303" y="3223"/>
                  <a:pt x="3298" y="3228"/>
                  <a:pt x="3292" y="3228"/>
                </a:cubicBezTo>
                <a:lnTo>
                  <a:pt x="3292" y="3228"/>
                </a:lnTo>
                <a:cubicBezTo>
                  <a:pt x="3286" y="3228"/>
                  <a:pt x="3281" y="3223"/>
                  <a:pt x="3281" y="3217"/>
                </a:cubicBezTo>
                <a:cubicBezTo>
                  <a:pt x="3281" y="3211"/>
                  <a:pt x="3286" y="3207"/>
                  <a:pt x="3292" y="3207"/>
                </a:cubicBezTo>
                <a:close/>
                <a:moveTo>
                  <a:pt x="3356" y="3207"/>
                </a:moveTo>
                <a:lnTo>
                  <a:pt x="3356" y="3207"/>
                </a:lnTo>
                <a:cubicBezTo>
                  <a:pt x="3362" y="3207"/>
                  <a:pt x="3367" y="3211"/>
                  <a:pt x="3367" y="3217"/>
                </a:cubicBezTo>
                <a:cubicBezTo>
                  <a:pt x="3367" y="3223"/>
                  <a:pt x="3362" y="3228"/>
                  <a:pt x="3356" y="3228"/>
                </a:cubicBezTo>
                <a:lnTo>
                  <a:pt x="3356" y="3228"/>
                </a:lnTo>
                <a:cubicBezTo>
                  <a:pt x="3350" y="3228"/>
                  <a:pt x="3345" y="3223"/>
                  <a:pt x="3345" y="3217"/>
                </a:cubicBezTo>
                <a:cubicBezTo>
                  <a:pt x="3345" y="3211"/>
                  <a:pt x="3350" y="3207"/>
                  <a:pt x="3356" y="3207"/>
                </a:cubicBezTo>
                <a:close/>
                <a:moveTo>
                  <a:pt x="3420" y="3207"/>
                </a:moveTo>
                <a:lnTo>
                  <a:pt x="3420" y="3207"/>
                </a:lnTo>
                <a:cubicBezTo>
                  <a:pt x="3426" y="3207"/>
                  <a:pt x="3431" y="3211"/>
                  <a:pt x="3431" y="3217"/>
                </a:cubicBezTo>
                <a:cubicBezTo>
                  <a:pt x="3431" y="3223"/>
                  <a:pt x="3426" y="3228"/>
                  <a:pt x="3420" y="3228"/>
                </a:cubicBezTo>
                <a:lnTo>
                  <a:pt x="3420" y="3228"/>
                </a:lnTo>
                <a:cubicBezTo>
                  <a:pt x="3414" y="3228"/>
                  <a:pt x="3409" y="3223"/>
                  <a:pt x="3409" y="3217"/>
                </a:cubicBezTo>
                <a:cubicBezTo>
                  <a:pt x="3409" y="3211"/>
                  <a:pt x="3414" y="3207"/>
                  <a:pt x="3420" y="3207"/>
                </a:cubicBezTo>
                <a:close/>
                <a:moveTo>
                  <a:pt x="3484" y="3207"/>
                </a:moveTo>
                <a:lnTo>
                  <a:pt x="3484" y="3207"/>
                </a:lnTo>
                <a:cubicBezTo>
                  <a:pt x="3490" y="3207"/>
                  <a:pt x="3495" y="3211"/>
                  <a:pt x="3495" y="3217"/>
                </a:cubicBezTo>
                <a:cubicBezTo>
                  <a:pt x="3495" y="3223"/>
                  <a:pt x="3490" y="3228"/>
                  <a:pt x="3484" y="3228"/>
                </a:cubicBezTo>
                <a:lnTo>
                  <a:pt x="3484" y="3228"/>
                </a:lnTo>
                <a:cubicBezTo>
                  <a:pt x="3478" y="3228"/>
                  <a:pt x="3473" y="3223"/>
                  <a:pt x="3473" y="3217"/>
                </a:cubicBezTo>
                <a:cubicBezTo>
                  <a:pt x="3473" y="3211"/>
                  <a:pt x="3478" y="3207"/>
                  <a:pt x="3484" y="3207"/>
                </a:cubicBezTo>
                <a:close/>
                <a:moveTo>
                  <a:pt x="3548" y="3207"/>
                </a:moveTo>
                <a:lnTo>
                  <a:pt x="3548" y="3207"/>
                </a:lnTo>
                <a:cubicBezTo>
                  <a:pt x="3554" y="3207"/>
                  <a:pt x="3559" y="3211"/>
                  <a:pt x="3559" y="3217"/>
                </a:cubicBezTo>
                <a:cubicBezTo>
                  <a:pt x="3559" y="3223"/>
                  <a:pt x="3554" y="3228"/>
                  <a:pt x="3548" y="3228"/>
                </a:cubicBezTo>
                <a:lnTo>
                  <a:pt x="3548" y="3228"/>
                </a:lnTo>
                <a:cubicBezTo>
                  <a:pt x="3542" y="3228"/>
                  <a:pt x="3537" y="3223"/>
                  <a:pt x="3537" y="3217"/>
                </a:cubicBezTo>
                <a:cubicBezTo>
                  <a:pt x="3537" y="3211"/>
                  <a:pt x="3542" y="3207"/>
                  <a:pt x="3548" y="3207"/>
                </a:cubicBezTo>
                <a:close/>
                <a:moveTo>
                  <a:pt x="3612" y="3207"/>
                </a:moveTo>
                <a:lnTo>
                  <a:pt x="3612" y="3207"/>
                </a:lnTo>
                <a:cubicBezTo>
                  <a:pt x="3618" y="3207"/>
                  <a:pt x="3623" y="3211"/>
                  <a:pt x="3623" y="3217"/>
                </a:cubicBezTo>
                <a:cubicBezTo>
                  <a:pt x="3623" y="3223"/>
                  <a:pt x="3618" y="3228"/>
                  <a:pt x="3612" y="3228"/>
                </a:cubicBezTo>
                <a:lnTo>
                  <a:pt x="3612" y="3228"/>
                </a:lnTo>
                <a:cubicBezTo>
                  <a:pt x="3606" y="3228"/>
                  <a:pt x="3601" y="3223"/>
                  <a:pt x="3601" y="3217"/>
                </a:cubicBezTo>
                <a:cubicBezTo>
                  <a:pt x="3601" y="3211"/>
                  <a:pt x="3606" y="3207"/>
                  <a:pt x="3612" y="3207"/>
                </a:cubicBezTo>
                <a:close/>
                <a:moveTo>
                  <a:pt x="3676" y="3207"/>
                </a:moveTo>
                <a:lnTo>
                  <a:pt x="3676" y="3207"/>
                </a:lnTo>
                <a:cubicBezTo>
                  <a:pt x="3682" y="3207"/>
                  <a:pt x="3687" y="3211"/>
                  <a:pt x="3687" y="3217"/>
                </a:cubicBezTo>
                <a:cubicBezTo>
                  <a:pt x="3687" y="3223"/>
                  <a:pt x="3682" y="3228"/>
                  <a:pt x="3676" y="3228"/>
                </a:cubicBezTo>
                <a:lnTo>
                  <a:pt x="3676" y="3228"/>
                </a:lnTo>
                <a:cubicBezTo>
                  <a:pt x="3670" y="3228"/>
                  <a:pt x="3665" y="3223"/>
                  <a:pt x="3665" y="3217"/>
                </a:cubicBezTo>
                <a:cubicBezTo>
                  <a:pt x="3665" y="3211"/>
                  <a:pt x="3670" y="3207"/>
                  <a:pt x="3676" y="3207"/>
                </a:cubicBezTo>
                <a:close/>
                <a:moveTo>
                  <a:pt x="3740" y="3207"/>
                </a:moveTo>
                <a:lnTo>
                  <a:pt x="3740" y="3207"/>
                </a:lnTo>
                <a:cubicBezTo>
                  <a:pt x="3746" y="3207"/>
                  <a:pt x="3751" y="3211"/>
                  <a:pt x="3751" y="3217"/>
                </a:cubicBezTo>
                <a:cubicBezTo>
                  <a:pt x="3751" y="3223"/>
                  <a:pt x="3746" y="3228"/>
                  <a:pt x="3740" y="3228"/>
                </a:cubicBezTo>
                <a:lnTo>
                  <a:pt x="3740" y="3228"/>
                </a:lnTo>
                <a:cubicBezTo>
                  <a:pt x="3734" y="3228"/>
                  <a:pt x="3729" y="3223"/>
                  <a:pt x="3729" y="3217"/>
                </a:cubicBezTo>
                <a:cubicBezTo>
                  <a:pt x="3729" y="3211"/>
                  <a:pt x="3734" y="3207"/>
                  <a:pt x="3740" y="3207"/>
                </a:cubicBezTo>
                <a:close/>
                <a:moveTo>
                  <a:pt x="3804" y="3207"/>
                </a:moveTo>
                <a:lnTo>
                  <a:pt x="3804" y="3207"/>
                </a:lnTo>
                <a:cubicBezTo>
                  <a:pt x="3810" y="3207"/>
                  <a:pt x="3815" y="3211"/>
                  <a:pt x="3815" y="3217"/>
                </a:cubicBezTo>
                <a:cubicBezTo>
                  <a:pt x="3815" y="3223"/>
                  <a:pt x="3810" y="3228"/>
                  <a:pt x="3804" y="3228"/>
                </a:cubicBezTo>
                <a:lnTo>
                  <a:pt x="3804" y="3228"/>
                </a:lnTo>
                <a:cubicBezTo>
                  <a:pt x="3798" y="3228"/>
                  <a:pt x="3793" y="3223"/>
                  <a:pt x="3793" y="3217"/>
                </a:cubicBezTo>
                <a:cubicBezTo>
                  <a:pt x="3793" y="3211"/>
                  <a:pt x="3798" y="3207"/>
                  <a:pt x="3804" y="3207"/>
                </a:cubicBezTo>
                <a:close/>
                <a:moveTo>
                  <a:pt x="3868" y="3207"/>
                </a:moveTo>
                <a:lnTo>
                  <a:pt x="3868" y="3207"/>
                </a:lnTo>
                <a:cubicBezTo>
                  <a:pt x="3874" y="3207"/>
                  <a:pt x="3879" y="3211"/>
                  <a:pt x="3879" y="3217"/>
                </a:cubicBezTo>
                <a:cubicBezTo>
                  <a:pt x="3879" y="3223"/>
                  <a:pt x="3874" y="3228"/>
                  <a:pt x="3868" y="3228"/>
                </a:cubicBezTo>
                <a:lnTo>
                  <a:pt x="3868" y="3228"/>
                </a:lnTo>
                <a:cubicBezTo>
                  <a:pt x="3862" y="3228"/>
                  <a:pt x="3857" y="3223"/>
                  <a:pt x="3857" y="3217"/>
                </a:cubicBezTo>
                <a:cubicBezTo>
                  <a:pt x="3857" y="3211"/>
                  <a:pt x="3862" y="3207"/>
                  <a:pt x="3868" y="3207"/>
                </a:cubicBezTo>
                <a:close/>
                <a:moveTo>
                  <a:pt x="3932" y="3207"/>
                </a:moveTo>
                <a:lnTo>
                  <a:pt x="3932" y="3207"/>
                </a:lnTo>
                <a:cubicBezTo>
                  <a:pt x="3938" y="3207"/>
                  <a:pt x="3943" y="3211"/>
                  <a:pt x="3943" y="3217"/>
                </a:cubicBezTo>
                <a:cubicBezTo>
                  <a:pt x="3943" y="3223"/>
                  <a:pt x="3938" y="3228"/>
                  <a:pt x="3932" y="3228"/>
                </a:cubicBezTo>
                <a:lnTo>
                  <a:pt x="3932" y="3228"/>
                </a:lnTo>
                <a:cubicBezTo>
                  <a:pt x="3926" y="3228"/>
                  <a:pt x="3921" y="3223"/>
                  <a:pt x="3921" y="3217"/>
                </a:cubicBezTo>
                <a:cubicBezTo>
                  <a:pt x="3921" y="3211"/>
                  <a:pt x="3926" y="3207"/>
                  <a:pt x="3932" y="3207"/>
                </a:cubicBezTo>
                <a:close/>
                <a:moveTo>
                  <a:pt x="3996" y="3207"/>
                </a:moveTo>
                <a:lnTo>
                  <a:pt x="3996" y="3207"/>
                </a:lnTo>
                <a:cubicBezTo>
                  <a:pt x="4002" y="3207"/>
                  <a:pt x="4007" y="3211"/>
                  <a:pt x="4007" y="3217"/>
                </a:cubicBezTo>
                <a:cubicBezTo>
                  <a:pt x="4007" y="3223"/>
                  <a:pt x="4002" y="3228"/>
                  <a:pt x="3996" y="3228"/>
                </a:cubicBezTo>
                <a:lnTo>
                  <a:pt x="3996" y="3228"/>
                </a:lnTo>
                <a:cubicBezTo>
                  <a:pt x="3990" y="3228"/>
                  <a:pt x="3985" y="3223"/>
                  <a:pt x="3985" y="3217"/>
                </a:cubicBezTo>
                <a:cubicBezTo>
                  <a:pt x="3985" y="3211"/>
                  <a:pt x="3990" y="3207"/>
                  <a:pt x="3996" y="3207"/>
                </a:cubicBezTo>
                <a:close/>
                <a:moveTo>
                  <a:pt x="4060" y="3207"/>
                </a:moveTo>
                <a:lnTo>
                  <a:pt x="4060" y="3207"/>
                </a:lnTo>
                <a:cubicBezTo>
                  <a:pt x="4066" y="3207"/>
                  <a:pt x="4071" y="3211"/>
                  <a:pt x="4071" y="3217"/>
                </a:cubicBezTo>
                <a:cubicBezTo>
                  <a:pt x="4071" y="3223"/>
                  <a:pt x="4066" y="3228"/>
                  <a:pt x="4060" y="3228"/>
                </a:cubicBezTo>
                <a:lnTo>
                  <a:pt x="4060" y="3228"/>
                </a:lnTo>
                <a:cubicBezTo>
                  <a:pt x="4054" y="3228"/>
                  <a:pt x="4050" y="3223"/>
                  <a:pt x="4050" y="3217"/>
                </a:cubicBezTo>
                <a:cubicBezTo>
                  <a:pt x="4050" y="3211"/>
                  <a:pt x="4054" y="3207"/>
                  <a:pt x="4060" y="3207"/>
                </a:cubicBezTo>
                <a:close/>
                <a:moveTo>
                  <a:pt x="4124" y="3207"/>
                </a:moveTo>
                <a:lnTo>
                  <a:pt x="4124" y="3207"/>
                </a:lnTo>
                <a:cubicBezTo>
                  <a:pt x="4130" y="3207"/>
                  <a:pt x="4135" y="3211"/>
                  <a:pt x="4135" y="3217"/>
                </a:cubicBezTo>
                <a:cubicBezTo>
                  <a:pt x="4135" y="3223"/>
                  <a:pt x="4130" y="3228"/>
                  <a:pt x="4124" y="3228"/>
                </a:cubicBezTo>
                <a:lnTo>
                  <a:pt x="4124" y="3228"/>
                </a:lnTo>
                <a:cubicBezTo>
                  <a:pt x="4118" y="3228"/>
                  <a:pt x="4114" y="3223"/>
                  <a:pt x="4114" y="3217"/>
                </a:cubicBezTo>
                <a:cubicBezTo>
                  <a:pt x="4114" y="3211"/>
                  <a:pt x="4118" y="3207"/>
                  <a:pt x="4124" y="3207"/>
                </a:cubicBezTo>
                <a:close/>
                <a:moveTo>
                  <a:pt x="4188" y="3207"/>
                </a:moveTo>
                <a:lnTo>
                  <a:pt x="4188" y="3207"/>
                </a:lnTo>
                <a:cubicBezTo>
                  <a:pt x="4194" y="3207"/>
                  <a:pt x="4199" y="3211"/>
                  <a:pt x="4199" y="3217"/>
                </a:cubicBezTo>
                <a:cubicBezTo>
                  <a:pt x="4199" y="3223"/>
                  <a:pt x="4194" y="3228"/>
                  <a:pt x="4188" y="3228"/>
                </a:cubicBezTo>
                <a:lnTo>
                  <a:pt x="4188" y="3228"/>
                </a:lnTo>
                <a:cubicBezTo>
                  <a:pt x="4182" y="3228"/>
                  <a:pt x="4178" y="3223"/>
                  <a:pt x="4178" y="3217"/>
                </a:cubicBezTo>
                <a:cubicBezTo>
                  <a:pt x="4178" y="3211"/>
                  <a:pt x="4182" y="3207"/>
                  <a:pt x="4188" y="3207"/>
                </a:cubicBezTo>
                <a:close/>
                <a:moveTo>
                  <a:pt x="4252" y="3207"/>
                </a:moveTo>
                <a:lnTo>
                  <a:pt x="4252" y="3207"/>
                </a:lnTo>
                <a:cubicBezTo>
                  <a:pt x="4258" y="3207"/>
                  <a:pt x="4263" y="3211"/>
                  <a:pt x="4263" y="3217"/>
                </a:cubicBezTo>
                <a:cubicBezTo>
                  <a:pt x="4263" y="3223"/>
                  <a:pt x="4258" y="3228"/>
                  <a:pt x="4252" y="3228"/>
                </a:cubicBezTo>
                <a:lnTo>
                  <a:pt x="4252" y="3228"/>
                </a:lnTo>
                <a:cubicBezTo>
                  <a:pt x="4246" y="3228"/>
                  <a:pt x="4242" y="3223"/>
                  <a:pt x="4242" y="3217"/>
                </a:cubicBezTo>
                <a:cubicBezTo>
                  <a:pt x="4242" y="3211"/>
                  <a:pt x="4246" y="3207"/>
                  <a:pt x="4252" y="3207"/>
                </a:cubicBezTo>
                <a:close/>
                <a:moveTo>
                  <a:pt x="4316" y="3207"/>
                </a:moveTo>
                <a:lnTo>
                  <a:pt x="4316" y="3207"/>
                </a:lnTo>
                <a:cubicBezTo>
                  <a:pt x="4322" y="3207"/>
                  <a:pt x="4327" y="3211"/>
                  <a:pt x="4327" y="3217"/>
                </a:cubicBezTo>
                <a:cubicBezTo>
                  <a:pt x="4327" y="3223"/>
                  <a:pt x="4322" y="3228"/>
                  <a:pt x="4316" y="3228"/>
                </a:cubicBezTo>
                <a:lnTo>
                  <a:pt x="4316" y="3228"/>
                </a:lnTo>
                <a:cubicBezTo>
                  <a:pt x="4310" y="3228"/>
                  <a:pt x="4306" y="3223"/>
                  <a:pt x="4306" y="3217"/>
                </a:cubicBezTo>
                <a:cubicBezTo>
                  <a:pt x="4306" y="3211"/>
                  <a:pt x="4310" y="3207"/>
                  <a:pt x="4316" y="3207"/>
                </a:cubicBezTo>
                <a:close/>
                <a:moveTo>
                  <a:pt x="4380" y="3207"/>
                </a:moveTo>
                <a:lnTo>
                  <a:pt x="4380" y="3207"/>
                </a:lnTo>
                <a:cubicBezTo>
                  <a:pt x="4386" y="3207"/>
                  <a:pt x="4391" y="3211"/>
                  <a:pt x="4391" y="3217"/>
                </a:cubicBezTo>
                <a:cubicBezTo>
                  <a:pt x="4391" y="3223"/>
                  <a:pt x="4386" y="3228"/>
                  <a:pt x="4380" y="3228"/>
                </a:cubicBezTo>
                <a:lnTo>
                  <a:pt x="4380" y="3228"/>
                </a:lnTo>
                <a:cubicBezTo>
                  <a:pt x="4374" y="3228"/>
                  <a:pt x="4370" y="3223"/>
                  <a:pt x="4370" y="3217"/>
                </a:cubicBezTo>
                <a:cubicBezTo>
                  <a:pt x="4370" y="3211"/>
                  <a:pt x="4374" y="3207"/>
                  <a:pt x="4380" y="3207"/>
                </a:cubicBezTo>
                <a:close/>
                <a:moveTo>
                  <a:pt x="4444" y="3207"/>
                </a:moveTo>
                <a:lnTo>
                  <a:pt x="4444" y="3207"/>
                </a:lnTo>
                <a:cubicBezTo>
                  <a:pt x="4450" y="3207"/>
                  <a:pt x="4455" y="3211"/>
                  <a:pt x="4455" y="3217"/>
                </a:cubicBezTo>
                <a:cubicBezTo>
                  <a:pt x="4455" y="3223"/>
                  <a:pt x="4450" y="3228"/>
                  <a:pt x="4444" y="3228"/>
                </a:cubicBezTo>
                <a:lnTo>
                  <a:pt x="4444" y="3228"/>
                </a:lnTo>
                <a:cubicBezTo>
                  <a:pt x="4438" y="3228"/>
                  <a:pt x="4434" y="3223"/>
                  <a:pt x="4434" y="3217"/>
                </a:cubicBezTo>
                <a:cubicBezTo>
                  <a:pt x="4434" y="3211"/>
                  <a:pt x="4438" y="3207"/>
                  <a:pt x="4444" y="3207"/>
                </a:cubicBezTo>
                <a:close/>
                <a:moveTo>
                  <a:pt x="4508" y="3207"/>
                </a:moveTo>
                <a:lnTo>
                  <a:pt x="4508" y="3207"/>
                </a:lnTo>
                <a:cubicBezTo>
                  <a:pt x="4514" y="3207"/>
                  <a:pt x="4519" y="3211"/>
                  <a:pt x="4519" y="3217"/>
                </a:cubicBezTo>
                <a:cubicBezTo>
                  <a:pt x="4519" y="3223"/>
                  <a:pt x="4514" y="3228"/>
                  <a:pt x="4508" y="3228"/>
                </a:cubicBezTo>
                <a:lnTo>
                  <a:pt x="4508" y="3228"/>
                </a:lnTo>
                <a:cubicBezTo>
                  <a:pt x="4502" y="3228"/>
                  <a:pt x="4498" y="3223"/>
                  <a:pt x="4498" y="3217"/>
                </a:cubicBezTo>
                <a:cubicBezTo>
                  <a:pt x="4498" y="3211"/>
                  <a:pt x="4502" y="3207"/>
                  <a:pt x="4508" y="3207"/>
                </a:cubicBezTo>
                <a:close/>
                <a:moveTo>
                  <a:pt x="4572" y="3207"/>
                </a:moveTo>
                <a:lnTo>
                  <a:pt x="4572" y="3207"/>
                </a:lnTo>
                <a:cubicBezTo>
                  <a:pt x="4578" y="3207"/>
                  <a:pt x="4583" y="3211"/>
                  <a:pt x="4583" y="3217"/>
                </a:cubicBezTo>
                <a:cubicBezTo>
                  <a:pt x="4583" y="3223"/>
                  <a:pt x="4578" y="3228"/>
                  <a:pt x="4572" y="3228"/>
                </a:cubicBezTo>
                <a:lnTo>
                  <a:pt x="4572" y="3228"/>
                </a:lnTo>
                <a:cubicBezTo>
                  <a:pt x="4566" y="3228"/>
                  <a:pt x="4562" y="3223"/>
                  <a:pt x="4562" y="3217"/>
                </a:cubicBezTo>
                <a:cubicBezTo>
                  <a:pt x="4562" y="3211"/>
                  <a:pt x="4566" y="3207"/>
                  <a:pt x="4572" y="3207"/>
                </a:cubicBezTo>
                <a:close/>
                <a:moveTo>
                  <a:pt x="4636" y="3207"/>
                </a:moveTo>
                <a:lnTo>
                  <a:pt x="4636" y="3207"/>
                </a:lnTo>
                <a:cubicBezTo>
                  <a:pt x="4642" y="3207"/>
                  <a:pt x="4647" y="3211"/>
                  <a:pt x="4647" y="3217"/>
                </a:cubicBezTo>
                <a:cubicBezTo>
                  <a:pt x="4647" y="3223"/>
                  <a:pt x="4642" y="3228"/>
                  <a:pt x="4636" y="3228"/>
                </a:cubicBezTo>
                <a:lnTo>
                  <a:pt x="4636" y="3228"/>
                </a:lnTo>
                <a:cubicBezTo>
                  <a:pt x="4630" y="3228"/>
                  <a:pt x="4626" y="3223"/>
                  <a:pt x="4626" y="3217"/>
                </a:cubicBezTo>
                <a:cubicBezTo>
                  <a:pt x="4626" y="3211"/>
                  <a:pt x="4630" y="3207"/>
                  <a:pt x="4636" y="3207"/>
                </a:cubicBezTo>
                <a:close/>
                <a:moveTo>
                  <a:pt x="4700" y="3207"/>
                </a:moveTo>
                <a:lnTo>
                  <a:pt x="4700" y="3207"/>
                </a:lnTo>
                <a:cubicBezTo>
                  <a:pt x="4706" y="3207"/>
                  <a:pt x="4711" y="3211"/>
                  <a:pt x="4711" y="3217"/>
                </a:cubicBezTo>
                <a:cubicBezTo>
                  <a:pt x="4711" y="3223"/>
                  <a:pt x="4706" y="3228"/>
                  <a:pt x="4700" y="3228"/>
                </a:cubicBezTo>
                <a:lnTo>
                  <a:pt x="4700" y="3228"/>
                </a:lnTo>
                <a:cubicBezTo>
                  <a:pt x="4695" y="3228"/>
                  <a:pt x="4690" y="3223"/>
                  <a:pt x="4690" y="3217"/>
                </a:cubicBezTo>
                <a:cubicBezTo>
                  <a:pt x="4690" y="3211"/>
                  <a:pt x="4695" y="3207"/>
                  <a:pt x="4700" y="3207"/>
                </a:cubicBezTo>
                <a:close/>
                <a:moveTo>
                  <a:pt x="4764" y="3207"/>
                </a:moveTo>
                <a:lnTo>
                  <a:pt x="4764" y="3207"/>
                </a:lnTo>
                <a:cubicBezTo>
                  <a:pt x="4770" y="3207"/>
                  <a:pt x="4775" y="3211"/>
                  <a:pt x="4775" y="3217"/>
                </a:cubicBezTo>
                <a:cubicBezTo>
                  <a:pt x="4775" y="3223"/>
                  <a:pt x="4770" y="3228"/>
                  <a:pt x="4764" y="3228"/>
                </a:cubicBezTo>
                <a:lnTo>
                  <a:pt x="4764" y="3228"/>
                </a:lnTo>
                <a:cubicBezTo>
                  <a:pt x="4759" y="3228"/>
                  <a:pt x="4754" y="3223"/>
                  <a:pt x="4754" y="3217"/>
                </a:cubicBezTo>
                <a:cubicBezTo>
                  <a:pt x="4754" y="3211"/>
                  <a:pt x="4759" y="3207"/>
                  <a:pt x="4764" y="3207"/>
                </a:cubicBezTo>
                <a:close/>
                <a:moveTo>
                  <a:pt x="4828" y="3207"/>
                </a:moveTo>
                <a:lnTo>
                  <a:pt x="4828" y="3207"/>
                </a:lnTo>
                <a:cubicBezTo>
                  <a:pt x="4834" y="3207"/>
                  <a:pt x="4839" y="3211"/>
                  <a:pt x="4839" y="3217"/>
                </a:cubicBezTo>
                <a:cubicBezTo>
                  <a:pt x="4839" y="3223"/>
                  <a:pt x="4834" y="3228"/>
                  <a:pt x="4828" y="3228"/>
                </a:cubicBezTo>
                <a:lnTo>
                  <a:pt x="4828" y="3228"/>
                </a:lnTo>
                <a:cubicBezTo>
                  <a:pt x="4823" y="3228"/>
                  <a:pt x="4818" y="3223"/>
                  <a:pt x="4818" y="3217"/>
                </a:cubicBezTo>
                <a:cubicBezTo>
                  <a:pt x="4818" y="3211"/>
                  <a:pt x="4823" y="3207"/>
                  <a:pt x="4828" y="3207"/>
                </a:cubicBezTo>
                <a:close/>
                <a:moveTo>
                  <a:pt x="4892" y="3207"/>
                </a:moveTo>
                <a:lnTo>
                  <a:pt x="4892" y="3207"/>
                </a:lnTo>
                <a:cubicBezTo>
                  <a:pt x="4898" y="3207"/>
                  <a:pt x="4903" y="3211"/>
                  <a:pt x="4903" y="3217"/>
                </a:cubicBezTo>
                <a:cubicBezTo>
                  <a:pt x="4903" y="3223"/>
                  <a:pt x="4898" y="3228"/>
                  <a:pt x="4892" y="3228"/>
                </a:cubicBezTo>
                <a:lnTo>
                  <a:pt x="4892" y="3228"/>
                </a:lnTo>
                <a:cubicBezTo>
                  <a:pt x="4887" y="3228"/>
                  <a:pt x="4882" y="3223"/>
                  <a:pt x="4882" y="3217"/>
                </a:cubicBezTo>
                <a:cubicBezTo>
                  <a:pt x="4882" y="3211"/>
                  <a:pt x="4887" y="3207"/>
                  <a:pt x="4892" y="3207"/>
                </a:cubicBezTo>
                <a:close/>
                <a:moveTo>
                  <a:pt x="4956" y="3207"/>
                </a:moveTo>
                <a:lnTo>
                  <a:pt x="4957" y="3207"/>
                </a:lnTo>
                <a:cubicBezTo>
                  <a:pt x="4962" y="3207"/>
                  <a:pt x="4967" y="3211"/>
                  <a:pt x="4967" y="3217"/>
                </a:cubicBezTo>
                <a:cubicBezTo>
                  <a:pt x="4967" y="3223"/>
                  <a:pt x="4962" y="3228"/>
                  <a:pt x="4957" y="3228"/>
                </a:cubicBezTo>
                <a:lnTo>
                  <a:pt x="4956" y="3228"/>
                </a:lnTo>
                <a:cubicBezTo>
                  <a:pt x="4951" y="3228"/>
                  <a:pt x="4946" y="3223"/>
                  <a:pt x="4946" y="3217"/>
                </a:cubicBezTo>
                <a:cubicBezTo>
                  <a:pt x="4946" y="3211"/>
                  <a:pt x="4951" y="3207"/>
                  <a:pt x="4956" y="3207"/>
                </a:cubicBezTo>
                <a:close/>
                <a:moveTo>
                  <a:pt x="5021" y="3207"/>
                </a:moveTo>
                <a:lnTo>
                  <a:pt x="5021" y="3207"/>
                </a:lnTo>
                <a:cubicBezTo>
                  <a:pt x="5026" y="3207"/>
                  <a:pt x="5031" y="3211"/>
                  <a:pt x="5031" y="3217"/>
                </a:cubicBezTo>
                <a:cubicBezTo>
                  <a:pt x="5031" y="3223"/>
                  <a:pt x="5026" y="3228"/>
                  <a:pt x="5021" y="3228"/>
                </a:cubicBezTo>
                <a:lnTo>
                  <a:pt x="5021" y="3228"/>
                </a:lnTo>
                <a:cubicBezTo>
                  <a:pt x="5015" y="3228"/>
                  <a:pt x="5010" y="3223"/>
                  <a:pt x="5010" y="3217"/>
                </a:cubicBezTo>
                <a:cubicBezTo>
                  <a:pt x="5010" y="3211"/>
                  <a:pt x="5015" y="3207"/>
                  <a:pt x="5021" y="3207"/>
                </a:cubicBezTo>
                <a:close/>
                <a:moveTo>
                  <a:pt x="5085" y="3207"/>
                </a:moveTo>
                <a:lnTo>
                  <a:pt x="5085" y="3207"/>
                </a:lnTo>
                <a:cubicBezTo>
                  <a:pt x="5090" y="3207"/>
                  <a:pt x="5095" y="3211"/>
                  <a:pt x="5095" y="3217"/>
                </a:cubicBezTo>
                <a:cubicBezTo>
                  <a:pt x="5095" y="3223"/>
                  <a:pt x="5090" y="3228"/>
                  <a:pt x="5085" y="3228"/>
                </a:cubicBezTo>
                <a:lnTo>
                  <a:pt x="5085" y="3228"/>
                </a:lnTo>
                <a:cubicBezTo>
                  <a:pt x="5079" y="3228"/>
                  <a:pt x="5074" y="3223"/>
                  <a:pt x="5074" y="3217"/>
                </a:cubicBezTo>
                <a:cubicBezTo>
                  <a:pt x="5074" y="3211"/>
                  <a:pt x="5079" y="3207"/>
                  <a:pt x="5085" y="3207"/>
                </a:cubicBezTo>
                <a:close/>
                <a:moveTo>
                  <a:pt x="5149" y="3207"/>
                </a:moveTo>
                <a:lnTo>
                  <a:pt x="5149" y="3207"/>
                </a:lnTo>
                <a:cubicBezTo>
                  <a:pt x="5154" y="3207"/>
                  <a:pt x="5159" y="3211"/>
                  <a:pt x="5159" y="3217"/>
                </a:cubicBezTo>
                <a:cubicBezTo>
                  <a:pt x="5159" y="3223"/>
                  <a:pt x="5154" y="3228"/>
                  <a:pt x="5149" y="3228"/>
                </a:cubicBezTo>
                <a:lnTo>
                  <a:pt x="5149" y="3228"/>
                </a:lnTo>
                <a:cubicBezTo>
                  <a:pt x="5143" y="3228"/>
                  <a:pt x="5138" y="3223"/>
                  <a:pt x="5138" y="3217"/>
                </a:cubicBezTo>
                <a:cubicBezTo>
                  <a:pt x="5138" y="3211"/>
                  <a:pt x="5143" y="3207"/>
                  <a:pt x="5149" y="3207"/>
                </a:cubicBezTo>
                <a:close/>
                <a:moveTo>
                  <a:pt x="5213" y="3207"/>
                </a:moveTo>
                <a:lnTo>
                  <a:pt x="5213" y="3207"/>
                </a:lnTo>
                <a:cubicBezTo>
                  <a:pt x="5218" y="3207"/>
                  <a:pt x="5223" y="3211"/>
                  <a:pt x="5223" y="3217"/>
                </a:cubicBezTo>
                <a:cubicBezTo>
                  <a:pt x="5223" y="3223"/>
                  <a:pt x="5218" y="3228"/>
                  <a:pt x="5213" y="3228"/>
                </a:cubicBezTo>
                <a:lnTo>
                  <a:pt x="5213" y="3228"/>
                </a:lnTo>
                <a:cubicBezTo>
                  <a:pt x="5207" y="3228"/>
                  <a:pt x="5202" y="3223"/>
                  <a:pt x="5202" y="3217"/>
                </a:cubicBezTo>
                <a:cubicBezTo>
                  <a:pt x="5202" y="3211"/>
                  <a:pt x="5207" y="3207"/>
                  <a:pt x="5213" y="3207"/>
                </a:cubicBezTo>
                <a:close/>
                <a:moveTo>
                  <a:pt x="5277" y="3207"/>
                </a:moveTo>
                <a:lnTo>
                  <a:pt x="5277" y="3207"/>
                </a:lnTo>
                <a:cubicBezTo>
                  <a:pt x="5283" y="3207"/>
                  <a:pt x="5287" y="3211"/>
                  <a:pt x="5287" y="3217"/>
                </a:cubicBezTo>
                <a:cubicBezTo>
                  <a:pt x="5287" y="3223"/>
                  <a:pt x="5283" y="3228"/>
                  <a:pt x="5277" y="3228"/>
                </a:cubicBezTo>
                <a:lnTo>
                  <a:pt x="5277" y="3228"/>
                </a:lnTo>
                <a:cubicBezTo>
                  <a:pt x="5271" y="3228"/>
                  <a:pt x="5266" y="3223"/>
                  <a:pt x="5266" y="3217"/>
                </a:cubicBezTo>
                <a:cubicBezTo>
                  <a:pt x="5266" y="3211"/>
                  <a:pt x="5271" y="3207"/>
                  <a:pt x="5277" y="3207"/>
                </a:cubicBezTo>
                <a:close/>
                <a:moveTo>
                  <a:pt x="5341" y="3207"/>
                </a:moveTo>
                <a:lnTo>
                  <a:pt x="5341" y="3207"/>
                </a:lnTo>
                <a:cubicBezTo>
                  <a:pt x="5347" y="3207"/>
                  <a:pt x="5351" y="3211"/>
                  <a:pt x="5351" y="3217"/>
                </a:cubicBezTo>
                <a:cubicBezTo>
                  <a:pt x="5351" y="3223"/>
                  <a:pt x="5347" y="3228"/>
                  <a:pt x="5341" y="3228"/>
                </a:cubicBezTo>
                <a:lnTo>
                  <a:pt x="5341" y="3228"/>
                </a:lnTo>
                <a:cubicBezTo>
                  <a:pt x="5335" y="3228"/>
                  <a:pt x="5330" y="3223"/>
                  <a:pt x="5330" y="3217"/>
                </a:cubicBezTo>
                <a:cubicBezTo>
                  <a:pt x="5330" y="3211"/>
                  <a:pt x="5335" y="3207"/>
                  <a:pt x="5341" y="3207"/>
                </a:cubicBezTo>
                <a:close/>
                <a:moveTo>
                  <a:pt x="5405" y="3207"/>
                </a:moveTo>
                <a:lnTo>
                  <a:pt x="5405" y="3207"/>
                </a:lnTo>
                <a:cubicBezTo>
                  <a:pt x="5411" y="3207"/>
                  <a:pt x="5415" y="3211"/>
                  <a:pt x="5415" y="3217"/>
                </a:cubicBezTo>
                <a:cubicBezTo>
                  <a:pt x="5415" y="3223"/>
                  <a:pt x="5411" y="3228"/>
                  <a:pt x="5405" y="3228"/>
                </a:cubicBezTo>
                <a:lnTo>
                  <a:pt x="5405" y="3228"/>
                </a:lnTo>
                <a:cubicBezTo>
                  <a:pt x="5399" y="3228"/>
                  <a:pt x="5394" y="3223"/>
                  <a:pt x="5394" y="3217"/>
                </a:cubicBezTo>
                <a:cubicBezTo>
                  <a:pt x="5394" y="3211"/>
                  <a:pt x="5399" y="3207"/>
                  <a:pt x="5405" y="3207"/>
                </a:cubicBezTo>
                <a:close/>
                <a:moveTo>
                  <a:pt x="5469" y="3207"/>
                </a:moveTo>
                <a:lnTo>
                  <a:pt x="5469" y="3207"/>
                </a:lnTo>
                <a:cubicBezTo>
                  <a:pt x="5475" y="3207"/>
                  <a:pt x="5479" y="3211"/>
                  <a:pt x="5479" y="3217"/>
                </a:cubicBezTo>
                <a:cubicBezTo>
                  <a:pt x="5479" y="3223"/>
                  <a:pt x="5475" y="3228"/>
                  <a:pt x="5469" y="3228"/>
                </a:cubicBezTo>
                <a:lnTo>
                  <a:pt x="5469" y="3228"/>
                </a:lnTo>
                <a:cubicBezTo>
                  <a:pt x="5463" y="3228"/>
                  <a:pt x="5458" y="3223"/>
                  <a:pt x="5458" y="3217"/>
                </a:cubicBezTo>
                <a:cubicBezTo>
                  <a:pt x="5458" y="3211"/>
                  <a:pt x="5463" y="3207"/>
                  <a:pt x="5469" y="3207"/>
                </a:cubicBezTo>
                <a:close/>
                <a:moveTo>
                  <a:pt x="5533" y="3207"/>
                </a:moveTo>
                <a:lnTo>
                  <a:pt x="5533" y="3207"/>
                </a:lnTo>
                <a:cubicBezTo>
                  <a:pt x="5539" y="3207"/>
                  <a:pt x="5543" y="3211"/>
                  <a:pt x="5543" y="3217"/>
                </a:cubicBezTo>
                <a:cubicBezTo>
                  <a:pt x="5543" y="3223"/>
                  <a:pt x="5539" y="3228"/>
                  <a:pt x="5533" y="3228"/>
                </a:cubicBezTo>
                <a:lnTo>
                  <a:pt x="5533" y="3228"/>
                </a:lnTo>
                <a:cubicBezTo>
                  <a:pt x="5527" y="3228"/>
                  <a:pt x="5522" y="3223"/>
                  <a:pt x="5522" y="3217"/>
                </a:cubicBezTo>
                <a:cubicBezTo>
                  <a:pt x="5522" y="3211"/>
                  <a:pt x="5527" y="3207"/>
                  <a:pt x="5533" y="3207"/>
                </a:cubicBezTo>
                <a:close/>
                <a:moveTo>
                  <a:pt x="5597" y="3207"/>
                </a:moveTo>
                <a:lnTo>
                  <a:pt x="5597" y="3207"/>
                </a:lnTo>
                <a:cubicBezTo>
                  <a:pt x="5603" y="3207"/>
                  <a:pt x="5607" y="3211"/>
                  <a:pt x="5607" y="3217"/>
                </a:cubicBezTo>
                <a:cubicBezTo>
                  <a:pt x="5607" y="3223"/>
                  <a:pt x="5603" y="3228"/>
                  <a:pt x="5597" y="3228"/>
                </a:cubicBezTo>
                <a:lnTo>
                  <a:pt x="5597" y="3228"/>
                </a:lnTo>
                <a:cubicBezTo>
                  <a:pt x="5591" y="3228"/>
                  <a:pt x="5586" y="3223"/>
                  <a:pt x="5586" y="3217"/>
                </a:cubicBezTo>
                <a:cubicBezTo>
                  <a:pt x="5586" y="3211"/>
                  <a:pt x="5591" y="3207"/>
                  <a:pt x="5597" y="3207"/>
                </a:cubicBezTo>
                <a:close/>
                <a:moveTo>
                  <a:pt x="5661" y="3207"/>
                </a:moveTo>
                <a:lnTo>
                  <a:pt x="5661" y="3207"/>
                </a:lnTo>
                <a:cubicBezTo>
                  <a:pt x="5667" y="3207"/>
                  <a:pt x="5671" y="3211"/>
                  <a:pt x="5671" y="3217"/>
                </a:cubicBezTo>
                <a:cubicBezTo>
                  <a:pt x="5671" y="3223"/>
                  <a:pt x="5667" y="3228"/>
                  <a:pt x="5661" y="3228"/>
                </a:cubicBezTo>
                <a:lnTo>
                  <a:pt x="5661" y="3228"/>
                </a:lnTo>
                <a:cubicBezTo>
                  <a:pt x="5655" y="3228"/>
                  <a:pt x="5650" y="3223"/>
                  <a:pt x="5650" y="3217"/>
                </a:cubicBezTo>
                <a:cubicBezTo>
                  <a:pt x="5650" y="3211"/>
                  <a:pt x="5655" y="3207"/>
                  <a:pt x="5661" y="3207"/>
                </a:cubicBezTo>
                <a:close/>
                <a:moveTo>
                  <a:pt x="5725" y="3207"/>
                </a:moveTo>
                <a:lnTo>
                  <a:pt x="5725" y="3207"/>
                </a:lnTo>
                <a:cubicBezTo>
                  <a:pt x="5731" y="3207"/>
                  <a:pt x="5735" y="3211"/>
                  <a:pt x="5735" y="3217"/>
                </a:cubicBezTo>
                <a:cubicBezTo>
                  <a:pt x="5735" y="3223"/>
                  <a:pt x="5731" y="3228"/>
                  <a:pt x="5725" y="3228"/>
                </a:cubicBezTo>
                <a:lnTo>
                  <a:pt x="5725" y="3228"/>
                </a:lnTo>
                <a:cubicBezTo>
                  <a:pt x="5719" y="3228"/>
                  <a:pt x="5714" y="3223"/>
                  <a:pt x="5714" y="3217"/>
                </a:cubicBezTo>
                <a:cubicBezTo>
                  <a:pt x="5714" y="3211"/>
                  <a:pt x="5719" y="3207"/>
                  <a:pt x="5725" y="3207"/>
                </a:cubicBezTo>
                <a:close/>
                <a:moveTo>
                  <a:pt x="5789" y="3207"/>
                </a:moveTo>
                <a:lnTo>
                  <a:pt x="5789" y="3207"/>
                </a:lnTo>
                <a:cubicBezTo>
                  <a:pt x="5795" y="3207"/>
                  <a:pt x="5799" y="3211"/>
                  <a:pt x="5799" y="3217"/>
                </a:cubicBezTo>
                <a:cubicBezTo>
                  <a:pt x="5799" y="3223"/>
                  <a:pt x="5795" y="3228"/>
                  <a:pt x="5789" y="3228"/>
                </a:cubicBezTo>
                <a:lnTo>
                  <a:pt x="5789" y="3228"/>
                </a:lnTo>
                <a:cubicBezTo>
                  <a:pt x="5783" y="3228"/>
                  <a:pt x="5778" y="3223"/>
                  <a:pt x="5778" y="3217"/>
                </a:cubicBezTo>
                <a:cubicBezTo>
                  <a:pt x="5778" y="3211"/>
                  <a:pt x="5783" y="3207"/>
                  <a:pt x="5789" y="3207"/>
                </a:cubicBezTo>
                <a:close/>
                <a:moveTo>
                  <a:pt x="5853" y="3207"/>
                </a:moveTo>
                <a:lnTo>
                  <a:pt x="5853" y="3207"/>
                </a:lnTo>
                <a:cubicBezTo>
                  <a:pt x="5859" y="3207"/>
                  <a:pt x="5863" y="3211"/>
                  <a:pt x="5863" y="3217"/>
                </a:cubicBezTo>
                <a:cubicBezTo>
                  <a:pt x="5863" y="3223"/>
                  <a:pt x="5859" y="3228"/>
                  <a:pt x="5853" y="3228"/>
                </a:cubicBezTo>
                <a:lnTo>
                  <a:pt x="5853" y="3228"/>
                </a:lnTo>
                <a:cubicBezTo>
                  <a:pt x="5847" y="3228"/>
                  <a:pt x="5842" y="3223"/>
                  <a:pt x="5842" y="3217"/>
                </a:cubicBezTo>
                <a:cubicBezTo>
                  <a:pt x="5842" y="3211"/>
                  <a:pt x="5847" y="3207"/>
                  <a:pt x="5853" y="3207"/>
                </a:cubicBezTo>
                <a:close/>
                <a:moveTo>
                  <a:pt x="5859" y="3170"/>
                </a:moveTo>
                <a:lnTo>
                  <a:pt x="5859" y="3170"/>
                </a:lnTo>
                <a:cubicBezTo>
                  <a:pt x="5859" y="3165"/>
                  <a:pt x="5864" y="3160"/>
                  <a:pt x="5870" y="3160"/>
                </a:cubicBezTo>
                <a:cubicBezTo>
                  <a:pt x="5876" y="3160"/>
                  <a:pt x="5881" y="3165"/>
                  <a:pt x="5881" y="3170"/>
                </a:cubicBezTo>
                <a:lnTo>
                  <a:pt x="5881" y="3170"/>
                </a:lnTo>
                <a:cubicBezTo>
                  <a:pt x="5881" y="3176"/>
                  <a:pt x="5876" y="3181"/>
                  <a:pt x="5870" y="3181"/>
                </a:cubicBezTo>
                <a:cubicBezTo>
                  <a:pt x="5864" y="3181"/>
                  <a:pt x="5859" y="3176"/>
                  <a:pt x="5859" y="3170"/>
                </a:cubicBezTo>
                <a:close/>
                <a:moveTo>
                  <a:pt x="5859" y="3106"/>
                </a:moveTo>
                <a:lnTo>
                  <a:pt x="5859" y="3106"/>
                </a:lnTo>
                <a:cubicBezTo>
                  <a:pt x="5859" y="3100"/>
                  <a:pt x="5864" y="3096"/>
                  <a:pt x="5870" y="3096"/>
                </a:cubicBezTo>
                <a:cubicBezTo>
                  <a:pt x="5876" y="3096"/>
                  <a:pt x="5881" y="3100"/>
                  <a:pt x="5881" y="3106"/>
                </a:cubicBezTo>
                <a:lnTo>
                  <a:pt x="5881" y="3106"/>
                </a:lnTo>
                <a:cubicBezTo>
                  <a:pt x="5881" y="3112"/>
                  <a:pt x="5876" y="3117"/>
                  <a:pt x="5870" y="3117"/>
                </a:cubicBezTo>
                <a:cubicBezTo>
                  <a:pt x="5864" y="3117"/>
                  <a:pt x="5859" y="3112"/>
                  <a:pt x="5859" y="3106"/>
                </a:cubicBezTo>
                <a:close/>
                <a:moveTo>
                  <a:pt x="5859" y="3042"/>
                </a:moveTo>
                <a:lnTo>
                  <a:pt x="5859" y="3042"/>
                </a:lnTo>
                <a:cubicBezTo>
                  <a:pt x="5859" y="3036"/>
                  <a:pt x="5864" y="3032"/>
                  <a:pt x="5870" y="3032"/>
                </a:cubicBezTo>
                <a:cubicBezTo>
                  <a:pt x="5876" y="3032"/>
                  <a:pt x="5881" y="3036"/>
                  <a:pt x="5881" y="3042"/>
                </a:cubicBezTo>
                <a:lnTo>
                  <a:pt x="5881" y="3042"/>
                </a:lnTo>
                <a:cubicBezTo>
                  <a:pt x="5881" y="3048"/>
                  <a:pt x="5876" y="3053"/>
                  <a:pt x="5870" y="3053"/>
                </a:cubicBezTo>
                <a:cubicBezTo>
                  <a:pt x="5864" y="3053"/>
                  <a:pt x="5859" y="3048"/>
                  <a:pt x="5859" y="3042"/>
                </a:cubicBezTo>
                <a:close/>
                <a:moveTo>
                  <a:pt x="5859" y="2978"/>
                </a:moveTo>
                <a:lnTo>
                  <a:pt x="5859" y="2978"/>
                </a:lnTo>
                <a:cubicBezTo>
                  <a:pt x="5859" y="2972"/>
                  <a:pt x="5864" y="2968"/>
                  <a:pt x="5870" y="2968"/>
                </a:cubicBezTo>
                <a:cubicBezTo>
                  <a:pt x="5876" y="2968"/>
                  <a:pt x="5881" y="2972"/>
                  <a:pt x="5881" y="2978"/>
                </a:cubicBezTo>
                <a:lnTo>
                  <a:pt x="5881" y="2978"/>
                </a:lnTo>
                <a:cubicBezTo>
                  <a:pt x="5881" y="2984"/>
                  <a:pt x="5876" y="2989"/>
                  <a:pt x="5870" y="2989"/>
                </a:cubicBezTo>
                <a:cubicBezTo>
                  <a:pt x="5864" y="2989"/>
                  <a:pt x="5859" y="2984"/>
                  <a:pt x="5859" y="2978"/>
                </a:cubicBezTo>
                <a:close/>
                <a:moveTo>
                  <a:pt x="5859" y="2914"/>
                </a:moveTo>
                <a:lnTo>
                  <a:pt x="5859" y="2914"/>
                </a:lnTo>
                <a:cubicBezTo>
                  <a:pt x="5859" y="2908"/>
                  <a:pt x="5864" y="2904"/>
                  <a:pt x="5870" y="2904"/>
                </a:cubicBezTo>
                <a:cubicBezTo>
                  <a:pt x="5876" y="2904"/>
                  <a:pt x="5881" y="2908"/>
                  <a:pt x="5881" y="2914"/>
                </a:cubicBezTo>
                <a:lnTo>
                  <a:pt x="5881" y="2914"/>
                </a:lnTo>
                <a:cubicBezTo>
                  <a:pt x="5881" y="2920"/>
                  <a:pt x="5876" y="2925"/>
                  <a:pt x="5870" y="2925"/>
                </a:cubicBezTo>
                <a:cubicBezTo>
                  <a:pt x="5864" y="2925"/>
                  <a:pt x="5859" y="2920"/>
                  <a:pt x="5859" y="2914"/>
                </a:cubicBezTo>
                <a:close/>
                <a:moveTo>
                  <a:pt x="5859" y="2850"/>
                </a:moveTo>
                <a:lnTo>
                  <a:pt x="5859" y="2850"/>
                </a:lnTo>
                <a:cubicBezTo>
                  <a:pt x="5859" y="2844"/>
                  <a:pt x="5864" y="2840"/>
                  <a:pt x="5870" y="2840"/>
                </a:cubicBezTo>
                <a:cubicBezTo>
                  <a:pt x="5876" y="2840"/>
                  <a:pt x="5881" y="2844"/>
                  <a:pt x="5881" y="2850"/>
                </a:cubicBezTo>
                <a:lnTo>
                  <a:pt x="5881" y="2850"/>
                </a:lnTo>
                <a:cubicBezTo>
                  <a:pt x="5881" y="2856"/>
                  <a:pt x="5876" y="2861"/>
                  <a:pt x="5870" y="2861"/>
                </a:cubicBezTo>
                <a:cubicBezTo>
                  <a:pt x="5864" y="2861"/>
                  <a:pt x="5859" y="2856"/>
                  <a:pt x="5859" y="2850"/>
                </a:cubicBezTo>
                <a:close/>
                <a:moveTo>
                  <a:pt x="5859" y="2786"/>
                </a:moveTo>
                <a:lnTo>
                  <a:pt x="5859" y="2786"/>
                </a:lnTo>
                <a:cubicBezTo>
                  <a:pt x="5859" y="2780"/>
                  <a:pt x="5864" y="2776"/>
                  <a:pt x="5870" y="2776"/>
                </a:cubicBezTo>
                <a:cubicBezTo>
                  <a:pt x="5876" y="2776"/>
                  <a:pt x="5881" y="2780"/>
                  <a:pt x="5881" y="2786"/>
                </a:cubicBezTo>
                <a:lnTo>
                  <a:pt x="5881" y="2786"/>
                </a:lnTo>
                <a:cubicBezTo>
                  <a:pt x="5881" y="2792"/>
                  <a:pt x="5876" y="2797"/>
                  <a:pt x="5870" y="2797"/>
                </a:cubicBezTo>
                <a:cubicBezTo>
                  <a:pt x="5864" y="2797"/>
                  <a:pt x="5859" y="2792"/>
                  <a:pt x="5859" y="2786"/>
                </a:cubicBezTo>
                <a:close/>
                <a:moveTo>
                  <a:pt x="5859" y="2722"/>
                </a:moveTo>
                <a:lnTo>
                  <a:pt x="5859" y="2722"/>
                </a:lnTo>
                <a:cubicBezTo>
                  <a:pt x="5859" y="2716"/>
                  <a:pt x="5864" y="2712"/>
                  <a:pt x="5870" y="2712"/>
                </a:cubicBezTo>
                <a:cubicBezTo>
                  <a:pt x="5876" y="2712"/>
                  <a:pt x="5881" y="2716"/>
                  <a:pt x="5881" y="2722"/>
                </a:cubicBezTo>
                <a:lnTo>
                  <a:pt x="5881" y="2722"/>
                </a:lnTo>
                <a:cubicBezTo>
                  <a:pt x="5881" y="2728"/>
                  <a:pt x="5876" y="2733"/>
                  <a:pt x="5870" y="2733"/>
                </a:cubicBezTo>
                <a:cubicBezTo>
                  <a:pt x="5864" y="2733"/>
                  <a:pt x="5859" y="2728"/>
                  <a:pt x="5859" y="2722"/>
                </a:cubicBezTo>
                <a:close/>
                <a:moveTo>
                  <a:pt x="5859" y="2658"/>
                </a:moveTo>
                <a:lnTo>
                  <a:pt x="5859" y="2658"/>
                </a:lnTo>
                <a:cubicBezTo>
                  <a:pt x="5859" y="2652"/>
                  <a:pt x="5864" y="2648"/>
                  <a:pt x="5870" y="2648"/>
                </a:cubicBezTo>
                <a:cubicBezTo>
                  <a:pt x="5876" y="2648"/>
                  <a:pt x="5881" y="2652"/>
                  <a:pt x="5881" y="2658"/>
                </a:cubicBezTo>
                <a:lnTo>
                  <a:pt x="5881" y="2658"/>
                </a:lnTo>
                <a:cubicBezTo>
                  <a:pt x="5881" y="2664"/>
                  <a:pt x="5876" y="2669"/>
                  <a:pt x="5870" y="2669"/>
                </a:cubicBezTo>
                <a:cubicBezTo>
                  <a:pt x="5864" y="2669"/>
                  <a:pt x="5859" y="2664"/>
                  <a:pt x="5859" y="2658"/>
                </a:cubicBezTo>
                <a:close/>
                <a:moveTo>
                  <a:pt x="5859" y="2594"/>
                </a:moveTo>
                <a:lnTo>
                  <a:pt x="5859" y="2594"/>
                </a:lnTo>
                <a:cubicBezTo>
                  <a:pt x="5859" y="2588"/>
                  <a:pt x="5864" y="2584"/>
                  <a:pt x="5870" y="2584"/>
                </a:cubicBezTo>
                <a:cubicBezTo>
                  <a:pt x="5876" y="2584"/>
                  <a:pt x="5881" y="2588"/>
                  <a:pt x="5881" y="2594"/>
                </a:cubicBezTo>
                <a:lnTo>
                  <a:pt x="5881" y="2594"/>
                </a:lnTo>
                <a:cubicBezTo>
                  <a:pt x="5881" y="2600"/>
                  <a:pt x="5876" y="2605"/>
                  <a:pt x="5870" y="2605"/>
                </a:cubicBezTo>
                <a:cubicBezTo>
                  <a:pt x="5864" y="2605"/>
                  <a:pt x="5859" y="2600"/>
                  <a:pt x="5859" y="2594"/>
                </a:cubicBezTo>
                <a:close/>
                <a:moveTo>
                  <a:pt x="5859" y="2530"/>
                </a:moveTo>
                <a:lnTo>
                  <a:pt x="5859" y="2530"/>
                </a:lnTo>
                <a:cubicBezTo>
                  <a:pt x="5859" y="2524"/>
                  <a:pt x="5864" y="2520"/>
                  <a:pt x="5870" y="2520"/>
                </a:cubicBezTo>
                <a:cubicBezTo>
                  <a:pt x="5876" y="2520"/>
                  <a:pt x="5881" y="2524"/>
                  <a:pt x="5881" y="2530"/>
                </a:cubicBezTo>
                <a:lnTo>
                  <a:pt x="5881" y="2530"/>
                </a:lnTo>
                <a:cubicBezTo>
                  <a:pt x="5881" y="2536"/>
                  <a:pt x="5876" y="2541"/>
                  <a:pt x="5870" y="2541"/>
                </a:cubicBezTo>
                <a:cubicBezTo>
                  <a:pt x="5864" y="2541"/>
                  <a:pt x="5859" y="2536"/>
                  <a:pt x="5859" y="2530"/>
                </a:cubicBezTo>
                <a:close/>
                <a:moveTo>
                  <a:pt x="5859" y="2466"/>
                </a:moveTo>
                <a:lnTo>
                  <a:pt x="5859" y="2466"/>
                </a:lnTo>
                <a:cubicBezTo>
                  <a:pt x="5859" y="2460"/>
                  <a:pt x="5864" y="2455"/>
                  <a:pt x="5870" y="2455"/>
                </a:cubicBezTo>
                <a:cubicBezTo>
                  <a:pt x="5876" y="2455"/>
                  <a:pt x="5881" y="2460"/>
                  <a:pt x="5881" y="2466"/>
                </a:cubicBezTo>
                <a:lnTo>
                  <a:pt x="5881" y="2466"/>
                </a:lnTo>
                <a:cubicBezTo>
                  <a:pt x="5881" y="2472"/>
                  <a:pt x="5876" y="2477"/>
                  <a:pt x="5870" y="2477"/>
                </a:cubicBezTo>
                <a:cubicBezTo>
                  <a:pt x="5864" y="2477"/>
                  <a:pt x="5859" y="2472"/>
                  <a:pt x="5859" y="2466"/>
                </a:cubicBezTo>
                <a:close/>
                <a:moveTo>
                  <a:pt x="5859" y="2402"/>
                </a:moveTo>
                <a:lnTo>
                  <a:pt x="5859" y="2402"/>
                </a:lnTo>
                <a:cubicBezTo>
                  <a:pt x="5859" y="2396"/>
                  <a:pt x="5864" y="2391"/>
                  <a:pt x="5870" y="2391"/>
                </a:cubicBezTo>
                <a:cubicBezTo>
                  <a:pt x="5876" y="2391"/>
                  <a:pt x="5881" y="2396"/>
                  <a:pt x="5881" y="2402"/>
                </a:cubicBezTo>
                <a:lnTo>
                  <a:pt x="5881" y="2402"/>
                </a:lnTo>
                <a:cubicBezTo>
                  <a:pt x="5881" y="2408"/>
                  <a:pt x="5876" y="2413"/>
                  <a:pt x="5870" y="2413"/>
                </a:cubicBezTo>
                <a:cubicBezTo>
                  <a:pt x="5864" y="2413"/>
                  <a:pt x="5859" y="2408"/>
                  <a:pt x="5859" y="2402"/>
                </a:cubicBezTo>
                <a:close/>
                <a:moveTo>
                  <a:pt x="5859" y="2338"/>
                </a:moveTo>
                <a:lnTo>
                  <a:pt x="5859" y="2338"/>
                </a:lnTo>
                <a:cubicBezTo>
                  <a:pt x="5859" y="2332"/>
                  <a:pt x="5864" y="2327"/>
                  <a:pt x="5870" y="2327"/>
                </a:cubicBezTo>
                <a:cubicBezTo>
                  <a:pt x="5876" y="2327"/>
                  <a:pt x="5881" y="2332"/>
                  <a:pt x="5881" y="2338"/>
                </a:cubicBezTo>
                <a:lnTo>
                  <a:pt x="5881" y="2338"/>
                </a:lnTo>
                <a:cubicBezTo>
                  <a:pt x="5881" y="2344"/>
                  <a:pt x="5876" y="2349"/>
                  <a:pt x="5870" y="2349"/>
                </a:cubicBezTo>
                <a:cubicBezTo>
                  <a:pt x="5864" y="2349"/>
                  <a:pt x="5859" y="2344"/>
                  <a:pt x="5859" y="2338"/>
                </a:cubicBezTo>
                <a:close/>
                <a:moveTo>
                  <a:pt x="5859" y="2274"/>
                </a:moveTo>
                <a:lnTo>
                  <a:pt x="5859" y="2274"/>
                </a:lnTo>
                <a:cubicBezTo>
                  <a:pt x="5859" y="2268"/>
                  <a:pt x="5864" y="2263"/>
                  <a:pt x="5870" y="2263"/>
                </a:cubicBezTo>
                <a:cubicBezTo>
                  <a:pt x="5876" y="2263"/>
                  <a:pt x="5881" y="2268"/>
                  <a:pt x="5881" y="2274"/>
                </a:cubicBezTo>
                <a:lnTo>
                  <a:pt x="5881" y="2274"/>
                </a:lnTo>
                <a:cubicBezTo>
                  <a:pt x="5881" y="2280"/>
                  <a:pt x="5876" y="2285"/>
                  <a:pt x="5870" y="2285"/>
                </a:cubicBezTo>
                <a:cubicBezTo>
                  <a:pt x="5864" y="2285"/>
                  <a:pt x="5859" y="2280"/>
                  <a:pt x="5859" y="2274"/>
                </a:cubicBezTo>
                <a:close/>
                <a:moveTo>
                  <a:pt x="5859" y="2210"/>
                </a:moveTo>
                <a:lnTo>
                  <a:pt x="5859" y="2210"/>
                </a:lnTo>
                <a:cubicBezTo>
                  <a:pt x="5859" y="2204"/>
                  <a:pt x="5864" y="2199"/>
                  <a:pt x="5870" y="2199"/>
                </a:cubicBezTo>
                <a:cubicBezTo>
                  <a:pt x="5876" y="2199"/>
                  <a:pt x="5881" y="2204"/>
                  <a:pt x="5881" y="2210"/>
                </a:cubicBezTo>
                <a:lnTo>
                  <a:pt x="5881" y="2210"/>
                </a:lnTo>
                <a:cubicBezTo>
                  <a:pt x="5881" y="2216"/>
                  <a:pt x="5876" y="2221"/>
                  <a:pt x="5870" y="2221"/>
                </a:cubicBezTo>
                <a:cubicBezTo>
                  <a:pt x="5864" y="2221"/>
                  <a:pt x="5859" y="2216"/>
                  <a:pt x="5859" y="2210"/>
                </a:cubicBezTo>
                <a:close/>
                <a:moveTo>
                  <a:pt x="5859" y="2146"/>
                </a:moveTo>
                <a:lnTo>
                  <a:pt x="5859" y="2146"/>
                </a:lnTo>
                <a:cubicBezTo>
                  <a:pt x="5859" y="2140"/>
                  <a:pt x="5864" y="2135"/>
                  <a:pt x="5870" y="2135"/>
                </a:cubicBezTo>
                <a:cubicBezTo>
                  <a:pt x="5876" y="2135"/>
                  <a:pt x="5881" y="2140"/>
                  <a:pt x="5881" y="2146"/>
                </a:cubicBezTo>
                <a:lnTo>
                  <a:pt x="5881" y="2146"/>
                </a:lnTo>
                <a:cubicBezTo>
                  <a:pt x="5881" y="2152"/>
                  <a:pt x="5876" y="2157"/>
                  <a:pt x="5870" y="2157"/>
                </a:cubicBezTo>
                <a:cubicBezTo>
                  <a:pt x="5864" y="2157"/>
                  <a:pt x="5859" y="2152"/>
                  <a:pt x="5859" y="2146"/>
                </a:cubicBezTo>
                <a:close/>
                <a:moveTo>
                  <a:pt x="5859" y="2082"/>
                </a:moveTo>
                <a:lnTo>
                  <a:pt x="5859" y="2082"/>
                </a:lnTo>
                <a:cubicBezTo>
                  <a:pt x="5859" y="2076"/>
                  <a:pt x="5864" y="2071"/>
                  <a:pt x="5870" y="2071"/>
                </a:cubicBezTo>
                <a:cubicBezTo>
                  <a:pt x="5876" y="2071"/>
                  <a:pt x="5881" y="2076"/>
                  <a:pt x="5881" y="2082"/>
                </a:cubicBezTo>
                <a:lnTo>
                  <a:pt x="5881" y="2082"/>
                </a:lnTo>
                <a:cubicBezTo>
                  <a:pt x="5881" y="2088"/>
                  <a:pt x="5876" y="2093"/>
                  <a:pt x="5870" y="2093"/>
                </a:cubicBezTo>
                <a:cubicBezTo>
                  <a:pt x="5864" y="2093"/>
                  <a:pt x="5859" y="2088"/>
                  <a:pt x="5859" y="2082"/>
                </a:cubicBezTo>
                <a:close/>
                <a:moveTo>
                  <a:pt x="5859" y="2018"/>
                </a:moveTo>
                <a:lnTo>
                  <a:pt x="5859" y="2018"/>
                </a:lnTo>
                <a:cubicBezTo>
                  <a:pt x="5859" y="2012"/>
                  <a:pt x="5864" y="2007"/>
                  <a:pt x="5870" y="2007"/>
                </a:cubicBezTo>
                <a:cubicBezTo>
                  <a:pt x="5876" y="2007"/>
                  <a:pt x="5881" y="2012"/>
                  <a:pt x="5881" y="2018"/>
                </a:cubicBezTo>
                <a:lnTo>
                  <a:pt x="5881" y="2018"/>
                </a:lnTo>
                <a:cubicBezTo>
                  <a:pt x="5881" y="2024"/>
                  <a:pt x="5876" y="2029"/>
                  <a:pt x="5870" y="2029"/>
                </a:cubicBezTo>
                <a:cubicBezTo>
                  <a:pt x="5864" y="2029"/>
                  <a:pt x="5859" y="2024"/>
                  <a:pt x="5859" y="2018"/>
                </a:cubicBezTo>
                <a:close/>
                <a:moveTo>
                  <a:pt x="5859" y="1954"/>
                </a:moveTo>
                <a:lnTo>
                  <a:pt x="5859" y="1954"/>
                </a:lnTo>
                <a:cubicBezTo>
                  <a:pt x="5859" y="1948"/>
                  <a:pt x="5864" y="1943"/>
                  <a:pt x="5870" y="1943"/>
                </a:cubicBezTo>
                <a:cubicBezTo>
                  <a:pt x="5876" y="1943"/>
                  <a:pt x="5881" y="1948"/>
                  <a:pt x="5881" y="1954"/>
                </a:cubicBezTo>
                <a:lnTo>
                  <a:pt x="5881" y="1954"/>
                </a:lnTo>
                <a:cubicBezTo>
                  <a:pt x="5881" y="1960"/>
                  <a:pt x="5876" y="1965"/>
                  <a:pt x="5870" y="1965"/>
                </a:cubicBezTo>
                <a:cubicBezTo>
                  <a:pt x="5864" y="1965"/>
                  <a:pt x="5859" y="1960"/>
                  <a:pt x="5859" y="1954"/>
                </a:cubicBezTo>
                <a:close/>
                <a:moveTo>
                  <a:pt x="5859" y="1890"/>
                </a:moveTo>
                <a:lnTo>
                  <a:pt x="5859" y="1890"/>
                </a:lnTo>
                <a:cubicBezTo>
                  <a:pt x="5859" y="1884"/>
                  <a:pt x="5864" y="1879"/>
                  <a:pt x="5870" y="1879"/>
                </a:cubicBezTo>
                <a:cubicBezTo>
                  <a:pt x="5876" y="1879"/>
                  <a:pt x="5881" y="1884"/>
                  <a:pt x="5881" y="1890"/>
                </a:cubicBezTo>
                <a:lnTo>
                  <a:pt x="5881" y="1890"/>
                </a:lnTo>
                <a:cubicBezTo>
                  <a:pt x="5881" y="1896"/>
                  <a:pt x="5876" y="1901"/>
                  <a:pt x="5870" y="1901"/>
                </a:cubicBezTo>
                <a:cubicBezTo>
                  <a:pt x="5864" y="1901"/>
                  <a:pt x="5859" y="1896"/>
                  <a:pt x="5859" y="1890"/>
                </a:cubicBezTo>
                <a:close/>
                <a:moveTo>
                  <a:pt x="5859" y="1826"/>
                </a:moveTo>
                <a:lnTo>
                  <a:pt x="5859" y="1826"/>
                </a:lnTo>
                <a:cubicBezTo>
                  <a:pt x="5859" y="1820"/>
                  <a:pt x="5864" y="1815"/>
                  <a:pt x="5870" y="1815"/>
                </a:cubicBezTo>
                <a:cubicBezTo>
                  <a:pt x="5876" y="1815"/>
                  <a:pt x="5881" y="1820"/>
                  <a:pt x="5881" y="1826"/>
                </a:cubicBezTo>
                <a:lnTo>
                  <a:pt x="5881" y="1826"/>
                </a:lnTo>
                <a:cubicBezTo>
                  <a:pt x="5881" y="1832"/>
                  <a:pt x="5876" y="1837"/>
                  <a:pt x="5870" y="1837"/>
                </a:cubicBezTo>
                <a:cubicBezTo>
                  <a:pt x="5864" y="1837"/>
                  <a:pt x="5859" y="1832"/>
                  <a:pt x="5859" y="1826"/>
                </a:cubicBezTo>
                <a:close/>
                <a:moveTo>
                  <a:pt x="5859" y="1762"/>
                </a:moveTo>
                <a:lnTo>
                  <a:pt x="5859" y="1762"/>
                </a:lnTo>
                <a:cubicBezTo>
                  <a:pt x="5859" y="1756"/>
                  <a:pt x="5864" y="1751"/>
                  <a:pt x="5870" y="1751"/>
                </a:cubicBezTo>
                <a:cubicBezTo>
                  <a:pt x="5876" y="1751"/>
                  <a:pt x="5881" y="1756"/>
                  <a:pt x="5881" y="1762"/>
                </a:cubicBezTo>
                <a:lnTo>
                  <a:pt x="5881" y="1762"/>
                </a:lnTo>
                <a:cubicBezTo>
                  <a:pt x="5881" y="1768"/>
                  <a:pt x="5876" y="1773"/>
                  <a:pt x="5870" y="1773"/>
                </a:cubicBezTo>
                <a:cubicBezTo>
                  <a:pt x="5864" y="1773"/>
                  <a:pt x="5859" y="1768"/>
                  <a:pt x="5859" y="1762"/>
                </a:cubicBezTo>
                <a:close/>
                <a:moveTo>
                  <a:pt x="5859" y="1698"/>
                </a:moveTo>
                <a:lnTo>
                  <a:pt x="5859" y="1698"/>
                </a:lnTo>
                <a:cubicBezTo>
                  <a:pt x="5859" y="1692"/>
                  <a:pt x="5864" y="1687"/>
                  <a:pt x="5870" y="1687"/>
                </a:cubicBezTo>
                <a:cubicBezTo>
                  <a:pt x="5876" y="1687"/>
                  <a:pt x="5881" y="1692"/>
                  <a:pt x="5881" y="1698"/>
                </a:cubicBezTo>
                <a:lnTo>
                  <a:pt x="5881" y="1698"/>
                </a:lnTo>
                <a:cubicBezTo>
                  <a:pt x="5881" y="1704"/>
                  <a:pt x="5876" y="1709"/>
                  <a:pt x="5870" y="1709"/>
                </a:cubicBezTo>
                <a:cubicBezTo>
                  <a:pt x="5864" y="1709"/>
                  <a:pt x="5859" y="1704"/>
                  <a:pt x="5859" y="1698"/>
                </a:cubicBezTo>
                <a:close/>
                <a:moveTo>
                  <a:pt x="5859" y="1634"/>
                </a:moveTo>
                <a:lnTo>
                  <a:pt x="5859" y="1634"/>
                </a:lnTo>
                <a:cubicBezTo>
                  <a:pt x="5859" y="1628"/>
                  <a:pt x="5864" y="1623"/>
                  <a:pt x="5870" y="1623"/>
                </a:cubicBezTo>
                <a:cubicBezTo>
                  <a:pt x="5876" y="1623"/>
                  <a:pt x="5881" y="1628"/>
                  <a:pt x="5881" y="1634"/>
                </a:cubicBezTo>
                <a:lnTo>
                  <a:pt x="5881" y="1634"/>
                </a:lnTo>
                <a:cubicBezTo>
                  <a:pt x="5881" y="1640"/>
                  <a:pt x="5876" y="1645"/>
                  <a:pt x="5870" y="1645"/>
                </a:cubicBezTo>
                <a:cubicBezTo>
                  <a:pt x="5864" y="1645"/>
                  <a:pt x="5859" y="1640"/>
                  <a:pt x="5859" y="1634"/>
                </a:cubicBezTo>
                <a:close/>
                <a:moveTo>
                  <a:pt x="5859" y="1570"/>
                </a:moveTo>
                <a:lnTo>
                  <a:pt x="5859" y="1570"/>
                </a:lnTo>
                <a:cubicBezTo>
                  <a:pt x="5859" y="1564"/>
                  <a:pt x="5864" y="1559"/>
                  <a:pt x="5870" y="1559"/>
                </a:cubicBezTo>
                <a:cubicBezTo>
                  <a:pt x="5876" y="1559"/>
                  <a:pt x="5881" y="1564"/>
                  <a:pt x="5881" y="1570"/>
                </a:cubicBezTo>
                <a:lnTo>
                  <a:pt x="5881" y="1570"/>
                </a:lnTo>
                <a:cubicBezTo>
                  <a:pt x="5881" y="1576"/>
                  <a:pt x="5876" y="1581"/>
                  <a:pt x="5870" y="1581"/>
                </a:cubicBezTo>
                <a:cubicBezTo>
                  <a:pt x="5864" y="1581"/>
                  <a:pt x="5859" y="1576"/>
                  <a:pt x="5859" y="1570"/>
                </a:cubicBezTo>
                <a:close/>
                <a:moveTo>
                  <a:pt x="5859" y="1506"/>
                </a:moveTo>
                <a:lnTo>
                  <a:pt x="5859" y="1506"/>
                </a:lnTo>
                <a:cubicBezTo>
                  <a:pt x="5859" y="1500"/>
                  <a:pt x="5864" y="1495"/>
                  <a:pt x="5870" y="1495"/>
                </a:cubicBezTo>
                <a:cubicBezTo>
                  <a:pt x="5876" y="1495"/>
                  <a:pt x="5881" y="1500"/>
                  <a:pt x="5881" y="1506"/>
                </a:cubicBezTo>
                <a:lnTo>
                  <a:pt x="5881" y="1506"/>
                </a:lnTo>
                <a:cubicBezTo>
                  <a:pt x="5881" y="1512"/>
                  <a:pt x="5876" y="1517"/>
                  <a:pt x="5870" y="1517"/>
                </a:cubicBezTo>
                <a:cubicBezTo>
                  <a:pt x="5864" y="1517"/>
                  <a:pt x="5859" y="1512"/>
                  <a:pt x="5859" y="1506"/>
                </a:cubicBezTo>
                <a:close/>
                <a:moveTo>
                  <a:pt x="5859" y="1442"/>
                </a:moveTo>
                <a:lnTo>
                  <a:pt x="5859" y="1442"/>
                </a:lnTo>
                <a:cubicBezTo>
                  <a:pt x="5859" y="1436"/>
                  <a:pt x="5864" y="1431"/>
                  <a:pt x="5870" y="1431"/>
                </a:cubicBezTo>
                <a:cubicBezTo>
                  <a:pt x="5876" y="1431"/>
                  <a:pt x="5881" y="1436"/>
                  <a:pt x="5881" y="1442"/>
                </a:cubicBezTo>
                <a:lnTo>
                  <a:pt x="5881" y="1442"/>
                </a:lnTo>
                <a:cubicBezTo>
                  <a:pt x="5881" y="1448"/>
                  <a:pt x="5876" y="1453"/>
                  <a:pt x="5870" y="1453"/>
                </a:cubicBezTo>
                <a:cubicBezTo>
                  <a:pt x="5864" y="1453"/>
                  <a:pt x="5859" y="1448"/>
                  <a:pt x="5859" y="1442"/>
                </a:cubicBezTo>
                <a:close/>
                <a:moveTo>
                  <a:pt x="5859" y="1378"/>
                </a:moveTo>
                <a:lnTo>
                  <a:pt x="5859" y="1378"/>
                </a:lnTo>
                <a:cubicBezTo>
                  <a:pt x="5859" y="1372"/>
                  <a:pt x="5864" y="1367"/>
                  <a:pt x="5870" y="1367"/>
                </a:cubicBezTo>
                <a:cubicBezTo>
                  <a:pt x="5876" y="1367"/>
                  <a:pt x="5881" y="1372"/>
                  <a:pt x="5881" y="1378"/>
                </a:cubicBezTo>
                <a:lnTo>
                  <a:pt x="5881" y="1378"/>
                </a:lnTo>
                <a:cubicBezTo>
                  <a:pt x="5881" y="1384"/>
                  <a:pt x="5876" y="1388"/>
                  <a:pt x="5870" y="1388"/>
                </a:cubicBezTo>
                <a:cubicBezTo>
                  <a:pt x="5864" y="1388"/>
                  <a:pt x="5859" y="1384"/>
                  <a:pt x="5859" y="1378"/>
                </a:cubicBezTo>
                <a:close/>
                <a:moveTo>
                  <a:pt x="5859" y="1314"/>
                </a:moveTo>
                <a:lnTo>
                  <a:pt x="5859" y="1314"/>
                </a:lnTo>
                <a:cubicBezTo>
                  <a:pt x="5859" y="1308"/>
                  <a:pt x="5864" y="1303"/>
                  <a:pt x="5870" y="1303"/>
                </a:cubicBezTo>
                <a:cubicBezTo>
                  <a:pt x="5876" y="1303"/>
                  <a:pt x="5881" y="1308"/>
                  <a:pt x="5881" y="1314"/>
                </a:cubicBezTo>
                <a:lnTo>
                  <a:pt x="5881" y="1314"/>
                </a:lnTo>
                <a:cubicBezTo>
                  <a:pt x="5881" y="1320"/>
                  <a:pt x="5876" y="1324"/>
                  <a:pt x="5870" y="1324"/>
                </a:cubicBezTo>
                <a:cubicBezTo>
                  <a:pt x="5864" y="1324"/>
                  <a:pt x="5859" y="1320"/>
                  <a:pt x="5859" y="1314"/>
                </a:cubicBezTo>
                <a:close/>
                <a:moveTo>
                  <a:pt x="5859" y="1250"/>
                </a:moveTo>
                <a:lnTo>
                  <a:pt x="5859" y="1250"/>
                </a:lnTo>
                <a:cubicBezTo>
                  <a:pt x="5859" y="1244"/>
                  <a:pt x="5864" y="1239"/>
                  <a:pt x="5870" y="1239"/>
                </a:cubicBezTo>
                <a:cubicBezTo>
                  <a:pt x="5876" y="1239"/>
                  <a:pt x="5881" y="1244"/>
                  <a:pt x="5881" y="1250"/>
                </a:cubicBezTo>
                <a:lnTo>
                  <a:pt x="5881" y="1250"/>
                </a:lnTo>
                <a:cubicBezTo>
                  <a:pt x="5881" y="1256"/>
                  <a:pt x="5876" y="1260"/>
                  <a:pt x="5870" y="1260"/>
                </a:cubicBezTo>
                <a:cubicBezTo>
                  <a:pt x="5864" y="1260"/>
                  <a:pt x="5859" y="1256"/>
                  <a:pt x="5859" y="1250"/>
                </a:cubicBezTo>
                <a:close/>
                <a:moveTo>
                  <a:pt x="5859" y="1186"/>
                </a:moveTo>
                <a:lnTo>
                  <a:pt x="5859" y="1186"/>
                </a:lnTo>
                <a:cubicBezTo>
                  <a:pt x="5859" y="1180"/>
                  <a:pt x="5864" y="1175"/>
                  <a:pt x="5870" y="1175"/>
                </a:cubicBezTo>
                <a:cubicBezTo>
                  <a:pt x="5876" y="1175"/>
                  <a:pt x="5881" y="1180"/>
                  <a:pt x="5881" y="1186"/>
                </a:cubicBezTo>
                <a:lnTo>
                  <a:pt x="5881" y="1186"/>
                </a:lnTo>
                <a:cubicBezTo>
                  <a:pt x="5881" y="1192"/>
                  <a:pt x="5876" y="1196"/>
                  <a:pt x="5870" y="1196"/>
                </a:cubicBezTo>
                <a:cubicBezTo>
                  <a:pt x="5864" y="1196"/>
                  <a:pt x="5859" y="1192"/>
                  <a:pt x="5859" y="1186"/>
                </a:cubicBezTo>
                <a:close/>
                <a:moveTo>
                  <a:pt x="5859" y="1122"/>
                </a:moveTo>
                <a:lnTo>
                  <a:pt x="5859" y="1122"/>
                </a:lnTo>
                <a:cubicBezTo>
                  <a:pt x="5859" y="1116"/>
                  <a:pt x="5864" y="1111"/>
                  <a:pt x="5870" y="1111"/>
                </a:cubicBezTo>
                <a:cubicBezTo>
                  <a:pt x="5876" y="1111"/>
                  <a:pt x="5881" y="1116"/>
                  <a:pt x="5881" y="1122"/>
                </a:cubicBezTo>
                <a:lnTo>
                  <a:pt x="5881" y="1122"/>
                </a:lnTo>
                <a:cubicBezTo>
                  <a:pt x="5881" y="1128"/>
                  <a:pt x="5876" y="1132"/>
                  <a:pt x="5870" y="1132"/>
                </a:cubicBezTo>
                <a:cubicBezTo>
                  <a:pt x="5864" y="1132"/>
                  <a:pt x="5859" y="1128"/>
                  <a:pt x="5859" y="1122"/>
                </a:cubicBezTo>
                <a:close/>
                <a:moveTo>
                  <a:pt x="5859" y="1058"/>
                </a:moveTo>
                <a:lnTo>
                  <a:pt x="5859" y="1058"/>
                </a:lnTo>
                <a:cubicBezTo>
                  <a:pt x="5859" y="1052"/>
                  <a:pt x="5864" y="1047"/>
                  <a:pt x="5870" y="1047"/>
                </a:cubicBezTo>
                <a:cubicBezTo>
                  <a:pt x="5876" y="1047"/>
                  <a:pt x="5881" y="1052"/>
                  <a:pt x="5881" y="1058"/>
                </a:cubicBezTo>
                <a:lnTo>
                  <a:pt x="5881" y="1058"/>
                </a:lnTo>
                <a:cubicBezTo>
                  <a:pt x="5881" y="1064"/>
                  <a:pt x="5876" y="1068"/>
                  <a:pt x="5870" y="1068"/>
                </a:cubicBezTo>
                <a:cubicBezTo>
                  <a:pt x="5864" y="1068"/>
                  <a:pt x="5859" y="1064"/>
                  <a:pt x="5859" y="1058"/>
                </a:cubicBezTo>
                <a:close/>
                <a:moveTo>
                  <a:pt x="5859" y="994"/>
                </a:moveTo>
                <a:lnTo>
                  <a:pt x="5859" y="994"/>
                </a:lnTo>
                <a:cubicBezTo>
                  <a:pt x="5859" y="988"/>
                  <a:pt x="5864" y="983"/>
                  <a:pt x="5870" y="983"/>
                </a:cubicBezTo>
                <a:cubicBezTo>
                  <a:pt x="5876" y="983"/>
                  <a:pt x="5881" y="988"/>
                  <a:pt x="5881" y="994"/>
                </a:cubicBezTo>
                <a:lnTo>
                  <a:pt x="5881" y="994"/>
                </a:lnTo>
                <a:cubicBezTo>
                  <a:pt x="5881" y="1000"/>
                  <a:pt x="5876" y="1004"/>
                  <a:pt x="5870" y="1004"/>
                </a:cubicBezTo>
                <a:cubicBezTo>
                  <a:pt x="5864" y="1004"/>
                  <a:pt x="5859" y="1000"/>
                  <a:pt x="5859" y="994"/>
                </a:cubicBezTo>
                <a:close/>
                <a:moveTo>
                  <a:pt x="5859" y="930"/>
                </a:moveTo>
                <a:lnTo>
                  <a:pt x="5859" y="930"/>
                </a:lnTo>
                <a:cubicBezTo>
                  <a:pt x="5859" y="924"/>
                  <a:pt x="5864" y="919"/>
                  <a:pt x="5870" y="919"/>
                </a:cubicBezTo>
                <a:cubicBezTo>
                  <a:pt x="5876" y="919"/>
                  <a:pt x="5881" y="924"/>
                  <a:pt x="5881" y="930"/>
                </a:cubicBezTo>
                <a:lnTo>
                  <a:pt x="5881" y="930"/>
                </a:lnTo>
                <a:cubicBezTo>
                  <a:pt x="5881" y="936"/>
                  <a:pt x="5876" y="940"/>
                  <a:pt x="5870" y="940"/>
                </a:cubicBezTo>
                <a:cubicBezTo>
                  <a:pt x="5864" y="940"/>
                  <a:pt x="5859" y="936"/>
                  <a:pt x="5859" y="930"/>
                </a:cubicBezTo>
                <a:close/>
                <a:moveTo>
                  <a:pt x="5859" y="866"/>
                </a:moveTo>
                <a:lnTo>
                  <a:pt x="5859" y="866"/>
                </a:lnTo>
                <a:cubicBezTo>
                  <a:pt x="5859" y="860"/>
                  <a:pt x="5864" y="855"/>
                  <a:pt x="5870" y="855"/>
                </a:cubicBezTo>
                <a:cubicBezTo>
                  <a:pt x="5876" y="855"/>
                  <a:pt x="5881" y="860"/>
                  <a:pt x="5881" y="866"/>
                </a:cubicBezTo>
                <a:lnTo>
                  <a:pt x="5881" y="866"/>
                </a:lnTo>
                <a:cubicBezTo>
                  <a:pt x="5881" y="872"/>
                  <a:pt x="5876" y="876"/>
                  <a:pt x="5870" y="876"/>
                </a:cubicBezTo>
                <a:cubicBezTo>
                  <a:pt x="5864" y="876"/>
                  <a:pt x="5859" y="872"/>
                  <a:pt x="5859" y="866"/>
                </a:cubicBezTo>
                <a:close/>
                <a:moveTo>
                  <a:pt x="5859" y="802"/>
                </a:moveTo>
                <a:lnTo>
                  <a:pt x="5859" y="802"/>
                </a:lnTo>
                <a:cubicBezTo>
                  <a:pt x="5859" y="796"/>
                  <a:pt x="5864" y="791"/>
                  <a:pt x="5870" y="791"/>
                </a:cubicBezTo>
                <a:cubicBezTo>
                  <a:pt x="5876" y="791"/>
                  <a:pt x="5881" y="796"/>
                  <a:pt x="5881" y="802"/>
                </a:cubicBezTo>
                <a:lnTo>
                  <a:pt x="5881" y="802"/>
                </a:lnTo>
                <a:cubicBezTo>
                  <a:pt x="5881" y="808"/>
                  <a:pt x="5876" y="812"/>
                  <a:pt x="5870" y="812"/>
                </a:cubicBezTo>
                <a:cubicBezTo>
                  <a:pt x="5864" y="812"/>
                  <a:pt x="5859" y="808"/>
                  <a:pt x="5859" y="802"/>
                </a:cubicBezTo>
                <a:close/>
                <a:moveTo>
                  <a:pt x="5859" y="738"/>
                </a:moveTo>
                <a:lnTo>
                  <a:pt x="5859" y="738"/>
                </a:lnTo>
                <a:cubicBezTo>
                  <a:pt x="5859" y="732"/>
                  <a:pt x="5864" y="727"/>
                  <a:pt x="5870" y="727"/>
                </a:cubicBezTo>
                <a:cubicBezTo>
                  <a:pt x="5876" y="727"/>
                  <a:pt x="5881" y="732"/>
                  <a:pt x="5881" y="738"/>
                </a:cubicBezTo>
                <a:lnTo>
                  <a:pt x="5881" y="738"/>
                </a:lnTo>
                <a:cubicBezTo>
                  <a:pt x="5881" y="743"/>
                  <a:pt x="5876" y="748"/>
                  <a:pt x="5870" y="748"/>
                </a:cubicBezTo>
                <a:cubicBezTo>
                  <a:pt x="5864" y="748"/>
                  <a:pt x="5859" y="743"/>
                  <a:pt x="5859" y="738"/>
                </a:cubicBezTo>
                <a:close/>
                <a:moveTo>
                  <a:pt x="5859" y="674"/>
                </a:moveTo>
                <a:lnTo>
                  <a:pt x="5859" y="674"/>
                </a:lnTo>
                <a:cubicBezTo>
                  <a:pt x="5859" y="668"/>
                  <a:pt x="5864" y="663"/>
                  <a:pt x="5870" y="663"/>
                </a:cubicBezTo>
                <a:cubicBezTo>
                  <a:pt x="5876" y="663"/>
                  <a:pt x="5881" y="668"/>
                  <a:pt x="5881" y="674"/>
                </a:cubicBezTo>
                <a:lnTo>
                  <a:pt x="5881" y="674"/>
                </a:lnTo>
                <a:cubicBezTo>
                  <a:pt x="5881" y="679"/>
                  <a:pt x="5876" y="684"/>
                  <a:pt x="5870" y="684"/>
                </a:cubicBezTo>
                <a:cubicBezTo>
                  <a:pt x="5864" y="684"/>
                  <a:pt x="5859" y="679"/>
                  <a:pt x="5859" y="674"/>
                </a:cubicBezTo>
                <a:close/>
                <a:moveTo>
                  <a:pt x="5859" y="610"/>
                </a:moveTo>
                <a:lnTo>
                  <a:pt x="5859" y="610"/>
                </a:lnTo>
                <a:cubicBezTo>
                  <a:pt x="5859" y="604"/>
                  <a:pt x="5864" y="599"/>
                  <a:pt x="5870" y="599"/>
                </a:cubicBezTo>
                <a:cubicBezTo>
                  <a:pt x="5876" y="599"/>
                  <a:pt x="5881" y="604"/>
                  <a:pt x="5881" y="610"/>
                </a:cubicBezTo>
                <a:lnTo>
                  <a:pt x="5881" y="610"/>
                </a:lnTo>
                <a:cubicBezTo>
                  <a:pt x="5881" y="615"/>
                  <a:pt x="5876" y="620"/>
                  <a:pt x="5870" y="620"/>
                </a:cubicBezTo>
                <a:cubicBezTo>
                  <a:pt x="5864" y="620"/>
                  <a:pt x="5859" y="615"/>
                  <a:pt x="5859" y="610"/>
                </a:cubicBezTo>
                <a:close/>
                <a:moveTo>
                  <a:pt x="5859" y="546"/>
                </a:moveTo>
                <a:lnTo>
                  <a:pt x="5859" y="546"/>
                </a:lnTo>
                <a:cubicBezTo>
                  <a:pt x="5859" y="540"/>
                  <a:pt x="5864" y="535"/>
                  <a:pt x="5870" y="535"/>
                </a:cubicBezTo>
                <a:cubicBezTo>
                  <a:pt x="5876" y="535"/>
                  <a:pt x="5881" y="540"/>
                  <a:pt x="5881" y="546"/>
                </a:cubicBezTo>
                <a:lnTo>
                  <a:pt x="5881" y="546"/>
                </a:lnTo>
                <a:cubicBezTo>
                  <a:pt x="5881" y="551"/>
                  <a:pt x="5876" y="556"/>
                  <a:pt x="5870" y="556"/>
                </a:cubicBezTo>
                <a:cubicBezTo>
                  <a:pt x="5864" y="556"/>
                  <a:pt x="5859" y="551"/>
                  <a:pt x="5859" y="546"/>
                </a:cubicBezTo>
                <a:close/>
                <a:moveTo>
                  <a:pt x="5859" y="482"/>
                </a:moveTo>
                <a:lnTo>
                  <a:pt x="5859" y="481"/>
                </a:lnTo>
                <a:cubicBezTo>
                  <a:pt x="5859" y="476"/>
                  <a:pt x="5864" y="471"/>
                  <a:pt x="5870" y="471"/>
                </a:cubicBezTo>
                <a:cubicBezTo>
                  <a:pt x="5876" y="471"/>
                  <a:pt x="5881" y="476"/>
                  <a:pt x="5881" y="481"/>
                </a:cubicBezTo>
                <a:lnTo>
                  <a:pt x="5881" y="482"/>
                </a:lnTo>
                <a:cubicBezTo>
                  <a:pt x="5881" y="487"/>
                  <a:pt x="5876" y="492"/>
                  <a:pt x="5870" y="492"/>
                </a:cubicBezTo>
                <a:cubicBezTo>
                  <a:pt x="5864" y="492"/>
                  <a:pt x="5859" y="487"/>
                  <a:pt x="5859" y="482"/>
                </a:cubicBezTo>
                <a:close/>
                <a:moveTo>
                  <a:pt x="5859" y="417"/>
                </a:moveTo>
                <a:lnTo>
                  <a:pt x="5859" y="417"/>
                </a:lnTo>
                <a:cubicBezTo>
                  <a:pt x="5859" y="412"/>
                  <a:pt x="5864" y="407"/>
                  <a:pt x="5870" y="407"/>
                </a:cubicBezTo>
                <a:cubicBezTo>
                  <a:pt x="5876" y="407"/>
                  <a:pt x="5881" y="412"/>
                  <a:pt x="5881" y="417"/>
                </a:cubicBezTo>
                <a:lnTo>
                  <a:pt x="5881" y="417"/>
                </a:lnTo>
                <a:cubicBezTo>
                  <a:pt x="5881" y="423"/>
                  <a:pt x="5876" y="428"/>
                  <a:pt x="5870" y="428"/>
                </a:cubicBezTo>
                <a:cubicBezTo>
                  <a:pt x="5864" y="428"/>
                  <a:pt x="5859" y="423"/>
                  <a:pt x="5859" y="417"/>
                </a:cubicBezTo>
                <a:close/>
                <a:moveTo>
                  <a:pt x="5859" y="353"/>
                </a:moveTo>
                <a:lnTo>
                  <a:pt x="5859" y="353"/>
                </a:lnTo>
                <a:cubicBezTo>
                  <a:pt x="5859" y="348"/>
                  <a:pt x="5864" y="343"/>
                  <a:pt x="5870" y="343"/>
                </a:cubicBezTo>
                <a:cubicBezTo>
                  <a:pt x="5876" y="343"/>
                  <a:pt x="5881" y="348"/>
                  <a:pt x="5881" y="353"/>
                </a:cubicBezTo>
                <a:lnTo>
                  <a:pt x="5881" y="353"/>
                </a:lnTo>
                <a:cubicBezTo>
                  <a:pt x="5881" y="359"/>
                  <a:pt x="5876" y="364"/>
                  <a:pt x="5870" y="364"/>
                </a:cubicBezTo>
                <a:cubicBezTo>
                  <a:pt x="5864" y="364"/>
                  <a:pt x="5859" y="359"/>
                  <a:pt x="5859" y="353"/>
                </a:cubicBezTo>
                <a:close/>
                <a:moveTo>
                  <a:pt x="5859" y="289"/>
                </a:moveTo>
                <a:lnTo>
                  <a:pt x="5859" y="289"/>
                </a:lnTo>
                <a:cubicBezTo>
                  <a:pt x="5859" y="284"/>
                  <a:pt x="5864" y="279"/>
                  <a:pt x="5870" y="279"/>
                </a:cubicBezTo>
                <a:cubicBezTo>
                  <a:pt x="5876" y="279"/>
                  <a:pt x="5881" y="284"/>
                  <a:pt x="5881" y="289"/>
                </a:cubicBezTo>
                <a:lnTo>
                  <a:pt x="5881" y="289"/>
                </a:lnTo>
                <a:cubicBezTo>
                  <a:pt x="5881" y="295"/>
                  <a:pt x="5876" y="300"/>
                  <a:pt x="5870" y="300"/>
                </a:cubicBezTo>
                <a:cubicBezTo>
                  <a:pt x="5864" y="300"/>
                  <a:pt x="5859" y="295"/>
                  <a:pt x="5859" y="289"/>
                </a:cubicBezTo>
                <a:close/>
                <a:moveTo>
                  <a:pt x="5859" y="225"/>
                </a:moveTo>
                <a:lnTo>
                  <a:pt x="5859" y="225"/>
                </a:lnTo>
                <a:cubicBezTo>
                  <a:pt x="5859" y="220"/>
                  <a:pt x="5864" y="215"/>
                  <a:pt x="5870" y="215"/>
                </a:cubicBezTo>
                <a:cubicBezTo>
                  <a:pt x="5876" y="215"/>
                  <a:pt x="5881" y="220"/>
                  <a:pt x="5881" y="225"/>
                </a:cubicBezTo>
                <a:lnTo>
                  <a:pt x="5881" y="225"/>
                </a:lnTo>
                <a:cubicBezTo>
                  <a:pt x="5881" y="231"/>
                  <a:pt x="5876" y="236"/>
                  <a:pt x="5870" y="236"/>
                </a:cubicBezTo>
                <a:cubicBezTo>
                  <a:pt x="5864" y="236"/>
                  <a:pt x="5859" y="231"/>
                  <a:pt x="5859" y="225"/>
                </a:cubicBezTo>
                <a:close/>
                <a:moveTo>
                  <a:pt x="5859" y="161"/>
                </a:moveTo>
                <a:lnTo>
                  <a:pt x="5859" y="161"/>
                </a:lnTo>
                <a:cubicBezTo>
                  <a:pt x="5859" y="155"/>
                  <a:pt x="5864" y="151"/>
                  <a:pt x="5870" y="151"/>
                </a:cubicBezTo>
                <a:cubicBezTo>
                  <a:pt x="5876" y="151"/>
                  <a:pt x="5881" y="155"/>
                  <a:pt x="5881" y="161"/>
                </a:cubicBezTo>
                <a:lnTo>
                  <a:pt x="5881" y="161"/>
                </a:lnTo>
                <a:cubicBezTo>
                  <a:pt x="5881" y="167"/>
                  <a:pt x="5876" y="172"/>
                  <a:pt x="5870" y="172"/>
                </a:cubicBezTo>
                <a:cubicBezTo>
                  <a:pt x="5864" y="172"/>
                  <a:pt x="5859" y="167"/>
                  <a:pt x="5859" y="161"/>
                </a:cubicBezTo>
                <a:close/>
                <a:moveTo>
                  <a:pt x="5859" y="97"/>
                </a:moveTo>
                <a:lnTo>
                  <a:pt x="5859" y="97"/>
                </a:lnTo>
                <a:cubicBezTo>
                  <a:pt x="5859" y="91"/>
                  <a:pt x="5864" y="87"/>
                  <a:pt x="5870" y="87"/>
                </a:cubicBezTo>
                <a:cubicBezTo>
                  <a:pt x="5876" y="87"/>
                  <a:pt x="5881" y="91"/>
                  <a:pt x="5881" y="97"/>
                </a:cubicBezTo>
                <a:lnTo>
                  <a:pt x="5881" y="97"/>
                </a:lnTo>
                <a:cubicBezTo>
                  <a:pt x="5881" y="103"/>
                  <a:pt x="5876" y="108"/>
                  <a:pt x="5870" y="108"/>
                </a:cubicBezTo>
                <a:cubicBezTo>
                  <a:pt x="5864" y="108"/>
                  <a:pt x="5859" y="103"/>
                  <a:pt x="5859" y="97"/>
                </a:cubicBezTo>
                <a:close/>
                <a:moveTo>
                  <a:pt x="5859" y="33"/>
                </a:moveTo>
                <a:lnTo>
                  <a:pt x="5859" y="33"/>
                </a:lnTo>
                <a:cubicBezTo>
                  <a:pt x="5859" y="27"/>
                  <a:pt x="5864" y="23"/>
                  <a:pt x="5870" y="23"/>
                </a:cubicBezTo>
                <a:cubicBezTo>
                  <a:pt x="5876" y="23"/>
                  <a:pt x="5881" y="27"/>
                  <a:pt x="5881" y="33"/>
                </a:cubicBezTo>
                <a:lnTo>
                  <a:pt x="5881" y="33"/>
                </a:lnTo>
                <a:cubicBezTo>
                  <a:pt x="5881" y="39"/>
                  <a:pt x="5876" y="44"/>
                  <a:pt x="5870" y="44"/>
                </a:cubicBezTo>
                <a:cubicBezTo>
                  <a:pt x="5864" y="44"/>
                  <a:pt x="5859" y="39"/>
                  <a:pt x="5859" y="33"/>
                </a:cubicBezTo>
                <a:close/>
                <a:moveTo>
                  <a:pt x="5828" y="22"/>
                </a:moveTo>
                <a:lnTo>
                  <a:pt x="5828" y="22"/>
                </a:lnTo>
                <a:cubicBezTo>
                  <a:pt x="5822" y="22"/>
                  <a:pt x="5818" y="17"/>
                  <a:pt x="5818" y="11"/>
                </a:cubicBezTo>
                <a:cubicBezTo>
                  <a:pt x="5818" y="5"/>
                  <a:pt x="5822" y="0"/>
                  <a:pt x="5828" y="0"/>
                </a:cubicBezTo>
                <a:lnTo>
                  <a:pt x="5828" y="0"/>
                </a:lnTo>
                <a:cubicBezTo>
                  <a:pt x="5834" y="0"/>
                  <a:pt x="5839" y="5"/>
                  <a:pt x="5839" y="11"/>
                </a:cubicBezTo>
                <a:cubicBezTo>
                  <a:pt x="5839" y="17"/>
                  <a:pt x="5834" y="22"/>
                  <a:pt x="5828" y="22"/>
                </a:cubicBezTo>
                <a:close/>
                <a:moveTo>
                  <a:pt x="5764" y="22"/>
                </a:moveTo>
                <a:lnTo>
                  <a:pt x="5764" y="22"/>
                </a:lnTo>
                <a:cubicBezTo>
                  <a:pt x="5758" y="22"/>
                  <a:pt x="5754" y="17"/>
                  <a:pt x="5754" y="11"/>
                </a:cubicBezTo>
                <a:cubicBezTo>
                  <a:pt x="5754" y="5"/>
                  <a:pt x="5758" y="0"/>
                  <a:pt x="5764" y="0"/>
                </a:cubicBezTo>
                <a:lnTo>
                  <a:pt x="5764" y="0"/>
                </a:lnTo>
                <a:cubicBezTo>
                  <a:pt x="5770" y="0"/>
                  <a:pt x="5775" y="5"/>
                  <a:pt x="5775" y="11"/>
                </a:cubicBezTo>
                <a:cubicBezTo>
                  <a:pt x="5775" y="17"/>
                  <a:pt x="5770" y="22"/>
                  <a:pt x="5764" y="22"/>
                </a:cubicBezTo>
                <a:close/>
                <a:moveTo>
                  <a:pt x="5700" y="22"/>
                </a:moveTo>
                <a:lnTo>
                  <a:pt x="5700" y="22"/>
                </a:lnTo>
                <a:cubicBezTo>
                  <a:pt x="5694" y="22"/>
                  <a:pt x="5690" y="17"/>
                  <a:pt x="5690" y="11"/>
                </a:cubicBezTo>
                <a:cubicBezTo>
                  <a:pt x="5690" y="5"/>
                  <a:pt x="5694" y="0"/>
                  <a:pt x="5700" y="0"/>
                </a:cubicBezTo>
                <a:lnTo>
                  <a:pt x="5700" y="0"/>
                </a:lnTo>
                <a:cubicBezTo>
                  <a:pt x="5706" y="0"/>
                  <a:pt x="5711" y="5"/>
                  <a:pt x="5711" y="11"/>
                </a:cubicBezTo>
                <a:cubicBezTo>
                  <a:pt x="5711" y="17"/>
                  <a:pt x="5706" y="22"/>
                  <a:pt x="5700" y="22"/>
                </a:cubicBezTo>
                <a:close/>
                <a:moveTo>
                  <a:pt x="5636" y="22"/>
                </a:moveTo>
                <a:lnTo>
                  <a:pt x="5636" y="22"/>
                </a:lnTo>
                <a:cubicBezTo>
                  <a:pt x="5630" y="22"/>
                  <a:pt x="5626" y="17"/>
                  <a:pt x="5626" y="11"/>
                </a:cubicBezTo>
                <a:cubicBezTo>
                  <a:pt x="5626" y="5"/>
                  <a:pt x="5630" y="0"/>
                  <a:pt x="5636" y="0"/>
                </a:cubicBezTo>
                <a:lnTo>
                  <a:pt x="5636" y="0"/>
                </a:lnTo>
                <a:cubicBezTo>
                  <a:pt x="5642" y="0"/>
                  <a:pt x="5647" y="5"/>
                  <a:pt x="5647" y="11"/>
                </a:cubicBezTo>
                <a:cubicBezTo>
                  <a:pt x="5647" y="17"/>
                  <a:pt x="5642" y="22"/>
                  <a:pt x="5636" y="22"/>
                </a:cubicBezTo>
                <a:close/>
                <a:moveTo>
                  <a:pt x="5572" y="22"/>
                </a:moveTo>
                <a:lnTo>
                  <a:pt x="5572" y="22"/>
                </a:lnTo>
                <a:cubicBezTo>
                  <a:pt x="5566" y="22"/>
                  <a:pt x="5562" y="17"/>
                  <a:pt x="5562" y="11"/>
                </a:cubicBezTo>
                <a:cubicBezTo>
                  <a:pt x="5562" y="5"/>
                  <a:pt x="5566" y="0"/>
                  <a:pt x="5572" y="0"/>
                </a:cubicBezTo>
                <a:lnTo>
                  <a:pt x="5572" y="0"/>
                </a:lnTo>
                <a:cubicBezTo>
                  <a:pt x="5578" y="0"/>
                  <a:pt x="5583" y="5"/>
                  <a:pt x="5583" y="11"/>
                </a:cubicBezTo>
                <a:cubicBezTo>
                  <a:pt x="5583" y="17"/>
                  <a:pt x="5578" y="22"/>
                  <a:pt x="5572" y="22"/>
                </a:cubicBezTo>
                <a:close/>
                <a:moveTo>
                  <a:pt x="5508" y="22"/>
                </a:moveTo>
                <a:lnTo>
                  <a:pt x="5508" y="22"/>
                </a:lnTo>
                <a:cubicBezTo>
                  <a:pt x="5502" y="22"/>
                  <a:pt x="5498" y="17"/>
                  <a:pt x="5498" y="11"/>
                </a:cubicBezTo>
                <a:cubicBezTo>
                  <a:pt x="5498" y="5"/>
                  <a:pt x="5502" y="0"/>
                  <a:pt x="5508" y="0"/>
                </a:cubicBezTo>
                <a:lnTo>
                  <a:pt x="5508" y="0"/>
                </a:lnTo>
                <a:cubicBezTo>
                  <a:pt x="5514" y="0"/>
                  <a:pt x="5519" y="5"/>
                  <a:pt x="5519" y="11"/>
                </a:cubicBezTo>
                <a:cubicBezTo>
                  <a:pt x="5519" y="17"/>
                  <a:pt x="5514" y="22"/>
                  <a:pt x="5508" y="22"/>
                </a:cubicBezTo>
                <a:close/>
                <a:moveTo>
                  <a:pt x="5444" y="22"/>
                </a:moveTo>
                <a:lnTo>
                  <a:pt x="5444" y="22"/>
                </a:lnTo>
                <a:cubicBezTo>
                  <a:pt x="5438" y="22"/>
                  <a:pt x="5434" y="17"/>
                  <a:pt x="5434" y="11"/>
                </a:cubicBezTo>
                <a:cubicBezTo>
                  <a:pt x="5434" y="5"/>
                  <a:pt x="5438" y="0"/>
                  <a:pt x="5444" y="0"/>
                </a:cubicBezTo>
                <a:lnTo>
                  <a:pt x="5444" y="0"/>
                </a:lnTo>
                <a:cubicBezTo>
                  <a:pt x="5450" y="0"/>
                  <a:pt x="5455" y="5"/>
                  <a:pt x="5455" y="11"/>
                </a:cubicBezTo>
                <a:cubicBezTo>
                  <a:pt x="5455" y="17"/>
                  <a:pt x="5450" y="22"/>
                  <a:pt x="5444" y="22"/>
                </a:cubicBezTo>
                <a:close/>
                <a:moveTo>
                  <a:pt x="5380" y="22"/>
                </a:moveTo>
                <a:lnTo>
                  <a:pt x="5380" y="22"/>
                </a:lnTo>
                <a:cubicBezTo>
                  <a:pt x="5374" y="22"/>
                  <a:pt x="5369" y="17"/>
                  <a:pt x="5369" y="11"/>
                </a:cubicBezTo>
                <a:cubicBezTo>
                  <a:pt x="5369" y="5"/>
                  <a:pt x="5374" y="0"/>
                  <a:pt x="5380" y="0"/>
                </a:cubicBezTo>
                <a:lnTo>
                  <a:pt x="5380" y="0"/>
                </a:lnTo>
                <a:cubicBezTo>
                  <a:pt x="5386" y="0"/>
                  <a:pt x="5391" y="5"/>
                  <a:pt x="5391" y="11"/>
                </a:cubicBezTo>
                <a:cubicBezTo>
                  <a:pt x="5391" y="17"/>
                  <a:pt x="5386" y="22"/>
                  <a:pt x="5380" y="22"/>
                </a:cubicBezTo>
                <a:close/>
                <a:moveTo>
                  <a:pt x="5316" y="22"/>
                </a:moveTo>
                <a:lnTo>
                  <a:pt x="5316" y="22"/>
                </a:lnTo>
                <a:cubicBezTo>
                  <a:pt x="5310" y="22"/>
                  <a:pt x="5305" y="17"/>
                  <a:pt x="5305" y="11"/>
                </a:cubicBezTo>
                <a:cubicBezTo>
                  <a:pt x="5305" y="5"/>
                  <a:pt x="5310" y="0"/>
                  <a:pt x="5316" y="0"/>
                </a:cubicBezTo>
                <a:lnTo>
                  <a:pt x="5316" y="0"/>
                </a:lnTo>
                <a:cubicBezTo>
                  <a:pt x="5322" y="0"/>
                  <a:pt x="5327" y="5"/>
                  <a:pt x="5327" y="11"/>
                </a:cubicBezTo>
                <a:cubicBezTo>
                  <a:pt x="5327" y="17"/>
                  <a:pt x="5322" y="22"/>
                  <a:pt x="5316" y="22"/>
                </a:cubicBezTo>
                <a:close/>
                <a:moveTo>
                  <a:pt x="5252" y="22"/>
                </a:moveTo>
                <a:lnTo>
                  <a:pt x="5252" y="22"/>
                </a:lnTo>
                <a:cubicBezTo>
                  <a:pt x="5246" y="22"/>
                  <a:pt x="5241" y="17"/>
                  <a:pt x="5241" y="11"/>
                </a:cubicBezTo>
                <a:cubicBezTo>
                  <a:pt x="5241" y="5"/>
                  <a:pt x="5246" y="0"/>
                  <a:pt x="5252" y="0"/>
                </a:cubicBezTo>
                <a:lnTo>
                  <a:pt x="5252" y="0"/>
                </a:lnTo>
                <a:cubicBezTo>
                  <a:pt x="5258" y="0"/>
                  <a:pt x="5263" y="5"/>
                  <a:pt x="5263" y="11"/>
                </a:cubicBezTo>
                <a:cubicBezTo>
                  <a:pt x="5263" y="17"/>
                  <a:pt x="5258" y="22"/>
                  <a:pt x="5252" y="22"/>
                </a:cubicBezTo>
                <a:close/>
                <a:moveTo>
                  <a:pt x="5188" y="22"/>
                </a:moveTo>
                <a:lnTo>
                  <a:pt x="5188" y="22"/>
                </a:lnTo>
                <a:cubicBezTo>
                  <a:pt x="5182" y="22"/>
                  <a:pt x="5177" y="17"/>
                  <a:pt x="5177" y="11"/>
                </a:cubicBezTo>
                <a:cubicBezTo>
                  <a:pt x="5177" y="5"/>
                  <a:pt x="5182" y="0"/>
                  <a:pt x="5188" y="0"/>
                </a:cubicBezTo>
                <a:lnTo>
                  <a:pt x="5188" y="0"/>
                </a:lnTo>
                <a:cubicBezTo>
                  <a:pt x="5194" y="0"/>
                  <a:pt x="5199" y="5"/>
                  <a:pt x="5199" y="11"/>
                </a:cubicBezTo>
                <a:cubicBezTo>
                  <a:pt x="5199" y="17"/>
                  <a:pt x="5194" y="22"/>
                  <a:pt x="5188" y="22"/>
                </a:cubicBezTo>
                <a:close/>
                <a:moveTo>
                  <a:pt x="5124" y="22"/>
                </a:moveTo>
                <a:lnTo>
                  <a:pt x="5124" y="22"/>
                </a:lnTo>
                <a:cubicBezTo>
                  <a:pt x="5118" y="22"/>
                  <a:pt x="5113" y="17"/>
                  <a:pt x="5113" y="11"/>
                </a:cubicBezTo>
                <a:cubicBezTo>
                  <a:pt x="5113" y="5"/>
                  <a:pt x="5118" y="0"/>
                  <a:pt x="5124" y="0"/>
                </a:cubicBezTo>
                <a:lnTo>
                  <a:pt x="5124" y="0"/>
                </a:lnTo>
                <a:cubicBezTo>
                  <a:pt x="5130" y="0"/>
                  <a:pt x="5135" y="5"/>
                  <a:pt x="5135" y="11"/>
                </a:cubicBezTo>
                <a:cubicBezTo>
                  <a:pt x="5135" y="17"/>
                  <a:pt x="5130" y="22"/>
                  <a:pt x="5124" y="22"/>
                </a:cubicBezTo>
                <a:close/>
                <a:moveTo>
                  <a:pt x="5060" y="22"/>
                </a:moveTo>
                <a:lnTo>
                  <a:pt x="5060" y="22"/>
                </a:lnTo>
                <a:cubicBezTo>
                  <a:pt x="5054" y="22"/>
                  <a:pt x="5049" y="17"/>
                  <a:pt x="5049" y="11"/>
                </a:cubicBezTo>
                <a:cubicBezTo>
                  <a:pt x="5049" y="5"/>
                  <a:pt x="5054" y="0"/>
                  <a:pt x="5060" y="0"/>
                </a:cubicBezTo>
                <a:lnTo>
                  <a:pt x="5060" y="0"/>
                </a:lnTo>
                <a:cubicBezTo>
                  <a:pt x="5066" y="0"/>
                  <a:pt x="5071" y="5"/>
                  <a:pt x="5071" y="11"/>
                </a:cubicBezTo>
                <a:cubicBezTo>
                  <a:pt x="5071" y="17"/>
                  <a:pt x="5066" y="22"/>
                  <a:pt x="5060" y="22"/>
                </a:cubicBezTo>
                <a:close/>
                <a:moveTo>
                  <a:pt x="4996" y="22"/>
                </a:moveTo>
                <a:lnTo>
                  <a:pt x="4996" y="22"/>
                </a:lnTo>
                <a:cubicBezTo>
                  <a:pt x="4990" y="22"/>
                  <a:pt x="4985" y="17"/>
                  <a:pt x="4985" y="11"/>
                </a:cubicBezTo>
                <a:cubicBezTo>
                  <a:pt x="4985" y="5"/>
                  <a:pt x="4990" y="0"/>
                  <a:pt x="4996" y="0"/>
                </a:cubicBezTo>
                <a:lnTo>
                  <a:pt x="4996" y="0"/>
                </a:lnTo>
                <a:cubicBezTo>
                  <a:pt x="5002" y="0"/>
                  <a:pt x="5007" y="5"/>
                  <a:pt x="5007" y="11"/>
                </a:cubicBezTo>
                <a:cubicBezTo>
                  <a:pt x="5007" y="17"/>
                  <a:pt x="5002" y="22"/>
                  <a:pt x="4996" y="22"/>
                </a:cubicBezTo>
                <a:close/>
                <a:moveTo>
                  <a:pt x="4932" y="22"/>
                </a:moveTo>
                <a:lnTo>
                  <a:pt x="4932" y="22"/>
                </a:lnTo>
                <a:cubicBezTo>
                  <a:pt x="4926" y="22"/>
                  <a:pt x="4921" y="17"/>
                  <a:pt x="4921" y="11"/>
                </a:cubicBezTo>
                <a:cubicBezTo>
                  <a:pt x="4921" y="5"/>
                  <a:pt x="4926" y="0"/>
                  <a:pt x="4932" y="0"/>
                </a:cubicBezTo>
                <a:lnTo>
                  <a:pt x="4932" y="0"/>
                </a:lnTo>
                <a:cubicBezTo>
                  <a:pt x="4938" y="0"/>
                  <a:pt x="4943" y="5"/>
                  <a:pt x="4943" y="11"/>
                </a:cubicBezTo>
                <a:cubicBezTo>
                  <a:pt x="4943" y="17"/>
                  <a:pt x="4938" y="22"/>
                  <a:pt x="4932" y="22"/>
                </a:cubicBezTo>
                <a:close/>
                <a:moveTo>
                  <a:pt x="4868" y="22"/>
                </a:moveTo>
                <a:lnTo>
                  <a:pt x="4868" y="22"/>
                </a:lnTo>
                <a:cubicBezTo>
                  <a:pt x="4862" y="22"/>
                  <a:pt x="4857" y="17"/>
                  <a:pt x="4857" y="11"/>
                </a:cubicBezTo>
                <a:cubicBezTo>
                  <a:pt x="4857" y="5"/>
                  <a:pt x="4862" y="0"/>
                  <a:pt x="4868" y="0"/>
                </a:cubicBezTo>
                <a:lnTo>
                  <a:pt x="4868" y="0"/>
                </a:lnTo>
                <a:cubicBezTo>
                  <a:pt x="4874" y="0"/>
                  <a:pt x="4879" y="5"/>
                  <a:pt x="4879" y="11"/>
                </a:cubicBezTo>
                <a:cubicBezTo>
                  <a:pt x="4879" y="17"/>
                  <a:pt x="4874" y="22"/>
                  <a:pt x="4868" y="22"/>
                </a:cubicBezTo>
                <a:close/>
                <a:moveTo>
                  <a:pt x="4804" y="22"/>
                </a:moveTo>
                <a:lnTo>
                  <a:pt x="4804" y="22"/>
                </a:lnTo>
                <a:cubicBezTo>
                  <a:pt x="4798" y="22"/>
                  <a:pt x="4793" y="17"/>
                  <a:pt x="4793" y="11"/>
                </a:cubicBezTo>
                <a:cubicBezTo>
                  <a:pt x="4793" y="5"/>
                  <a:pt x="4798" y="0"/>
                  <a:pt x="4804" y="0"/>
                </a:cubicBezTo>
                <a:lnTo>
                  <a:pt x="4804" y="0"/>
                </a:lnTo>
                <a:cubicBezTo>
                  <a:pt x="4810" y="0"/>
                  <a:pt x="4815" y="5"/>
                  <a:pt x="4815" y="11"/>
                </a:cubicBezTo>
                <a:cubicBezTo>
                  <a:pt x="4815" y="17"/>
                  <a:pt x="4810" y="22"/>
                  <a:pt x="4804" y="22"/>
                </a:cubicBezTo>
                <a:close/>
                <a:moveTo>
                  <a:pt x="4740" y="22"/>
                </a:moveTo>
                <a:lnTo>
                  <a:pt x="4740" y="22"/>
                </a:lnTo>
                <a:cubicBezTo>
                  <a:pt x="4734" y="22"/>
                  <a:pt x="4729" y="17"/>
                  <a:pt x="4729" y="11"/>
                </a:cubicBezTo>
                <a:cubicBezTo>
                  <a:pt x="4729" y="5"/>
                  <a:pt x="4734" y="0"/>
                  <a:pt x="4740" y="0"/>
                </a:cubicBezTo>
                <a:lnTo>
                  <a:pt x="4740" y="0"/>
                </a:lnTo>
                <a:cubicBezTo>
                  <a:pt x="4746" y="0"/>
                  <a:pt x="4751" y="5"/>
                  <a:pt x="4751" y="11"/>
                </a:cubicBezTo>
                <a:cubicBezTo>
                  <a:pt x="4751" y="17"/>
                  <a:pt x="4746" y="22"/>
                  <a:pt x="4740" y="22"/>
                </a:cubicBezTo>
                <a:close/>
                <a:moveTo>
                  <a:pt x="4676" y="22"/>
                </a:moveTo>
                <a:lnTo>
                  <a:pt x="4676" y="22"/>
                </a:lnTo>
                <a:cubicBezTo>
                  <a:pt x="4670" y="22"/>
                  <a:pt x="4665" y="17"/>
                  <a:pt x="4665" y="11"/>
                </a:cubicBezTo>
                <a:cubicBezTo>
                  <a:pt x="4665" y="5"/>
                  <a:pt x="4670" y="0"/>
                  <a:pt x="4676" y="0"/>
                </a:cubicBezTo>
                <a:lnTo>
                  <a:pt x="4676" y="0"/>
                </a:lnTo>
                <a:cubicBezTo>
                  <a:pt x="4682" y="0"/>
                  <a:pt x="4687" y="5"/>
                  <a:pt x="4687" y="11"/>
                </a:cubicBezTo>
                <a:cubicBezTo>
                  <a:pt x="4687" y="17"/>
                  <a:pt x="4682" y="22"/>
                  <a:pt x="4676" y="22"/>
                </a:cubicBezTo>
                <a:close/>
                <a:moveTo>
                  <a:pt x="4612" y="22"/>
                </a:moveTo>
                <a:lnTo>
                  <a:pt x="4612" y="22"/>
                </a:lnTo>
                <a:cubicBezTo>
                  <a:pt x="4606" y="22"/>
                  <a:pt x="4601" y="17"/>
                  <a:pt x="4601" y="11"/>
                </a:cubicBezTo>
                <a:cubicBezTo>
                  <a:pt x="4601" y="5"/>
                  <a:pt x="4606" y="0"/>
                  <a:pt x="4612" y="0"/>
                </a:cubicBezTo>
                <a:lnTo>
                  <a:pt x="4612" y="0"/>
                </a:lnTo>
                <a:cubicBezTo>
                  <a:pt x="4618" y="0"/>
                  <a:pt x="4623" y="5"/>
                  <a:pt x="4623" y="11"/>
                </a:cubicBezTo>
                <a:cubicBezTo>
                  <a:pt x="4623" y="17"/>
                  <a:pt x="4618" y="22"/>
                  <a:pt x="4612" y="22"/>
                </a:cubicBezTo>
                <a:close/>
                <a:moveTo>
                  <a:pt x="4548" y="22"/>
                </a:moveTo>
                <a:lnTo>
                  <a:pt x="4548" y="22"/>
                </a:lnTo>
                <a:cubicBezTo>
                  <a:pt x="4542" y="22"/>
                  <a:pt x="4537" y="17"/>
                  <a:pt x="4537" y="11"/>
                </a:cubicBezTo>
                <a:cubicBezTo>
                  <a:pt x="4537" y="5"/>
                  <a:pt x="4542" y="0"/>
                  <a:pt x="4548" y="0"/>
                </a:cubicBezTo>
                <a:lnTo>
                  <a:pt x="4548" y="0"/>
                </a:lnTo>
                <a:cubicBezTo>
                  <a:pt x="4554" y="0"/>
                  <a:pt x="4559" y="5"/>
                  <a:pt x="4559" y="11"/>
                </a:cubicBezTo>
                <a:cubicBezTo>
                  <a:pt x="4559" y="17"/>
                  <a:pt x="4554" y="22"/>
                  <a:pt x="4548" y="22"/>
                </a:cubicBezTo>
                <a:close/>
                <a:moveTo>
                  <a:pt x="4484" y="22"/>
                </a:moveTo>
                <a:lnTo>
                  <a:pt x="4484" y="22"/>
                </a:lnTo>
                <a:cubicBezTo>
                  <a:pt x="4478" y="22"/>
                  <a:pt x="4473" y="17"/>
                  <a:pt x="4473" y="11"/>
                </a:cubicBezTo>
                <a:cubicBezTo>
                  <a:pt x="4473" y="5"/>
                  <a:pt x="4478" y="0"/>
                  <a:pt x="4484" y="0"/>
                </a:cubicBezTo>
                <a:lnTo>
                  <a:pt x="4484" y="0"/>
                </a:lnTo>
                <a:cubicBezTo>
                  <a:pt x="4490" y="0"/>
                  <a:pt x="4495" y="5"/>
                  <a:pt x="4495" y="11"/>
                </a:cubicBezTo>
                <a:cubicBezTo>
                  <a:pt x="4495" y="17"/>
                  <a:pt x="4490" y="22"/>
                  <a:pt x="4484" y="22"/>
                </a:cubicBezTo>
                <a:close/>
                <a:moveTo>
                  <a:pt x="4420" y="22"/>
                </a:moveTo>
                <a:lnTo>
                  <a:pt x="4420" y="22"/>
                </a:lnTo>
                <a:cubicBezTo>
                  <a:pt x="4414" y="22"/>
                  <a:pt x="4409" y="17"/>
                  <a:pt x="4409" y="11"/>
                </a:cubicBezTo>
                <a:cubicBezTo>
                  <a:pt x="4409" y="5"/>
                  <a:pt x="4414" y="0"/>
                  <a:pt x="4420" y="0"/>
                </a:cubicBezTo>
                <a:lnTo>
                  <a:pt x="4420" y="0"/>
                </a:lnTo>
                <a:cubicBezTo>
                  <a:pt x="4426" y="0"/>
                  <a:pt x="4431" y="5"/>
                  <a:pt x="4431" y="11"/>
                </a:cubicBezTo>
                <a:cubicBezTo>
                  <a:pt x="4431" y="17"/>
                  <a:pt x="4426" y="22"/>
                  <a:pt x="4420" y="22"/>
                </a:cubicBezTo>
                <a:close/>
                <a:moveTo>
                  <a:pt x="4356" y="22"/>
                </a:moveTo>
                <a:lnTo>
                  <a:pt x="4356" y="22"/>
                </a:lnTo>
                <a:cubicBezTo>
                  <a:pt x="4350" y="22"/>
                  <a:pt x="4345" y="17"/>
                  <a:pt x="4345" y="11"/>
                </a:cubicBezTo>
                <a:cubicBezTo>
                  <a:pt x="4345" y="5"/>
                  <a:pt x="4350" y="0"/>
                  <a:pt x="4356" y="0"/>
                </a:cubicBezTo>
                <a:lnTo>
                  <a:pt x="4356" y="0"/>
                </a:lnTo>
                <a:cubicBezTo>
                  <a:pt x="4362" y="0"/>
                  <a:pt x="4367" y="5"/>
                  <a:pt x="4367" y="11"/>
                </a:cubicBezTo>
                <a:cubicBezTo>
                  <a:pt x="4367" y="17"/>
                  <a:pt x="4362" y="22"/>
                  <a:pt x="4356" y="22"/>
                </a:cubicBezTo>
                <a:close/>
                <a:moveTo>
                  <a:pt x="4292" y="22"/>
                </a:moveTo>
                <a:lnTo>
                  <a:pt x="4292" y="22"/>
                </a:lnTo>
                <a:cubicBezTo>
                  <a:pt x="4286" y="22"/>
                  <a:pt x="4281" y="17"/>
                  <a:pt x="4281" y="11"/>
                </a:cubicBezTo>
                <a:cubicBezTo>
                  <a:pt x="4281" y="5"/>
                  <a:pt x="4286" y="0"/>
                  <a:pt x="4292" y="0"/>
                </a:cubicBezTo>
                <a:lnTo>
                  <a:pt x="4292" y="0"/>
                </a:lnTo>
                <a:cubicBezTo>
                  <a:pt x="4298" y="0"/>
                  <a:pt x="4302" y="5"/>
                  <a:pt x="4302" y="11"/>
                </a:cubicBezTo>
                <a:cubicBezTo>
                  <a:pt x="4302" y="17"/>
                  <a:pt x="4298" y="22"/>
                  <a:pt x="4292" y="22"/>
                </a:cubicBezTo>
                <a:close/>
                <a:moveTo>
                  <a:pt x="4228" y="22"/>
                </a:moveTo>
                <a:lnTo>
                  <a:pt x="4228" y="22"/>
                </a:lnTo>
                <a:cubicBezTo>
                  <a:pt x="4222" y="22"/>
                  <a:pt x="4217" y="17"/>
                  <a:pt x="4217" y="11"/>
                </a:cubicBezTo>
                <a:cubicBezTo>
                  <a:pt x="4217" y="5"/>
                  <a:pt x="4222" y="0"/>
                  <a:pt x="4228" y="0"/>
                </a:cubicBezTo>
                <a:lnTo>
                  <a:pt x="4228" y="0"/>
                </a:lnTo>
                <a:cubicBezTo>
                  <a:pt x="4234" y="0"/>
                  <a:pt x="4238" y="5"/>
                  <a:pt x="4238" y="11"/>
                </a:cubicBezTo>
                <a:cubicBezTo>
                  <a:pt x="4238" y="17"/>
                  <a:pt x="4234" y="22"/>
                  <a:pt x="4228" y="22"/>
                </a:cubicBezTo>
                <a:close/>
                <a:moveTo>
                  <a:pt x="4164" y="22"/>
                </a:moveTo>
                <a:lnTo>
                  <a:pt x="4164" y="22"/>
                </a:lnTo>
                <a:cubicBezTo>
                  <a:pt x="4158" y="22"/>
                  <a:pt x="4153" y="17"/>
                  <a:pt x="4153" y="11"/>
                </a:cubicBezTo>
                <a:cubicBezTo>
                  <a:pt x="4153" y="5"/>
                  <a:pt x="4158" y="0"/>
                  <a:pt x="4164" y="0"/>
                </a:cubicBezTo>
                <a:lnTo>
                  <a:pt x="4164" y="0"/>
                </a:lnTo>
                <a:cubicBezTo>
                  <a:pt x="4170" y="0"/>
                  <a:pt x="4174" y="5"/>
                  <a:pt x="4174" y="11"/>
                </a:cubicBezTo>
                <a:cubicBezTo>
                  <a:pt x="4174" y="17"/>
                  <a:pt x="4170" y="22"/>
                  <a:pt x="4164" y="22"/>
                </a:cubicBezTo>
                <a:close/>
                <a:moveTo>
                  <a:pt x="4100" y="22"/>
                </a:moveTo>
                <a:lnTo>
                  <a:pt x="4100" y="22"/>
                </a:lnTo>
                <a:cubicBezTo>
                  <a:pt x="4094" y="22"/>
                  <a:pt x="4089" y="17"/>
                  <a:pt x="4089" y="11"/>
                </a:cubicBezTo>
                <a:cubicBezTo>
                  <a:pt x="4089" y="5"/>
                  <a:pt x="4094" y="0"/>
                  <a:pt x="4100" y="0"/>
                </a:cubicBezTo>
                <a:lnTo>
                  <a:pt x="4100" y="0"/>
                </a:lnTo>
                <a:cubicBezTo>
                  <a:pt x="4106" y="0"/>
                  <a:pt x="4110" y="5"/>
                  <a:pt x="4110" y="11"/>
                </a:cubicBezTo>
                <a:cubicBezTo>
                  <a:pt x="4110" y="17"/>
                  <a:pt x="4106" y="22"/>
                  <a:pt x="4100" y="22"/>
                </a:cubicBezTo>
                <a:close/>
                <a:moveTo>
                  <a:pt x="4036" y="22"/>
                </a:moveTo>
                <a:lnTo>
                  <a:pt x="4036" y="22"/>
                </a:lnTo>
                <a:cubicBezTo>
                  <a:pt x="4030" y="22"/>
                  <a:pt x="4025" y="17"/>
                  <a:pt x="4025" y="11"/>
                </a:cubicBezTo>
                <a:cubicBezTo>
                  <a:pt x="4025" y="5"/>
                  <a:pt x="4030" y="0"/>
                  <a:pt x="4036" y="0"/>
                </a:cubicBezTo>
                <a:lnTo>
                  <a:pt x="4036" y="0"/>
                </a:lnTo>
                <a:cubicBezTo>
                  <a:pt x="4042" y="0"/>
                  <a:pt x="4046" y="5"/>
                  <a:pt x="4046" y="11"/>
                </a:cubicBezTo>
                <a:cubicBezTo>
                  <a:pt x="4046" y="17"/>
                  <a:pt x="4042" y="22"/>
                  <a:pt x="4036" y="22"/>
                </a:cubicBezTo>
                <a:close/>
                <a:moveTo>
                  <a:pt x="3972" y="22"/>
                </a:moveTo>
                <a:lnTo>
                  <a:pt x="3972" y="22"/>
                </a:lnTo>
                <a:cubicBezTo>
                  <a:pt x="3966" y="22"/>
                  <a:pt x="3961" y="17"/>
                  <a:pt x="3961" y="11"/>
                </a:cubicBezTo>
                <a:cubicBezTo>
                  <a:pt x="3961" y="5"/>
                  <a:pt x="3966" y="0"/>
                  <a:pt x="3972" y="0"/>
                </a:cubicBezTo>
                <a:lnTo>
                  <a:pt x="3972" y="0"/>
                </a:lnTo>
                <a:cubicBezTo>
                  <a:pt x="3978" y="0"/>
                  <a:pt x="3982" y="5"/>
                  <a:pt x="3982" y="11"/>
                </a:cubicBezTo>
                <a:cubicBezTo>
                  <a:pt x="3982" y="17"/>
                  <a:pt x="3978" y="22"/>
                  <a:pt x="3972" y="22"/>
                </a:cubicBezTo>
                <a:close/>
                <a:moveTo>
                  <a:pt x="3908" y="22"/>
                </a:moveTo>
                <a:lnTo>
                  <a:pt x="3908" y="22"/>
                </a:lnTo>
                <a:cubicBezTo>
                  <a:pt x="3902" y="22"/>
                  <a:pt x="3897" y="17"/>
                  <a:pt x="3897" y="11"/>
                </a:cubicBezTo>
                <a:cubicBezTo>
                  <a:pt x="3897" y="5"/>
                  <a:pt x="3902" y="0"/>
                  <a:pt x="3908" y="0"/>
                </a:cubicBezTo>
                <a:lnTo>
                  <a:pt x="3908" y="0"/>
                </a:lnTo>
                <a:cubicBezTo>
                  <a:pt x="3914" y="0"/>
                  <a:pt x="3918" y="5"/>
                  <a:pt x="3918" y="11"/>
                </a:cubicBezTo>
                <a:cubicBezTo>
                  <a:pt x="3918" y="17"/>
                  <a:pt x="3914" y="22"/>
                  <a:pt x="3908" y="22"/>
                </a:cubicBezTo>
                <a:close/>
                <a:moveTo>
                  <a:pt x="3844" y="22"/>
                </a:moveTo>
                <a:lnTo>
                  <a:pt x="3844" y="22"/>
                </a:lnTo>
                <a:cubicBezTo>
                  <a:pt x="3838" y="22"/>
                  <a:pt x="3833" y="17"/>
                  <a:pt x="3833" y="11"/>
                </a:cubicBezTo>
                <a:cubicBezTo>
                  <a:pt x="3833" y="5"/>
                  <a:pt x="3838" y="0"/>
                  <a:pt x="3844" y="0"/>
                </a:cubicBezTo>
                <a:lnTo>
                  <a:pt x="3844" y="0"/>
                </a:lnTo>
                <a:cubicBezTo>
                  <a:pt x="3850" y="0"/>
                  <a:pt x="3854" y="5"/>
                  <a:pt x="3854" y="11"/>
                </a:cubicBezTo>
                <a:cubicBezTo>
                  <a:pt x="3854" y="17"/>
                  <a:pt x="3850" y="22"/>
                  <a:pt x="3844" y="22"/>
                </a:cubicBezTo>
                <a:close/>
                <a:moveTo>
                  <a:pt x="3780" y="22"/>
                </a:moveTo>
                <a:lnTo>
                  <a:pt x="3780" y="22"/>
                </a:lnTo>
                <a:cubicBezTo>
                  <a:pt x="3774" y="22"/>
                  <a:pt x="3769" y="17"/>
                  <a:pt x="3769" y="11"/>
                </a:cubicBezTo>
                <a:cubicBezTo>
                  <a:pt x="3769" y="5"/>
                  <a:pt x="3774" y="0"/>
                  <a:pt x="3780" y="0"/>
                </a:cubicBezTo>
                <a:lnTo>
                  <a:pt x="3780" y="0"/>
                </a:lnTo>
                <a:cubicBezTo>
                  <a:pt x="3786" y="0"/>
                  <a:pt x="3790" y="5"/>
                  <a:pt x="3790" y="11"/>
                </a:cubicBezTo>
                <a:cubicBezTo>
                  <a:pt x="3790" y="17"/>
                  <a:pt x="3786" y="22"/>
                  <a:pt x="3780" y="22"/>
                </a:cubicBezTo>
                <a:close/>
                <a:moveTo>
                  <a:pt x="3716" y="22"/>
                </a:moveTo>
                <a:lnTo>
                  <a:pt x="3716" y="22"/>
                </a:lnTo>
                <a:cubicBezTo>
                  <a:pt x="3710" y="22"/>
                  <a:pt x="3705" y="17"/>
                  <a:pt x="3705" y="11"/>
                </a:cubicBezTo>
                <a:cubicBezTo>
                  <a:pt x="3705" y="5"/>
                  <a:pt x="3710" y="0"/>
                  <a:pt x="3716" y="0"/>
                </a:cubicBezTo>
                <a:lnTo>
                  <a:pt x="3716" y="0"/>
                </a:lnTo>
                <a:cubicBezTo>
                  <a:pt x="3722" y="0"/>
                  <a:pt x="3726" y="5"/>
                  <a:pt x="3726" y="11"/>
                </a:cubicBezTo>
                <a:cubicBezTo>
                  <a:pt x="3726" y="17"/>
                  <a:pt x="3722" y="22"/>
                  <a:pt x="3716" y="22"/>
                </a:cubicBezTo>
                <a:close/>
                <a:moveTo>
                  <a:pt x="3652" y="22"/>
                </a:moveTo>
                <a:lnTo>
                  <a:pt x="3652" y="22"/>
                </a:lnTo>
                <a:cubicBezTo>
                  <a:pt x="3646" y="22"/>
                  <a:pt x="3641" y="17"/>
                  <a:pt x="3641" y="11"/>
                </a:cubicBezTo>
                <a:cubicBezTo>
                  <a:pt x="3641" y="5"/>
                  <a:pt x="3646" y="0"/>
                  <a:pt x="3652" y="0"/>
                </a:cubicBezTo>
                <a:lnTo>
                  <a:pt x="3652" y="0"/>
                </a:lnTo>
                <a:cubicBezTo>
                  <a:pt x="3657" y="0"/>
                  <a:pt x="3662" y="5"/>
                  <a:pt x="3662" y="11"/>
                </a:cubicBezTo>
                <a:cubicBezTo>
                  <a:pt x="3662" y="17"/>
                  <a:pt x="3657" y="22"/>
                  <a:pt x="3652" y="22"/>
                </a:cubicBezTo>
                <a:close/>
                <a:moveTo>
                  <a:pt x="3588" y="22"/>
                </a:moveTo>
                <a:lnTo>
                  <a:pt x="3588" y="22"/>
                </a:lnTo>
                <a:cubicBezTo>
                  <a:pt x="3582" y="22"/>
                  <a:pt x="3577" y="17"/>
                  <a:pt x="3577" y="11"/>
                </a:cubicBezTo>
                <a:cubicBezTo>
                  <a:pt x="3577" y="5"/>
                  <a:pt x="3582" y="0"/>
                  <a:pt x="3588" y="0"/>
                </a:cubicBezTo>
                <a:lnTo>
                  <a:pt x="3588" y="0"/>
                </a:lnTo>
                <a:cubicBezTo>
                  <a:pt x="3593" y="0"/>
                  <a:pt x="3598" y="5"/>
                  <a:pt x="3598" y="11"/>
                </a:cubicBezTo>
                <a:cubicBezTo>
                  <a:pt x="3598" y="17"/>
                  <a:pt x="3593" y="22"/>
                  <a:pt x="3588" y="22"/>
                </a:cubicBezTo>
                <a:close/>
                <a:moveTo>
                  <a:pt x="3524" y="22"/>
                </a:moveTo>
                <a:lnTo>
                  <a:pt x="3524" y="22"/>
                </a:lnTo>
                <a:cubicBezTo>
                  <a:pt x="3518" y="22"/>
                  <a:pt x="3513" y="17"/>
                  <a:pt x="3513" y="11"/>
                </a:cubicBezTo>
                <a:cubicBezTo>
                  <a:pt x="3513" y="5"/>
                  <a:pt x="3518" y="0"/>
                  <a:pt x="3524" y="0"/>
                </a:cubicBezTo>
                <a:lnTo>
                  <a:pt x="3524" y="0"/>
                </a:lnTo>
                <a:cubicBezTo>
                  <a:pt x="3529" y="0"/>
                  <a:pt x="3534" y="5"/>
                  <a:pt x="3534" y="11"/>
                </a:cubicBezTo>
                <a:cubicBezTo>
                  <a:pt x="3534" y="17"/>
                  <a:pt x="3529" y="22"/>
                  <a:pt x="3524" y="22"/>
                </a:cubicBezTo>
                <a:close/>
                <a:moveTo>
                  <a:pt x="3460" y="22"/>
                </a:moveTo>
                <a:lnTo>
                  <a:pt x="3460" y="22"/>
                </a:lnTo>
                <a:cubicBezTo>
                  <a:pt x="3454" y="22"/>
                  <a:pt x="3449" y="17"/>
                  <a:pt x="3449" y="11"/>
                </a:cubicBezTo>
                <a:cubicBezTo>
                  <a:pt x="3449" y="5"/>
                  <a:pt x="3454" y="0"/>
                  <a:pt x="3460" y="0"/>
                </a:cubicBezTo>
                <a:lnTo>
                  <a:pt x="3460" y="0"/>
                </a:lnTo>
                <a:cubicBezTo>
                  <a:pt x="3465" y="0"/>
                  <a:pt x="3470" y="5"/>
                  <a:pt x="3470" y="11"/>
                </a:cubicBezTo>
                <a:cubicBezTo>
                  <a:pt x="3470" y="17"/>
                  <a:pt x="3465" y="22"/>
                  <a:pt x="3460" y="22"/>
                </a:cubicBezTo>
                <a:close/>
                <a:moveTo>
                  <a:pt x="3396" y="22"/>
                </a:moveTo>
                <a:lnTo>
                  <a:pt x="3396" y="22"/>
                </a:lnTo>
                <a:cubicBezTo>
                  <a:pt x="3390" y="22"/>
                  <a:pt x="3385" y="17"/>
                  <a:pt x="3385" y="11"/>
                </a:cubicBezTo>
                <a:cubicBezTo>
                  <a:pt x="3385" y="5"/>
                  <a:pt x="3390" y="0"/>
                  <a:pt x="3396" y="0"/>
                </a:cubicBezTo>
                <a:lnTo>
                  <a:pt x="3396" y="0"/>
                </a:lnTo>
                <a:cubicBezTo>
                  <a:pt x="3401" y="0"/>
                  <a:pt x="3406" y="5"/>
                  <a:pt x="3406" y="11"/>
                </a:cubicBezTo>
                <a:cubicBezTo>
                  <a:pt x="3406" y="17"/>
                  <a:pt x="3401" y="22"/>
                  <a:pt x="3396" y="22"/>
                </a:cubicBezTo>
                <a:close/>
                <a:moveTo>
                  <a:pt x="3332" y="22"/>
                </a:moveTo>
                <a:lnTo>
                  <a:pt x="3331" y="22"/>
                </a:lnTo>
                <a:cubicBezTo>
                  <a:pt x="3326" y="22"/>
                  <a:pt x="3321" y="17"/>
                  <a:pt x="3321" y="11"/>
                </a:cubicBezTo>
                <a:cubicBezTo>
                  <a:pt x="3321" y="5"/>
                  <a:pt x="3326" y="0"/>
                  <a:pt x="3331" y="0"/>
                </a:cubicBezTo>
                <a:lnTo>
                  <a:pt x="3332" y="0"/>
                </a:lnTo>
                <a:cubicBezTo>
                  <a:pt x="3337" y="0"/>
                  <a:pt x="3342" y="5"/>
                  <a:pt x="3342" y="11"/>
                </a:cubicBezTo>
                <a:cubicBezTo>
                  <a:pt x="3342" y="17"/>
                  <a:pt x="3337" y="22"/>
                  <a:pt x="3332" y="22"/>
                </a:cubicBezTo>
                <a:close/>
                <a:moveTo>
                  <a:pt x="3267" y="22"/>
                </a:moveTo>
                <a:lnTo>
                  <a:pt x="3267" y="22"/>
                </a:lnTo>
                <a:cubicBezTo>
                  <a:pt x="3262" y="22"/>
                  <a:pt x="3257" y="17"/>
                  <a:pt x="3257" y="11"/>
                </a:cubicBezTo>
                <a:cubicBezTo>
                  <a:pt x="3257" y="5"/>
                  <a:pt x="3262" y="0"/>
                  <a:pt x="3267" y="0"/>
                </a:cubicBezTo>
                <a:lnTo>
                  <a:pt x="3267" y="0"/>
                </a:lnTo>
                <a:cubicBezTo>
                  <a:pt x="3273" y="0"/>
                  <a:pt x="3278" y="5"/>
                  <a:pt x="3278" y="11"/>
                </a:cubicBezTo>
                <a:cubicBezTo>
                  <a:pt x="3278" y="17"/>
                  <a:pt x="3273" y="22"/>
                  <a:pt x="3267" y="22"/>
                </a:cubicBezTo>
                <a:close/>
                <a:moveTo>
                  <a:pt x="3203" y="22"/>
                </a:moveTo>
                <a:lnTo>
                  <a:pt x="3203" y="22"/>
                </a:lnTo>
                <a:cubicBezTo>
                  <a:pt x="3198" y="22"/>
                  <a:pt x="3193" y="17"/>
                  <a:pt x="3193" y="11"/>
                </a:cubicBezTo>
                <a:cubicBezTo>
                  <a:pt x="3193" y="5"/>
                  <a:pt x="3198" y="0"/>
                  <a:pt x="3203" y="0"/>
                </a:cubicBezTo>
                <a:lnTo>
                  <a:pt x="3203" y="0"/>
                </a:lnTo>
                <a:cubicBezTo>
                  <a:pt x="3209" y="0"/>
                  <a:pt x="3214" y="5"/>
                  <a:pt x="3214" y="11"/>
                </a:cubicBezTo>
                <a:cubicBezTo>
                  <a:pt x="3214" y="17"/>
                  <a:pt x="3209" y="22"/>
                  <a:pt x="3203" y="22"/>
                </a:cubicBezTo>
                <a:close/>
                <a:moveTo>
                  <a:pt x="3139" y="22"/>
                </a:moveTo>
                <a:lnTo>
                  <a:pt x="3139" y="22"/>
                </a:lnTo>
                <a:cubicBezTo>
                  <a:pt x="3134" y="22"/>
                  <a:pt x="3129" y="17"/>
                  <a:pt x="3129" y="11"/>
                </a:cubicBezTo>
                <a:cubicBezTo>
                  <a:pt x="3129" y="5"/>
                  <a:pt x="3134" y="0"/>
                  <a:pt x="3139" y="0"/>
                </a:cubicBezTo>
                <a:lnTo>
                  <a:pt x="3139" y="0"/>
                </a:lnTo>
                <a:cubicBezTo>
                  <a:pt x="3145" y="0"/>
                  <a:pt x="3150" y="5"/>
                  <a:pt x="3150" y="11"/>
                </a:cubicBezTo>
                <a:cubicBezTo>
                  <a:pt x="3150" y="17"/>
                  <a:pt x="3145" y="22"/>
                  <a:pt x="3139" y="22"/>
                </a:cubicBezTo>
                <a:close/>
                <a:moveTo>
                  <a:pt x="3075" y="22"/>
                </a:moveTo>
                <a:lnTo>
                  <a:pt x="3075" y="22"/>
                </a:lnTo>
                <a:cubicBezTo>
                  <a:pt x="3070" y="22"/>
                  <a:pt x="3065" y="17"/>
                  <a:pt x="3065" y="11"/>
                </a:cubicBezTo>
                <a:cubicBezTo>
                  <a:pt x="3065" y="5"/>
                  <a:pt x="3070" y="0"/>
                  <a:pt x="3075" y="0"/>
                </a:cubicBezTo>
                <a:lnTo>
                  <a:pt x="3075" y="0"/>
                </a:lnTo>
                <a:cubicBezTo>
                  <a:pt x="3081" y="0"/>
                  <a:pt x="3086" y="5"/>
                  <a:pt x="3086" y="11"/>
                </a:cubicBezTo>
                <a:cubicBezTo>
                  <a:pt x="3086" y="17"/>
                  <a:pt x="3081" y="22"/>
                  <a:pt x="3075" y="22"/>
                </a:cubicBezTo>
                <a:close/>
                <a:moveTo>
                  <a:pt x="3011" y="22"/>
                </a:moveTo>
                <a:lnTo>
                  <a:pt x="3011" y="22"/>
                </a:lnTo>
                <a:cubicBezTo>
                  <a:pt x="3005" y="22"/>
                  <a:pt x="3001" y="17"/>
                  <a:pt x="3001" y="11"/>
                </a:cubicBezTo>
                <a:cubicBezTo>
                  <a:pt x="3001" y="5"/>
                  <a:pt x="3005" y="0"/>
                  <a:pt x="3011" y="0"/>
                </a:cubicBezTo>
                <a:lnTo>
                  <a:pt x="3011" y="0"/>
                </a:lnTo>
                <a:cubicBezTo>
                  <a:pt x="3017" y="0"/>
                  <a:pt x="3022" y="5"/>
                  <a:pt x="3022" y="11"/>
                </a:cubicBezTo>
                <a:cubicBezTo>
                  <a:pt x="3022" y="17"/>
                  <a:pt x="3017" y="22"/>
                  <a:pt x="3011" y="22"/>
                </a:cubicBezTo>
                <a:close/>
                <a:moveTo>
                  <a:pt x="2947" y="22"/>
                </a:moveTo>
                <a:lnTo>
                  <a:pt x="2947" y="22"/>
                </a:lnTo>
                <a:cubicBezTo>
                  <a:pt x="2941" y="22"/>
                  <a:pt x="2937" y="17"/>
                  <a:pt x="2937" y="11"/>
                </a:cubicBezTo>
                <a:cubicBezTo>
                  <a:pt x="2937" y="5"/>
                  <a:pt x="2941" y="0"/>
                  <a:pt x="2947" y="0"/>
                </a:cubicBezTo>
                <a:lnTo>
                  <a:pt x="2947" y="0"/>
                </a:lnTo>
                <a:cubicBezTo>
                  <a:pt x="2953" y="0"/>
                  <a:pt x="2958" y="5"/>
                  <a:pt x="2958" y="11"/>
                </a:cubicBezTo>
                <a:cubicBezTo>
                  <a:pt x="2958" y="17"/>
                  <a:pt x="2953" y="22"/>
                  <a:pt x="2947" y="22"/>
                </a:cubicBezTo>
                <a:close/>
                <a:moveTo>
                  <a:pt x="2883" y="22"/>
                </a:moveTo>
                <a:lnTo>
                  <a:pt x="2883" y="22"/>
                </a:lnTo>
                <a:cubicBezTo>
                  <a:pt x="2877" y="22"/>
                  <a:pt x="2873" y="17"/>
                  <a:pt x="2873" y="11"/>
                </a:cubicBezTo>
                <a:cubicBezTo>
                  <a:pt x="2873" y="5"/>
                  <a:pt x="2877" y="0"/>
                  <a:pt x="2883" y="0"/>
                </a:cubicBezTo>
                <a:lnTo>
                  <a:pt x="2883" y="0"/>
                </a:lnTo>
                <a:cubicBezTo>
                  <a:pt x="2889" y="0"/>
                  <a:pt x="2894" y="5"/>
                  <a:pt x="2894" y="11"/>
                </a:cubicBezTo>
                <a:cubicBezTo>
                  <a:pt x="2894" y="17"/>
                  <a:pt x="2889" y="22"/>
                  <a:pt x="2883" y="22"/>
                </a:cubicBezTo>
                <a:close/>
                <a:moveTo>
                  <a:pt x="2819" y="22"/>
                </a:moveTo>
                <a:lnTo>
                  <a:pt x="2819" y="22"/>
                </a:lnTo>
                <a:cubicBezTo>
                  <a:pt x="2813" y="22"/>
                  <a:pt x="2809" y="17"/>
                  <a:pt x="2809" y="11"/>
                </a:cubicBezTo>
                <a:cubicBezTo>
                  <a:pt x="2809" y="5"/>
                  <a:pt x="2813" y="0"/>
                  <a:pt x="2819" y="0"/>
                </a:cubicBezTo>
                <a:lnTo>
                  <a:pt x="2819" y="0"/>
                </a:lnTo>
                <a:cubicBezTo>
                  <a:pt x="2825" y="0"/>
                  <a:pt x="2830" y="5"/>
                  <a:pt x="2830" y="11"/>
                </a:cubicBezTo>
                <a:cubicBezTo>
                  <a:pt x="2830" y="17"/>
                  <a:pt x="2825" y="22"/>
                  <a:pt x="2819" y="22"/>
                </a:cubicBezTo>
                <a:close/>
                <a:moveTo>
                  <a:pt x="2755" y="22"/>
                </a:moveTo>
                <a:lnTo>
                  <a:pt x="2755" y="22"/>
                </a:lnTo>
                <a:cubicBezTo>
                  <a:pt x="2749" y="22"/>
                  <a:pt x="2745" y="17"/>
                  <a:pt x="2745" y="11"/>
                </a:cubicBezTo>
                <a:cubicBezTo>
                  <a:pt x="2745" y="5"/>
                  <a:pt x="2749" y="0"/>
                  <a:pt x="2755" y="0"/>
                </a:cubicBezTo>
                <a:lnTo>
                  <a:pt x="2755" y="0"/>
                </a:lnTo>
                <a:cubicBezTo>
                  <a:pt x="2761" y="0"/>
                  <a:pt x="2766" y="5"/>
                  <a:pt x="2766" y="11"/>
                </a:cubicBezTo>
                <a:cubicBezTo>
                  <a:pt x="2766" y="17"/>
                  <a:pt x="2761" y="22"/>
                  <a:pt x="2755" y="22"/>
                </a:cubicBezTo>
                <a:close/>
                <a:moveTo>
                  <a:pt x="2691" y="22"/>
                </a:moveTo>
                <a:lnTo>
                  <a:pt x="2691" y="22"/>
                </a:lnTo>
                <a:cubicBezTo>
                  <a:pt x="2685" y="22"/>
                  <a:pt x="2681" y="17"/>
                  <a:pt x="2681" y="11"/>
                </a:cubicBezTo>
                <a:cubicBezTo>
                  <a:pt x="2681" y="5"/>
                  <a:pt x="2685" y="0"/>
                  <a:pt x="2691" y="0"/>
                </a:cubicBezTo>
                <a:lnTo>
                  <a:pt x="2691" y="0"/>
                </a:lnTo>
                <a:cubicBezTo>
                  <a:pt x="2697" y="0"/>
                  <a:pt x="2702" y="5"/>
                  <a:pt x="2702" y="11"/>
                </a:cubicBezTo>
                <a:cubicBezTo>
                  <a:pt x="2702" y="17"/>
                  <a:pt x="2697" y="22"/>
                  <a:pt x="2691" y="22"/>
                </a:cubicBezTo>
                <a:close/>
                <a:moveTo>
                  <a:pt x="2627" y="22"/>
                </a:moveTo>
                <a:lnTo>
                  <a:pt x="2627" y="22"/>
                </a:lnTo>
                <a:cubicBezTo>
                  <a:pt x="2621" y="22"/>
                  <a:pt x="2617" y="17"/>
                  <a:pt x="2617" y="11"/>
                </a:cubicBezTo>
                <a:cubicBezTo>
                  <a:pt x="2617" y="5"/>
                  <a:pt x="2621" y="0"/>
                  <a:pt x="2627" y="0"/>
                </a:cubicBezTo>
                <a:lnTo>
                  <a:pt x="2627" y="0"/>
                </a:lnTo>
                <a:cubicBezTo>
                  <a:pt x="2633" y="0"/>
                  <a:pt x="2638" y="5"/>
                  <a:pt x="2638" y="11"/>
                </a:cubicBezTo>
                <a:cubicBezTo>
                  <a:pt x="2638" y="17"/>
                  <a:pt x="2633" y="22"/>
                  <a:pt x="2627" y="22"/>
                </a:cubicBezTo>
                <a:close/>
                <a:moveTo>
                  <a:pt x="2563" y="22"/>
                </a:moveTo>
                <a:lnTo>
                  <a:pt x="2563" y="22"/>
                </a:lnTo>
                <a:cubicBezTo>
                  <a:pt x="2557" y="22"/>
                  <a:pt x="2553" y="17"/>
                  <a:pt x="2553" y="11"/>
                </a:cubicBezTo>
                <a:cubicBezTo>
                  <a:pt x="2553" y="5"/>
                  <a:pt x="2557" y="0"/>
                  <a:pt x="2563" y="0"/>
                </a:cubicBezTo>
                <a:lnTo>
                  <a:pt x="2563" y="0"/>
                </a:lnTo>
                <a:cubicBezTo>
                  <a:pt x="2569" y="0"/>
                  <a:pt x="2574" y="5"/>
                  <a:pt x="2574" y="11"/>
                </a:cubicBezTo>
                <a:cubicBezTo>
                  <a:pt x="2574" y="17"/>
                  <a:pt x="2569" y="22"/>
                  <a:pt x="2563" y="22"/>
                </a:cubicBezTo>
                <a:close/>
                <a:moveTo>
                  <a:pt x="2499" y="22"/>
                </a:moveTo>
                <a:lnTo>
                  <a:pt x="2499" y="22"/>
                </a:lnTo>
                <a:cubicBezTo>
                  <a:pt x="2493" y="22"/>
                  <a:pt x="2489" y="17"/>
                  <a:pt x="2489" y="11"/>
                </a:cubicBezTo>
                <a:cubicBezTo>
                  <a:pt x="2489" y="5"/>
                  <a:pt x="2493" y="0"/>
                  <a:pt x="2499" y="0"/>
                </a:cubicBezTo>
                <a:lnTo>
                  <a:pt x="2499" y="0"/>
                </a:lnTo>
                <a:cubicBezTo>
                  <a:pt x="2505" y="0"/>
                  <a:pt x="2510" y="5"/>
                  <a:pt x="2510" y="11"/>
                </a:cubicBezTo>
                <a:cubicBezTo>
                  <a:pt x="2510" y="17"/>
                  <a:pt x="2505" y="22"/>
                  <a:pt x="2499" y="22"/>
                </a:cubicBezTo>
                <a:close/>
                <a:moveTo>
                  <a:pt x="2435" y="22"/>
                </a:moveTo>
                <a:lnTo>
                  <a:pt x="2435" y="22"/>
                </a:lnTo>
                <a:cubicBezTo>
                  <a:pt x="2429" y="22"/>
                  <a:pt x="2425" y="17"/>
                  <a:pt x="2425" y="11"/>
                </a:cubicBezTo>
                <a:cubicBezTo>
                  <a:pt x="2425" y="5"/>
                  <a:pt x="2429" y="0"/>
                  <a:pt x="2435" y="0"/>
                </a:cubicBezTo>
                <a:lnTo>
                  <a:pt x="2435" y="0"/>
                </a:lnTo>
                <a:cubicBezTo>
                  <a:pt x="2441" y="0"/>
                  <a:pt x="2446" y="5"/>
                  <a:pt x="2446" y="11"/>
                </a:cubicBezTo>
                <a:cubicBezTo>
                  <a:pt x="2446" y="17"/>
                  <a:pt x="2441" y="22"/>
                  <a:pt x="2435" y="22"/>
                </a:cubicBezTo>
                <a:close/>
                <a:moveTo>
                  <a:pt x="2371" y="22"/>
                </a:moveTo>
                <a:lnTo>
                  <a:pt x="2371" y="22"/>
                </a:lnTo>
                <a:cubicBezTo>
                  <a:pt x="2365" y="22"/>
                  <a:pt x="2360" y="17"/>
                  <a:pt x="2360" y="11"/>
                </a:cubicBezTo>
                <a:cubicBezTo>
                  <a:pt x="2360" y="5"/>
                  <a:pt x="2365" y="0"/>
                  <a:pt x="2371" y="0"/>
                </a:cubicBezTo>
                <a:lnTo>
                  <a:pt x="2371" y="0"/>
                </a:lnTo>
                <a:cubicBezTo>
                  <a:pt x="2377" y="0"/>
                  <a:pt x="2382" y="5"/>
                  <a:pt x="2382" y="11"/>
                </a:cubicBezTo>
                <a:cubicBezTo>
                  <a:pt x="2382" y="17"/>
                  <a:pt x="2377" y="22"/>
                  <a:pt x="2371" y="22"/>
                </a:cubicBezTo>
                <a:close/>
                <a:moveTo>
                  <a:pt x="2307" y="22"/>
                </a:moveTo>
                <a:lnTo>
                  <a:pt x="2307" y="22"/>
                </a:lnTo>
                <a:cubicBezTo>
                  <a:pt x="2301" y="22"/>
                  <a:pt x="2296" y="17"/>
                  <a:pt x="2296" y="11"/>
                </a:cubicBezTo>
                <a:cubicBezTo>
                  <a:pt x="2296" y="5"/>
                  <a:pt x="2301" y="0"/>
                  <a:pt x="2307" y="0"/>
                </a:cubicBezTo>
                <a:lnTo>
                  <a:pt x="2307" y="0"/>
                </a:lnTo>
                <a:cubicBezTo>
                  <a:pt x="2313" y="0"/>
                  <a:pt x="2318" y="5"/>
                  <a:pt x="2318" y="11"/>
                </a:cubicBezTo>
                <a:cubicBezTo>
                  <a:pt x="2318" y="17"/>
                  <a:pt x="2313" y="22"/>
                  <a:pt x="2307" y="22"/>
                </a:cubicBezTo>
                <a:close/>
                <a:moveTo>
                  <a:pt x="2243" y="22"/>
                </a:moveTo>
                <a:lnTo>
                  <a:pt x="2243" y="22"/>
                </a:lnTo>
                <a:cubicBezTo>
                  <a:pt x="2237" y="22"/>
                  <a:pt x="2232" y="17"/>
                  <a:pt x="2232" y="11"/>
                </a:cubicBezTo>
                <a:cubicBezTo>
                  <a:pt x="2232" y="5"/>
                  <a:pt x="2237" y="0"/>
                  <a:pt x="2243" y="0"/>
                </a:cubicBezTo>
                <a:lnTo>
                  <a:pt x="2243" y="0"/>
                </a:lnTo>
                <a:cubicBezTo>
                  <a:pt x="2249" y="0"/>
                  <a:pt x="2254" y="5"/>
                  <a:pt x="2254" y="11"/>
                </a:cubicBezTo>
                <a:cubicBezTo>
                  <a:pt x="2254" y="17"/>
                  <a:pt x="2249" y="22"/>
                  <a:pt x="2243" y="22"/>
                </a:cubicBezTo>
                <a:close/>
                <a:moveTo>
                  <a:pt x="2179" y="22"/>
                </a:moveTo>
                <a:lnTo>
                  <a:pt x="2179" y="22"/>
                </a:lnTo>
                <a:cubicBezTo>
                  <a:pt x="2173" y="22"/>
                  <a:pt x="2168" y="17"/>
                  <a:pt x="2168" y="11"/>
                </a:cubicBezTo>
                <a:cubicBezTo>
                  <a:pt x="2168" y="5"/>
                  <a:pt x="2173" y="0"/>
                  <a:pt x="2179" y="0"/>
                </a:cubicBezTo>
                <a:lnTo>
                  <a:pt x="2179" y="0"/>
                </a:lnTo>
                <a:cubicBezTo>
                  <a:pt x="2185" y="0"/>
                  <a:pt x="2190" y="5"/>
                  <a:pt x="2190" y="11"/>
                </a:cubicBezTo>
                <a:cubicBezTo>
                  <a:pt x="2190" y="17"/>
                  <a:pt x="2185" y="22"/>
                  <a:pt x="2179" y="22"/>
                </a:cubicBezTo>
                <a:close/>
                <a:moveTo>
                  <a:pt x="2115" y="22"/>
                </a:moveTo>
                <a:lnTo>
                  <a:pt x="2115" y="22"/>
                </a:lnTo>
                <a:cubicBezTo>
                  <a:pt x="2109" y="22"/>
                  <a:pt x="2104" y="17"/>
                  <a:pt x="2104" y="11"/>
                </a:cubicBezTo>
                <a:cubicBezTo>
                  <a:pt x="2104" y="5"/>
                  <a:pt x="2109" y="0"/>
                  <a:pt x="2115" y="0"/>
                </a:cubicBezTo>
                <a:lnTo>
                  <a:pt x="2115" y="0"/>
                </a:lnTo>
                <a:cubicBezTo>
                  <a:pt x="2121" y="0"/>
                  <a:pt x="2126" y="5"/>
                  <a:pt x="2126" y="11"/>
                </a:cubicBezTo>
                <a:cubicBezTo>
                  <a:pt x="2126" y="17"/>
                  <a:pt x="2121" y="22"/>
                  <a:pt x="2115" y="22"/>
                </a:cubicBezTo>
                <a:close/>
                <a:moveTo>
                  <a:pt x="2051" y="22"/>
                </a:moveTo>
                <a:lnTo>
                  <a:pt x="2051" y="22"/>
                </a:lnTo>
                <a:cubicBezTo>
                  <a:pt x="2045" y="22"/>
                  <a:pt x="2040" y="17"/>
                  <a:pt x="2040" y="11"/>
                </a:cubicBezTo>
                <a:cubicBezTo>
                  <a:pt x="2040" y="5"/>
                  <a:pt x="2045" y="0"/>
                  <a:pt x="2051" y="0"/>
                </a:cubicBezTo>
                <a:lnTo>
                  <a:pt x="2051" y="0"/>
                </a:lnTo>
                <a:cubicBezTo>
                  <a:pt x="2057" y="0"/>
                  <a:pt x="2062" y="5"/>
                  <a:pt x="2062" y="11"/>
                </a:cubicBezTo>
                <a:cubicBezTo>
                  <a:pt x="2062" y="17"/>
                  <a:pt x="2057" y="22"/>
                  <a:pt x="2051" y="22"/>
                </a:cubicBezTo>
                <a:close/>
                <a:moveTo>
                  <a:pt x="1987" y="22"/>
                </a:moveTo>
                <a:lnTo>
                  <a:pt x="1987" y="22"/>
                </a:lnTo>
                <a:cubicBezTo>
                  <a:pt x="1981" y="22"/>
                  <a:pt x="1976" y="17"/>
                  <a:pt x="1976" y="11"/>
                </a:cubicBezTo>
                <a:cubicBezTo>
                  <a:pt x="1976" y="5"/>
                  <a:pt x="1981" y="0"/>
                  <a:pt x="1987" y="0"/>
                </a:cubicBezTo>
                <a:lnTo>
                  <a:pt x="1987" y="0"/>
                </a:lnTo>
                <a:cubicBezTo>
                  <a:pt x="1993" y="0"/>
                  <a:pt x="1998" y="5"/>
                  <a:pt x="1998" y="11"/>
                </a:cubicBezTo>
                <a:cubicBezTo>
                  <a:pt x="1998" y="17"/>
                  <a:pt x="1993" y="22"/>
                  <a:pt x="1987" y="22"/>
                </a:cubicBezTo>
                <a:close/>
                <a:moveTo>
                  <a:pt x="1923" y="22"/>
                </a:moveTo>
                <a:lnTo>
                  <a:pt x="1923" y="22"/>
                </a:lnTo>
                <a:cubicBezTo>
                  <a:pt x="1917" y="22"/>
                  <a:pt x="1912" y="17"/>
                  <a:pt x="1912" y="11"/>
                </a:cubicBezTo>
                <a:cubicBezTo>
                  <a:pt x="1912" y="5"/>
                  <a:pt x="1917" y="0"/>
                  <a:pt x="1923" y="0"/>
                </a:cubicBezTo>
                <a:lnTo>
                  <a:pt x="1923" y="0"/>
                </a:lnTo>
                <a:cubicBezTo>
                  <a:pt x="1929" y="0"/>
                  <a:pt x="1934" y="5"/>
                  <a:pt x="1934" y="11"/>
                </a:cubicBezTo>
                <a:cubicBezTo>
                  <a:pt x="1934" y="17"/>
                  <a:pt x="1929" y="22"/>
                  <a:pt x="1923" y="22"/>
                </a:cubicBezTo>
                <a:close/>
                <a:moveTo>
                  <a:pt x="1859" y="22"/>
                </a:moveTo>
                <a:lnTo>
                  <a:pt x="1859" y="22"/>
                </a:lnTo>
                <a:cubicBezTo>
                  <a:pt x="1853" y="22"/>
                  <a:pt x="1848" y="17"/>
                  <a:pt x="1848" y="11"/>
                </a:cubicBezTo>
                <a:cubicBezTo>
                  <a:pt x="1848" y="5"/>
                  <a:pt x="1853" y="0"/>
                  <a:pt x="1859" y="0"/>
                </a:cubicBezTo>
                <a:lnTo>
                  <a:pt x="1859" y="0"/>
                </a:lnTo>
                <a:cubicBezTo>
                  <a:pt x="1865" y="0"/>
                  <a:pt x="1870" y="5"/>
                  <a:pt x="1870" y="11"/>
                </a:cubicBezTo>
                <a:cubicBezTo>
                  <a:pt x="1870" y="17"/>
                  <a:pt x="1865" y="22"/>
                  <a:pt x="1859" y="22"/>
                </a:cubicBezTo>
                <a:close/>
                <a:moveTo>
                  <a:pt x="1795" y="22"/>
                </a:moveTo>
                <a:lnTo>
                  <a:pt x="1795" y="22"/>
                </a:lnTo>
                <a:cubicBezTo>
                  <a:pt x="1789" y="22"/>
                  <a:pt x="1784" y="17"/>
                  <a:pt x="1784" y="11"/>
                </a:cubicBezTo>
                <a:cubicBezTo>
                  <a:pt x="1784" y="5"/>
                  <a:pt x="1789" y="0"/>
                  <a:pt x="1795" y="0"/>
                </a:cubicBezTo>
                <a:lnTo>
                  <a:pt x="1795" y="0"/>
                </a:lnTo>
                <a:cubicBezTo>
                  <a:pt x="1801" y="0"/>
                  <a:pt x="1806" y="5"/>
                  <a:pt x="1806" y="11"/>
                </a:cubicBezTo>
                <a:cubicBezTo>
                  <a:pt x="1806" y="17"/>
                  <a:pt x="1801" y="22"/>
                  <a:pt x="1795" y="22"/>
                </a:cubicBezTo>
                <a:close/>
                <a:moveTo>
                  <a:pt x="1731" y="22"/>
                </a:moveTo>
                <a:lnTo>
                  <a:pt x="1731" y="22"/>
                </a:lnTo>
                <a:cubicBezTo>
                  <a:pt x="1725" y="22"/>
                  <a:pt x="1720" y="17"/>
                  <a:pt x="1720" y="11"/>
                </a:cubicBezTo>
                <a:cubicBezTo>
                  <a:pt x="1720" y="5"/>
                  <a:pt x="1725" y="0"/>
                  <a:pt x="1731" y="0"/>
                </a:cubicBezTo>
                <a:lnTo>
                  <a:pt x="1731" y="0"/>
                </a:lnTo>
                <a:cubicBezTo>
                  <a:pt x="1737" y="0"/>
                  <a:pt x="1742" y="5"/>
                  <a:pt x="1742" y="11"/>
                </a:cubicBezTo>
                <a:cubicBezTo>
                  <a:pt x="1742" y="17"/>
                  <a:pt x="1737" y="22"/>
                  <a:pt x="1731" y="22"/>
                </a:cubicBezTo>
                <a:close/>
                <a:moveTo>
                  <a:pt x="1667" y="22"/>
                </a:moveTo>
                <a:lnTo>
                  <a:pt x="1667" y="22"/>
                </a:lnTo>
                <a:cubicBezTo>
                  <a:pt x="1661" y="22"/>
                  <a:pt x="1656" y="17"/>
                  <a:pt x="1656" y="11"/>
                </a:cubicBezTo>
                <a:cubicBezTo>
                  <a:pt x="1656" y="5"/>
                  <a:pt x="1661" y="0"/>
                  <a:pt x="1667" y="0"/>
                </a:cubicBezTo>
                <a:lnTo>
                  <a:pt x="1667" y="0"/>
                </a:lnTo>
                <a:cubicBezTo>
                  <a:pt x="1673" y="0"/>
                  <a:pt x="1678" y="5"/>
                  <a:pt x="1678" y="11"/>
                </a:cubicBezTo>
                <a:cubicBezTo>
                  <a:pt x="1678" y="17"/>
                  <a:pt x="1673" y="22"/>
                  <a:pt x="1667" y="22"/>
                </a:cubicBezTo>
                <a:close/>
                <a:moveTo>
                  <a:pt x="1603" y="22"/>
                </a:moveTo>
                <a:lnTo>
                  <a:pt x="1603" y="22"/>
                </a:lnTo>
                <a:cubicBezTo>
                  <a:pt x="1597" y="22"/>
                  <a:pt x="1592" y="17"/>
                  <a:pt x="1592" y="11"/>
                </a:cubicBezTo>
                <a:cubicBezTo>
                  <a:pt x="1592" y="5"/>
                  <a:pt x="1597" y="0"/>
                  <a:pt x="1603" y="0"/>
                </a:cubicBezTo>
                <a:lnTo>
                  <a:pt x="1603" y="0"/>
                </a:lnTo>
                <a:cubicBezTo>
                  <a:pt x="1609" y="0"/>
                  <a:pt x="1614" y="5"/>
                  <a:pt x="1614" y="11"/>
                </a:cubicBezTo>
                <a:cubicBezTo>
                  <a:pt x="1614" y="17"/>
                  <a:pt x="1609" y="22"/>
                  <a:pt x="1603" y="22"/>
                </a:cubicBezTo>
                <a:close/>
                <a:moveTo>
                  <a:pt x="1539" y="22"/>
                </a:moveTo>
                <a:lnTo>
                  <a:pt x="1539" y="22"/>
                </a:lnTo>
                <a:cubicBezTo>
                  <a:pt x="1533" y="22"/>
                  <a:pt x="1528" y="17"/>
                  <a:pt x="1528" y="11"/>
                </a:cubicBezTo>
                <a:cubicBezTo>
                  <a:pt x="1528" y="5"/>
                  <a:pt x="1533" y="0"/>
                  <a:pt x="1539" y="0"/>
                </a:cubicBezTo>
                <a:lnTo>
                  <a:pt x="1539" y="0"/>
                </a:lnTo>
                <a:cubicBezTo>
                  <a:pt x="1545" y="0"/>
                  <a:pt x="1550" y="5"/>
                  <a:pt x="1550" y="11"/>
                </a:cubicBezTo>
                <a:cubicBezTo>
                  <a:pt x="1550" y="17"/>
                  <a:pt x="1545" y="22"/>
                  <a:pt x="1539" y="22"/>
                </a:cubicBezTo>
                <a:close/>
                <a:moveTo>
                  <a:pt x="1475" y="22"/>
                </a:moveTo>
                <a:lnTo>
                  <a:pt x="1475" y="22"/>
                </a:lnTo>
                <a:cubicBezTo>
                  <a:pt x="1469" y="22"/>
                  <a:pt x="1464" y="17"/>
                  <a:pt x="1464" y="11"/>
                </a:cubicBezTo>
                <a:cubicBezTo>
                  <a:pt x="1464" y="5"/>
                  <a:pt x="1469" y="0"/>
                  <a:pt x="1475" y="0"/>
                </a:cubicBezTo>
                <a:lnTo>
                  <a:pt x="1475" y="0"/>
                </a:lnTo>
                <a:cubicBezTo>
                  <a:pt x="1481" y="0"/>
                  <a:pt x="1486" y="5"/>
                  <a:pt x="1486" y="11"/>
                </a:cubicBezTo>
                <a:cubicBezTo>
                  <a:pt x="1486" y="17"/>
                  <a:pt x="1481" y="22"/>
                  <a:pt x="1475" y="22"/>
                </a:cubicBezTo>
                <a:close/>
                <a:moveTo>
                  <a:pt x="1411" y="22"/>
                </a:moveTo>
                <a:lnTo>
                  <a:pt x="1411" y="22"/>
                </a:lnTo>
                <a:cubicBezTo>
                  <a:pt x="1405" y="22"/>
                  <a:pt x="1400" y="17"/>
                  <a:pt x="1400" y="11"/>
                </a:cubicBezTo>
                <a:cubicBezTo>
                  <a:pt x="1400" y="5"/>
                  <a:pt x="1405" y="0"/>
                  <a:pt x="1411" y="0"/>
                </a:cubicBezTo>
                <a:lnTo>
                  <a:pt x="1411" y="0"/>
                </a:lnTo>
                <a:cubicBezTo>
                  <a:pt x="1417" y="0"/>
                  <a:pt x="1422" y="5"/>
                  <a:pt x="1422" y="11"/>
                </a:cubicBezTo>
                <a:cubicBezTo>
                  <a:pt x="1422" y="17"/>
                  <a:pt x="1417" y="22"/>
                  <a:pt x="1411" y="22"/>
                </a:cubicBezTo>
                <a:close/>
                <a:moveTo>
                  <a:pt x="1347" y="22"/>
                </a:moveTo>
                <a:lnTo>
                  <a:pt x="1347" y="22"/>
                </a:lnTo>
                <a:cubicBezTo>
                  <a:pt x="1341" y="22"/>
                  <a:pt x="1336" y="17"/>
                  <a:pt x="1336" y="11"/>
                </a:cubicBezTo>
                <a:cubicBezTo>
                  <a:pt x="1336" y="5"/>
                  <a:pt x="1341" y="0"/>
                  <a:pt x="1347" y="0"/>
                </a:cubicBezTo>
                <a:lnTo>
                  <a:pt x="1347" y="0"/>
                </a:lnTo>
                <a:cubicBezTo>
                  <a:pt x="1353" y="0"/>
                  <a:pt x="1358" y="5"/>
                  <a:pt x="1358" y="11"/>
                </a:cubicBezTo>
                <a:cubicBezTo>
                  <a:pt x="1358" y="17"/>
                  <a:pt x="1353" y="22"/>
                  <a:pt x="1347" y="22"/>
                </a:cubicBezTo>
                <a:close/>
                <a:moveTo>
                  <a:pt x="1283" y="22"/>
                </a:moveTo>
                <a:lnTo>
                  <a:pt x="1283" y="22"/>
                </a:lnTo>
                <a:cubicBezTo>
                  <a:pt x="1277" y="22"/>
                  <a:pt x="1272" y="17"/>
                  <a:pt x="1272" y="11"/>
                </a:cubicBezTo>
                <a:cubicBezTo>
                  <a:pt x="1272" y="5"/>
                  <a:pt x="1277" y="0"/>
                  <a:pt x="1283" y="0"/>
                </a:cubicBezTo>
                <a:lnTo>
                  <a:pt x="1283" y="0"/>
                </a:lnTo>
                <a:cubicBezTo>
                  <a:pt x="1289" y="0"/>
                  <a:pt x="1293" y="5"/>
                  <a:pt x="1293" y="11"/>
                </a:cubicBezTo>
                <a:cubicBezTo>
                  <a:pt x="1293" y="17"/>
                  <a:pt x="1289" y="22"/>
                  <a:pt x="1283" y="22"/>
                </a:cubicBezTo>
                <a:close/>
                <a:moveTo>
                  <a:pt x="1219" y="22"/>
                </a:moveTo>
                <a:lnTo>
                  <a:pt x="1219" y="22"/>
                </a:lnTo>
                <a:cubicBezTo>
                  <a:pt x="1213" y="22"/>
                  <a:pt x="1208" y="17"/>
                  <a:pt x="1208" y="11"/>
                </a:cubicBezTo>
                <a:cubicBezTo>
                  <a:pt x="1208" y="5"/>
                  <a:pt x="1213" y="0"/>
                  <a:pt x="1219" y="0"/>
                </a:cubicBezTo>
                <a:lnTo>
                  <a:pt x="1219" y="0"/>
                </a:lnTo>
                <a:cubicBezTo>
                  <a:pt x="1225" y="0"/>
                  <a:pt x="1229" y="5"/>
                  <a:pt x="1229" y="11"/>
                </a:cubicBezTo>
                <a:cubicBezTo>
                  <a:pt x="1229" y="17"/>
                  <a:pt x="1225" y="22"/>
                  <a:pt x="1219" y="22"/>
                </a:cubicBezTo>
                <a:close/>
                <a:moveTo>
                  <a:pt x="1155" y="22"/>
                </a:moveTo>
                <a:lnTo>
                  <a:pt x="1155" y="22"/>
                </a:lnTo>
                <a:cubicBezTo>
                  <a:pt x="1149" y="22"/>
                  <a:pt x="1144" y="17"/>
                  <a:pt x="1144" y="11"/>
                </a:cubicBezTo>
                <a:cubicBezTo>
                  <a:pt x="1144" y="5"/>
                  <a:pt x="1149" y="0"/>
                  <a:pt x="1155" y="0"/>
                </a:cubicBezTo>
                <a:lnTo>
                  <a:pt x="1155" y="0"/>
                </a:lnTo>
                <a:cubicBezTo>
                  <a:pt x="1161" y="0"/>
                  <a:pt x="1165" y="5"/>
                  <a:pt x="1165" y="11"/>
                </a:cubicBezTo>
                <a:cubicBezTo>
                  <a:pt x="1165" y="17"/>
                  <a:pt x="1161" y="22"/>
                  <a:pt x="1155" y="22"/>
                </a:cubicBezTo>
                <a:close/>
                <a:moveTo>
                  <a:pt x="1091" y="22"/>
                </a:moveTo>
                <a:lnTo>
                  <a:pt x="1091" y="22"/>
                </a:lnTo>
                <a:cubicBezTo>
                  <a:pt x="1085" y="22"/>
                  <a:pt x="1080" y="17"/>
                  <a:pt x="1080" y="11"/>
                </a:cubicBezTo>
                <a:cubicBezTo>
                  <a:pt x="1080" y="5"/>
                  <a:pt x="1085" y="0"/>
                  <a:pt x="1091" y="0"/>
                </a:cubicBezTo>
                <a:lnTo>
                  <a:pt x="1091" y="0"/>
                </a:lnTo>
                <a:cubicBezTo>
                  <a:pt x="1097" y="0"/>
                  <a:pt x="1101" y="5"/>
                  <a:pt x="1101" y="11"/>
                </a:cubicBezTo>
                <a:cubicBezTo>
                  <a:pt x="1101" y="17"/>
                  <a:pt x="1097" y="22"/>
                  <a:pt x="1091" y="22"/>
                </a:cubicBezTo>
                <a:close/>
                <a:moveTo>
                  <a:pt x="1027" y="22"/>
                </a:moveTo>
                <a:lnTo>
                  <a:pt x="1027" y="22"/>
                </a:lnTo>
                <a:cubicBezTo>
                  <a:pt x="1021" y="22"/>
                  <a:pt x="1016" y="17"/>
                  <a:pt x="1016" y="11"/>
                </a:cubicBezTo>
                <a:cubicBezTo>
                  <a:pt x="1016" y="5"/>
                  <a:pt x="1021" y="0"/>
                  <a:pt x="1027" y="0"/>
                </a:cubicBezTo>
                <a:lnTo>
                  <a:pt x="1027" y="0"/>
                </a:lnTo>
                <a:cubicBezTo>
                  <a:pt x="1033" y="0"/>
                  <a:pt x="1037" y="5"/>
                  <a:pt x="1037" y="11"/>
                </a:cubicBezTo>
                <a:cubicBezTo>
                  <a:pt x="1037" y="17"/>
                  <a:pt x="1033" y="22"/>
                  <a:pt x="1027" y="22"/>
                </a:cubicBezTo>
                <a:close/>
                <a:moveTo>
                  <a:pt x="963" y="22"/>
                </a:moveTo>
                <a:lnTo>
                  <a:pt x="963" y="22"/>
                </a:lnTo>
                <a:cubicBezTo>
                  <a:pt x="957" y="22"/>
                  <a:pt x="952" y="17"/>
                  <a:pt x="952" y="11"/>
                </a:cubicBezTo>
                <a:cubicBezTo>
                  <a:pt x="952" y="5"/>
                  <a:pt x="957" y="0"/>
                  <a:pt x="963" y="0"/>
                </a:cubicBezTo>
                <a:lnTo>
                  <a:pt x="963" y="0"/>
                </a:lnTo>
                <a:cubicBezTo>
                  <a:pt x="969" y="0"/>
                  <a:pt x="973" y="5"/>
                  <a:pt x="973" y="11"/>
                </a:cubicBezTo>
                <a:cubicBezTo>
                  <a:pt x="973" y="17"/>
                  <a:pt x="969" y="22"/>
                  <a:pt x="963" y="22"/>
                </a:cubicBezTo>
                <a:close/>
                <a:moveTo>
                  <a:pt x="899" y="22"/>
                </a:moveTo>
                <a:lnTo>
                  <a:pt x="899" y="22"/>
                </a:lnTo>
                <a:cubicBezTo>
                  <a:pt x="893" y="22"/>
                  <a:pt x="888" y="17"/>
                  <a:pt x="888" y="11"/>
                </a:cubicBezTo>
                <a:cubicBezTo>
                  <a:pt x="888" y="5"/>
                  <a:pt x="893" y="0"/>
                  <a:pt x="899" y="0"/>
                </a:cubicBezTo>
                <a:lnTo>
                  <a:pt x="899" y="0"/>
                </a:lnTo>
                <a:cubicBezTo>
                  <a:pt x="905" y="0"/>
                  <a:pt x="909" y="5"/>
                  <a:pt x="909" y="11"/>
                </a:cubicBezTo>
                <a:cubicBezTo>
                  <a:pt x="909" y="17"/>
                  <a:pt x="905" y="22"/>
                  <a:pt x="899" y="22"/>
                </a:cubicBezTo>
                <a:close/>
                <a:moveTo>
                  <a:pt x="835" y="22"/>
                </a:moveTo>
                <a:lnTo>
                  <a:pt x="835" y="22"/>
                </a:lnTo>
                <a:cubicBezTo>
                  <a:pt x="829" y="22"/>
                  <a:pt x="824" y="17"/>
                  <a:pt x="824" y="11"/>
                </a:cubicBezTo>
                <a:cubicBezTo>
                  <a:pt x="824" y="5"/>
                  <a:pt x="829" y="0"/>
                  <a:pt x="835" y="0"/>
                </a:cubicBezTo>
                <a:lnTo>
                  <a:pt x="835" y="0"/>
                </a:lnTo>
                <a:cubicBezTo>
                  <a:pt x="841" y="0"/>
                  <a:pt x="845" y="5"/>
                  <a:pt x="845" y="11"/>
                </a:cubicBezTo>
                <a:cubicBezTo>
                  <a:pt x="845" y="17"/>
                  <a:pt x="841" y="22"/>
                  <a:pt x="835" y="22"/>
                </a:cubicBezTo>
                <a:close/>
                <a:moveTo>
                  <a:pt x="771" y="22"/>
                </a:moveTo>
                <a:lnTo>
                  <a:pt x="771" y="22"/>
                </a:lnTo>
                <a:cubicBezTo>
                  <a:pt x="765" y="22"/>
                  <a:pt x="760" y="17"/>
                  <a:pt x="760" y="11"/>
                </a:cubicBezTo>
                <a:cubicBezTo>
                  <a:pt x="760" y="5"/>
                  <a:pt x="765" y="0"/>
                  <a:pt x="771" y="0"/>
                </a:cubicBezTo>
                <a:lnTo>
                  <a:pt x="771" y="0"/>
                </a:lnTo>
                <a:cubicBezTo>
                  <a:pt x="777" y="0"/>
                  <a:pt x="781" y="5"/>
                  <a:pt x="781" y="11"/>
                </a:cubicBezTo>
                <a:cubicBezTo>
                  <a:pt x="781" y="17"/>
                  <a:pt x="777" y="22"/>
                  <a:pt x="771" y="22"/>
                </a:cubicBezTo>
                <a:close/>
                <a:moveTo>
                  <a:pt x="707" y="22"/>
                </a:moveTo>
                <a:lnTo>
                  <a:pt x="707" y="22"/>
                </a:lnTo>
                <a:cubicBezTo>
                  <a:pt x="701" y="22"/>
                  <a:pt x="696" y="17"/>
                  <a:pt x="696" y="11"/>
                </a:cubicBezTo>
                <a:cubicBezTo>
                  <a:pt x="696" y="5"/>
                  <a:pt x="701" y="0"/>
                  <a:pt x="707" y="0"/>
                </a:cubicBezTo>
                <a:lnTo>
                  <a:pt x="707" y="0"/>
                </a:lnTo>
                <a:cubicBezTo>
                  <a:pt x="713" y="0"/>
                  <a:pt x="717" y="5"/>
                  <a:pt x="717" y="11"/>
                </a:cubicBezTo>
                <a:cubicBezTo>
                  <a:pt x="717" y="17"/>
                  <a:pt x="713" y="22"/>
                  <a:pt x="707" y="22"/>
                </a:cubicBezTo>
                <a:close/>
                <a:moveTo>
                  <a:pt x="643" y="22"/>
                </a:moveTo>
                <a:lnTo>
                  <a:pt x="643" y="22"/>
                </a:lnTo>
                <a:cubicBezTo>
                  <a:pt x="637" y="22"/>
                  <a:pt x="632" y="17"/>
                  <a:pt x="632" y="11"/>
                </a:cubicBezTo>
                <a:cubicBezTo>
                  <a:pt x="632" y="5"/>
                  <a:pt x="637" y="0"/>
                  <a:pt x="643" y="0"/>
                </a:cubicBezTo>
                <a:lnTo>
                  <a:pt x="643" y="0"/>
                </a:lnTo>
                <a:cubicBezTo>
                  <a:pt x="648" y="0"/>
                  <a:pt x="653" y="5"/>
                  <a:pt x="653" y="11"/>
                </a:cubicBezTo>
                <a:cubicBezTo>
                  <a:pt x="653" y="17"/>
                  <a:pt x="648" y="22"/>
                  <a:pt x="643" y="22"/>
                </a:cubicBezTo>
                <a:close/>
                <a:moveTo>
                  <a:pt x="579" y="22"/>
                </a:moveTo>
                <a:lnTo>
                  <a:pt x="579" y="22"/>
                </a:lnTo>
                <a:cubicBezTo>
                  <a:pt x="573" y="22"/>
                  <a:pt x="568" y="17"/>
                  <a:pt x="568" y="11"/>
                </a:cubicBezTo>
                <a:cubicBezTo>
                  <a:pt x="568" y="5"/>
                  <a:pt x="573" y="0"/>
                  <a:pt x="579" y="0"/>
                </a:cubicBezTo>
                <a:lnTo>
                  <a:pt x="579" y="0"/>
                </a:lnTo>
                <a:cubicBezTo>
                  <a:pt x="584" y="0"/>
                  <a:pt x="589" y="5"/>
                  <a:pt x="589" y="11"/>
                </a:cubicBezTo>
                <a:cubicBezTo>
                  <a:pt x="589" y="17"/>
                  <a:pt x="584" y="22"/>
                  <a:pt x="579" y="22"/>
                </a:cubicBezTo>
                <a:close/>
                <a:moveTo>
                  <a:pt x="515" y="22"/>
                </a:moveTo>
                <a:lnTo>
                  <a:pt x="515" y="22"/>
                </a:lnTo>
                <a:cubicBezTo>
                  <a:pt x="509" y="22"/>
                  <a:pt x="504" y="17"/>
                  <a:pt x="504" y="11"/>
                </a:cubicBezTo>
                <a:cubicBezTo>
                  <a:pt x="504" y="5"/>
                  <a:pt x="509" y="0"/>
                  <a:pt x="515" y="0"/>
                </a:cubicBezTo>
                <a:lnTo>
                  <a:pt x="515" y="0"/>
                </a:lnTo>
                <a:cubicBezTo>
                  <a:pt x="520" y="0"/>
                  <a:pt x="525" y="5"/>
                  <a:pt x="525" y="11"/>
                </a:cubicBezTo>
                <a:cubicBezTo>
                  <a:pt x="525" y="17"/>
                  <a:pt x="520" y="22"/>
                  <a:pt x="515" y="22"/>
                </a:cubicBezTo>
                <a:close/>
                <a:moveTo>
                  <a:pt x="451" y="22"/>
                </a:moveTo>
                <a:lnTo>
                  <a:pt x="451" y="22"/>
                </a:lnTo>
                <a:cubicBezTo>
                  <a:pt x="445" y="22"/>
                  <a:pt x="440" y="17"/>
                  <a:pt x="440" y="11"/>
                </a:cubicBezTo>
                <a:cubicBezTo>
                  <a:pt x="440" y="5"/>
                  <a:pt x="445" y="0"/>
                  <a:pt x="451" y="0"/>
                </a:cubicBezTo>
                <a:lnTo>
                  <a:pt x="451" y="0"/>
                </a:lnTo>
                <a:cubicBezTo>
                  <a:pt x="456" y="0"/>
                  <a:pt x="461" y="5"/>
                  <a:pt x="461" y="11"/>
                </a:cubicBezTo>
                <a:cubicBezTo>
                  <a:pt x="461" y="17"/>
                  <a:pt x="456" y="22"/>
                  <a:pt x="451" y="22"/>
                </a:cubicBezTo>
                <a:close/>
                <a:moveTo>
                  <a:pt x="387" y="22"/>
                </a:moveTo>
                <a:lnTo>
                  <a:pt x="386" y="22"/>
                </a:lnTo>
                <a:cubicBezTo>
                  <a:pt x="381" y="22"/>
                  <a:pt x="376" y="17"/>
                  <a:pt x="376" y="11"/>
                </a:cubicBezTo>
                <a:cubicBezTo>
                  <a:pt x="376" y="5"/>
                  <a:pt x="381" y="0"/>
                  <a:pt x="386" y="0"/>
                </a:cubicBezTo>
                <a:lnTo>
                  <a:pt x="387" y="0"/>
                </a:lnTo>
                <a:cubicBezTo>
                  <a:pt x="392" y="0"/>
                  <a:pt x="397" y="5"/>
                  <a:pt x="397" y="11"/>
                </a:cubicBezTo>
                <a:cubicBezTo>
                  <a:pt x="397" y="17"/>
                  <a:pt x="392" y="22"/>
                  <a:pt x="387" y="22"/>
                </a:cubicBezTo>
                <a:close/>
                <a:moveTo>
                  <a:pt x="322" y="22"/>
                </a:moveTo>
                <a:lnTo>
                  <a:pt x="322" y="22"/>
                </a:lnTo>
                <a:cubicBezTo>
                  <a:pt x="317" y="22"/>
                  <a:pt x="312" y="17"/>
                  <a:pt x="312" y="11"/>
                </a:cubicBezTo>
                <a:cubicBezTo>
                  <a:pt x="312" y="5"/>
                  <a:pt x="317" y="0"/>
                  <a:pt x="322" y="0"/>
                </a:cubicBezTo>
                <a:lnTo>
                  <a:pt x="322" y="0"/>
                </a:lnTo>
                <a:cubicBezTo>
                  <a:pt x="328" y="0"/>
                  <a:pt x="333" y="5"/>
                  <a:pt x="333" y="11"/>
                </a:cubicBezTo>
                <a:cubicBezTo>
                  <a:pt x="333" y="17"/>
                  <a:pt x="328" y="22"/>
                  <a:pt x="322" y="22"/>
                </a:cubicBezTo>
                <a:close/>
                <a:moveTo>
                  <a:pt x="258" y="22"/>
                </a:moveTo>
                <a:lnTo>
                  <a:pt x="258" y="22"/>
                </a:lnTo>
                <a:cubicBezTo>
                  <a:pt x="253" y="22"/>
                  <a:pt x="248" y="17"/>
                  <a:pt x="248" y="11"/>
                </a:cubicBezTo>
                <a:cubicBezTo>
                  <a:pt x="248" y="5"/>
                  <a:pt x="253" y="0"/>
                  <a:pt x="258" y="0"/>
                </a:cubicBezTo>
                <a:lnTo>
                  <a:pt x="258" y="0"/>
                </a:lnTo>
                <a:cubicBezTo>
                  <a:pt x="264" y="0"/>
                  <a:pt x="269" y="5"/>
                  <a:pt x="269" y="11"/>
                </a:cubicBezTo>
                <a:cubicBezTo>
                  <a:pt x="269" y="17"/>
                  <a:pt x="264" y="22"/>
                  <a:pt x="258" y="22"/>
                </a:cubicBezTo>
                <a:close/>
                <a:moveTo>
                  <a:pt x="194" y="22"/>
                </a:moveTo>
                <a:lnTo>
                  <a:pt x="194" y="22"/>
                </a:lnTo>
                <a:cubicBezTo>
                  <a:pt x="189" y="22"/>
                  <a:pt x="184" y="17"/>
                  <a:pt x="184" y="11"/>
                </a:cubicBezTo>
                <a:cubicBezTo>
                  <a:pt x="184" y="5"/>
                  <a:pt x="189" y="0"/>
                  <a:pt x="194" y="0"/>
                </a:cubicBezTo>
                <a:lnTo>
                  <a:pt x="194" y="0"/>
                </a:lnTo>
                <a:cubicBezTo>
                  <a:pt x="200" y="0"/>
                  <a:pt x="205" y="5"/>
                  <a:pt x="205" y="11"/>
                </a:cubicBezTo>
                <a:cubicBezTo>
                  <a:pt x="205" y="17"/>
                  <a:pt x="200" y="22"/>
                  <a:pt x="194" y="22"/>
                </a:cubicBezTo>
                <a:close/>
                <a:moveTo>
                  <a:pt x="130" y="22"/>
                </a:moveTo>
                <a:lnTo>
                  <a:pt x="130" y="22"/>
                </a:lnTo>
                <a:cubicBezTo>
                  <a:pt x="125" y="22"/>
                  <a:pt x="120" y="17"/>
                  <a:pt x="120" y="11"/>
                </a:cubicBezTo>
                <a:cubicBezTo>
                  <a:pt x="120" y="5"/>
                  <a:pt x="125" y="0"/>
                  <a:pt x="130" y="0"/>
                </a:cubicBezTo>
                <a:lnTo>
                  <a:pt x="130" y="0"/>
                </a:lnTo>
                <a:cubicBezTo>
                  <a:pt x="136" y="0"/>
                  <a:pt x="141" y="5"/>
                  <a:pt x="141" y="11"/>
                </a:cubicBezTo>
                <a:cubicBezTo>
                  <a:pt x="141" y="17"/>
                  <a:pt x="136" y="22"/>
                  <a:pt x="130" y="22"/>
                </a:cubicBezTo>
                <a:close/>
                <a:moveTo>
                  <a:pt x="66" y="22"/>
                </a:moveTo>
                <a:lnTo>
                  <a:pt x="66" y="22"/>
                </a:lnTo>
                <a:cubicBezTo>
                  <a:pt x="60" y="22"/>
                  <a:pt x="56" y="17"/>
                  <a:pt x="56" y="11"/>
                </a:cubicBezTo>
                <a:cubicBezTo>
                  <a:pt x="56" y="5"/>
                  <a:pt x="60" y="0"/>
                  <a:pt x="66" y="0"/>
                </a:cubicBezTo>
                <a:lnTo>
                  <a:pt x="66" y="0"/>
                </a:lnTo>
                <a:cubicBezTo>
                  <a:pt x="72" y="0"/>
                  <a:pt x="77" y="5"/>
                  <a:pt x="77" y="11"/>
                </a:cubicBezTo>
                <a:cubicBezTo>
                  <a:pt x="77" y="17"/>
                  <a:pt x="72" y="22"/>
                  <a:pt x="66" y="22"/>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8" name="Rectangle 119">
            <a:extLst>
              <a:ext uri="{FF2B5EF4-FFF2-40B4-BE49-F238E27FC236}">
                <a16:creationId xmlns:a16="http://schemas.microsoft.com/office/drawing/2014/main" id="{66BE37B7-EB67-4C20-B7BA-5B118B38A695}"/>
              </a:ext>
            </a:extLst>
          </p:cNvPr>
          <p:cNvSpPr>
            <a:spLocks noChangeArrowheads="1"/>
          </p:cNvSpPr>
          <p:nvPr/>
        </p:nvSpPr>
        <p:spPr bwMode="auto">
          <a:xfrm>
            <a:off x="5791201" y="1276351"/>
            <a:ext cx="3640138" cy="258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9" name="Rectangle 120">
            <a:extLst>
              <a:ext uri="{FF2B5EF4-FFF2-40B4-BE49-F238E27FC236}">
                <a16:creationId xmlns:a16="http://schemas.microsoft.com/office/drawing/2014/main" id="{8B9C1EC4-2E02-47D2-9C29-614932FABE15}"/>
              </a:ext>
            </a:extLst>
          </p:cNvPr>
          <p:cNvSpPr>
            <a:spLocks noChangeArrowheads="1"/>
          </p:cNvSpPr>
          <p:nvPr/>
        </p:nvSpPr>
        <p:spPr bwMode="auto">
          <a:xfrm>
            <a:off x="5791201" y="1276351"/>
            <a:ext cx="3640138" cy="2589213"/>
          </a:xfrm>
          <a:prstGeom prst="rect">
            <a:avLst/>
          </a:pr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0" name="Freeform 121">
            <a:extLst>
              <a:ext uri="{FF2B5EF4-FFF2-40B4-BE49-F238E27FC236}">
                <a16:creationId xmlns:a16="http://schemas.microsoft.com/office/drawing/2014/main" id="{9E237F21-E492-4247-9B2B-9C213FB7EA37}"/>
              </a:ext>
            </a:extLst>
          </p:cNvPr>
          <p:cNvSpPr>
            <a:spLocks/>
          </p:cNvSpPr>
          <p:nvPr/>
        </p:nvSpPr>
        <p:spPr bwMode="auto">
          <a:xfrm>
            <a:off x="5795963" y="1725613"/>
            <a:ext cx="3630613" cy="200025"/>
          </a:xfrm>
          <a:custGeom>
            <a:avLst/>
            <a:gdLst>
              <a:gd name="T0" fmla="*/ 0 w 12787"/>
              <a:gd name="T1" fmla="*/ 704 h 704"/>
              <a:gd name="T2" fmla="*/ 12787 w 12787"/>
              <a:gd name="T3" fmla="*/ 704 h 704"/>
              <a:gd name="T4" fmla="*/ 12787 w 12787"/>
              <a:gd name="T5" fmla="*/ 512 h 704"/>
              <a:gd name="T6" fmla="*/ 0 w 12787"/>
              <a:gd name="T7" fmla="*/ 512 h 704"/>
              <a:gd name="T8" fmla="*/ 0 w 12787"/>
              <a:gd name="T9" fmla="*/ 704 h 704"/>
            </a:gdLst>
            <a:ahLst/>
            <a:cxnLst>
              <a:cxn ang="0">
                <a:pos x="T0" y="T1"/>
              </a:cxn>
              <a:cxn ang="0">
                <a:pos x="T2" y="T3"/>
              </a:cxn>
              <a:cxn ang="0">
                <a:pos x="T4" y="T5"/>
              </a:cxn>
              <a:cxn ang="0">
                <a:pos x="T6" y="T7"/>
              </a:cxn>
              <a:cxn ang="0">
                <a:pos x="T8" y="T9"/>
              </a:cxn>
            </a:cxnLst>
            <a:rect l="0" t="0" r="r" b="b"/>
            <a:pathLst>
              <a:path w="12787" h="704">
                <a:moveTo>
                  <a:pt x="0" y="704"/>
                </a:moveTo>
                <a:cubicBezTo>
                  <a:pt x="4247" y="192"/>
                  <a:pt x="8540" y="192"/>
                  <a:pt x="12787" y="704"/>
                </a:cubicBezTo>
                <a:lnTo>
                  <a:pt x="12787" y="512"/>
                </a:lnTo>
                <a:cubicBezTo>
                  <a:pt x="8540" y="0"/>
                  <a:pt x="4247" y="0"/>
                  <a:pt x="0" y="512"/>
                </a:cubicBezTo>
                <a:lnTo>
                  <a:pt x="0" y="704"/>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1" name="Freeform 122">
            <a:extLst>
              <a:ext uri="{FF2B5EF4-FFF2-40B4-BE49-F238E27FC236}">
                <a16:creationId xmlns:a16="http://schemas.microsoft.com/office/drawing/2014/main" id="{60B9C247-6B0A-4EF4-B0F5-95F91C66DFBA}"/>
              </a:ext>
            </a:extLst>
          </p:cNvPr>
          <p:cNvSpPr>
            <a:spLocks/>
          </p:cNvSpPr>
          <p:nvPr/>
        </p:nvSpPr>
        <p:spPr bwMode="auto">
          <a:xfrm>
            <a:off x="5791201" y="1276351"/>
            <a:ext cx="3640138" cy="600075"/>
          </a:xfrm>
          <a:custGeom>
            <a:avLst/>
            <a:gdLst>
              <a:gd name="T0" fmla="*/ 0 w 12819"/>
              <a:gd name="T1" fmla="*/ 2112 h 2112"/>
              <a:gd name="T2" fmla="*/ 12819 w 12819"/>
              <a:gd name="T3" fmla="*/ 2112 h 2112"/>
              <a:gd name="T4" fmla="*/ 12819 w 12819"/>
              <a:gd name="T5" fmla="*/ 0 h 2112"/>
              <a:gd name="T6" fmla="*/ 0 w 12819"/>
              <a:gd name="T7" fmla="*/ 0 h 2112"/>
              <a:gd name="T8" fmla="*/ 0 w 12819"/>
              <a:gd name="T9" fmla="*/ 2112 h 2112"/>
            </a:gdLst>
            <a:ahLst/>
            <a:cxnLst>
              <a:cxn ang="0">
                <a:pos x="T0" y="T1"/>
              </a:cxn>
              <a:cxn ang="0">
                <a:pos x="T2" y="T3"/>
              </a:cxn>
              <a:cxn ang="0">
                <a:pos x="T4" y="T5"/>
              </a:cxn>
              <a:cxn ang="0">
                <a:pos x="T6" y="T7"/>
              </a:cxn>
              <a:cxn ang="0">
                <a:pos x="T8" y="T9"/>
              </a:cxn>
            </a:cxnLst>
            <a:rect l="0" t="0" r="r" b="b"/>
            <a:pathLst>
              <a:path w="12819" h="2112">
                <a:moveTo>
                  <a:pt x="0" y="2112"/>
                </a:moveTo>
                <a:cubicBezTo>
                  <a:pt x="4258" y="1600"/>
                  <a:pt x="8562" y="1600"/>
                  <a:pt x="12819" y="2112"/>
                </a:cubicBezTo>
                <a:lnTo>
                  <a:pt x="12819" y="0"/>
                </a:lnTo>
                <a:lnTo>
                  <a:pt x="0" y="0"/>
                </a:lnTo>
                <a:lnTo>
                  <a:pt x="0" y="211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4" name="Rectangle 125">
            <a:extLst>
              <a:ext uri="{FF2B5EF4-FFF2-40B4-BE49-F238E27FC236}">
                <a16:creationId xmlns:a16="http://schemas.microsoft.com/office/drawing/2014/main" id="{515AB726-9A2E-4D94-8796-309D1EEB06F9}"/>
              </a:ext>
            </a:extLst>
          </p:cNvPr>
          <p:cNvSpPr>
            <a:spLocks noChangeArrowheads="1"/>
          </p:cNvSpPr>
          <p:nvPr/>
        </p:nvSpPr>
        <p:spPr bwMode="auto">
          <a:xfrm>
            <a:off x="6286501" y="2192338"/>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25" name="Rectangle 126">
            <a:extLst>
              <a:ext uri="{FF2B5EF4-FFF2-40B4-BE49-F238E27FC236}">
                <a16:creationId xmlns:a16="http://schemas.microsoft.com/office/drawing/2014/main" id="{5829CA41-DD8C-4F4B-99BE-76E1F84428A0}"/>
              </a:ext>
            </a:extLst>
          </p:cNvPr>
          <p:cNvSpPr>
            <a:spLocks noChangeArrowheads="1"/>
          </p:cNvSpPr>
          <p:nvPr/>
        </p:nvSpPr>
        <p:spPr bwMode="auto">
          <a:xfrm>
            <a:off x="6286501" y="2765426"/>
            <a:ext cx="6842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Desktop Pool 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26" name="Rectangle 127">
            <a:extLst>
              <a:ext uri="{FF2B5EF4-FFF2-40B4-BE49-F238E27FC236}">
                <a16:creationId xmlns:a16="http://schemas.microsoft.com/office/drawing/2014/main" id="{32015CE3-C479-453F-B013-4B15AF6C8278}"/>
              </a:ext>
            </a:extLst>
          </p:cNvPr>
          <p:cNvSpPr>
            <a:spLocks noChangeArrowheads="1"/>
          </p:cNvSpPr>
          <p:nvPr/>
        </p:nvSpPr>
        <p:spPr bwMode="auto">
          <a:xfrm>
            <a:off x="7548563" y="2492376"/>
            <a:ext cx="569913"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1" i="0" u="none" strike="noStrike" cap="none" normalizeH="0" baseline="0">
                <a:ln>
                  <a:noFill/>
                </a:ln>
                <a:solidFill>
                  <a:srgbClr val="FFFFFF"/>
                </a:solidFill>
                <a:effectLst/>
                <a:latin typeface="Calibri Light" panose="020F0302020204030204" pitchFamily="34" charset="0"/>
              </a:rPr>
              <a:t>Applications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27" name="Freeform 128">
            <a:extLst>
              <a:ext uri="{FF2B5EF4-FFF2-40B4-BE49-F238E27FC236}">
                <a16:creationId xmlns:a16="http://schemas.microsoft.com/office/drawing/2014/main" id="{F0A2C5F1-4775-4AD8-9F59-049C85AFE928}"/>
              </a:ext>
            </a:extLst>
          </p:cNvPr>
          <p:cNvSpPr>
            <a:spLocks/>
          </p:cNvSpPr>
          <p:nvPr/>
        </p:nvSpPr>
        <p:spPr bwMode="auto">
          <a:xfrm>
            <a:off x="7832726" y="3292476"/>
            <a:ext cx="414338" cy="361950"/>
          </a:xfrm>
          <a:custGeom>
            <a:avLst/>
            <a:gdLst>
              <a:gd name="T0" fmla="*/ 103 w 1457"/>
              <a:gd name="T1" fmla="*/ 1279 h 1279"/>
              <a:gd name="T2" fmla="*/ 16 w 1457"/>
              <a:gd name="T3" fmla="*/ 1236 h 1279"/>
              <a:gd name="T4" fmla="*/ 22 w 1457"/>
              <a:gd name="T5" fmla="*/ 1139 h 1279"/>
              <a:gd name="T6" fmla="*/ 647 w 1457"/>
              <a:gd name="T7" fmla="*/ 54 h 1279"/>
              <a:gd name="T8" fmla="*/ 728 w 1457"/>
              <a:gd name="T9" fmla="*/ 0 h 1279"/>
              <a:gd name="T10" fmla="*/ 809 w 1457"/>
              <a:gd name="T11" fmla="*/ 54 h 1279"/>
              <a:gd name="T12" fmla="*/ 1435 w 1457"/>
              <a:gd name="T13" fmla="*/ 1139 h 1279"/>
              <a:gd name="T14" fmla="*/ 1441 w 1457"/>
              <a:gd name="T15" fmla="*/ 1236 h 1279"/>
              <a:gd name="T16" fmla="*/ 1354 w 1457"/>
              <a:gd name="T17" fmla="*/ 1279 h 1279"/>
              <a:gd name="T18" fmla="*/ 103 w 1457"/>
              <a:gd name="T19" fmla="*/ 127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7" h="1279">
                <a:moveTo>
                  <a:pt x="103" y="1279"/>
                </a:moveTo>
                <a:cubicBezTo>
                  <a:pt x="64" y="1279"/>
                  <a:pt x="32" y="1264"/>
                  <a:pt x="16" y="1236"/>
                </a:cubicBezTo>
                <a:cubicBezTo>
                  <a:pt x="0" y="1208"/>
                  <a:pt x="2" y="1173"/>
                  <a:pt x="22" y="1139"/>
                </a:cubicBezTo>
                <a:lnTo>
                  <a:pt x="647" y="54"/>
                </a:lnTo>
                <a:cubicBezTo>
                  <a:pt x="667" y="20"/>
                  <a:pt x="696" y="0"/>
                  <a:pt x="728" y="0"/>
                </a:cubicBezTo>
                <a:cubicBezTo>
                  <a:pt x="760" y="0"/>
                  <a:pt x="790" y="20"/>
                  <a:pt x="809" y="54"/>
                </a:cubicBezTo>
                <a:lnTo>
                  <a:pt x="1435" y="1139"/>
                </a:lnTo>
                <a:cubicBezTo>
                  <a:pt x="1454" y="1173"/>
                  <a:pt x="1457" y="1208"/>
                  <a:pt x="1441" y="1236"/>
                </a:cubicBezTo>
                <a:cubicBezTo>
                  <a:pt x="1425" y="1264"/>
                  <a:pt x="1393" y="1279"/>
                  <a:pt x="1354" y="1279"/>
                </a:cubicBezTo>
                <a:lnTo>
                  <a:pt x="103" y="1279"/>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8" name="Freeform 129">
            <a:extLst>
              <a:ext uri="{FF2B5EF4-FFF2-40B4-BE49-F238E27FC236}">
                <a16:creationId xmlns:a16="http://schemas.microsoft.com/office/drawing/2014/main" id="{0BF240DD-79BA-4EC9-8B32-354B14299315}"/>
              </a:ext>
            </a:extLst>
          </p:cNvPr>
          <p:cNvSpPr>
            <a:spLocks/>
          </p:cNvSpPr>
          <p:nvPr/>
        </p:nvSpPr>
        <p:spPr bwMode="auto">
          <a:xfrm>
            <a:off x="7840663" y="3298826"/>
            <a:ext cx="398463" cy="346075"/>
          </a:xfrm>
          <a:custGeom>
            <a:avLst/>
            <a:gdLst>
              <a:gd name="T0" fmla="*/ 76 w 1403"/>
              <a:gd name="T1" fmla="*/ 1216 h 1216"/>
              <a:gd name="T2" fmla="*/ 27 w 1403"/>
              <a:gd name="T3" fmla="*/ 1131 h 1216"/>
              <a:gd name="T4" fmla="*/ 652 w 1403"/>
              <a:gd name="T5" fmla="*/ 46 h 1216"/>
              <a:gd name="T6" fmla="*/ 750 w 1403"/>
              <a:gd name="T7" fmla="*/ 46 h 1216"/>
              <a:gd name="T8" fmla="*/ 1376 w 1403"/>
              <a:gd name="T9" fmla="*/ 1131 h 1216"/>
              <a:gd name="T10" fmla="*/ 1327 w 1403"/>
              <a:gd name="T11" fmla="*/ 1216 h 1216"/>
              <a:gd name="T12" fmla="*/ 76 w 1403"/>
              <a:gd name="T13" fmla="*/ 1216 h 1216"/>
            </a:gdLst>
            <a:ahLst/>
            <a:cxnLst>
              <a:cxn ang="0">
                <a:pos x="T0" y="T1"/>
              </a:cxn>
              <a:cxn ang="0">
                <a:pos x="T2" y="T3"/>
              </a:cxn>
              <a:cxn ang="0">
                <a:pos x="T4" y="T5"/>
              </a:cxn>
              <a:cxn ang="0">
                <a:pos x="T6" y="T7"/>
              </a:cxn>
              <a:cxn ang="0">
                <a:pos x="T8" y="T9"/>
              </a:cxn>
              <a:cxn ang="0">
                <a:pos x="T10" y="T11"/>
              </a:cxn>
              <a:cxn ang="0">
                <a:pos x="T12" y="T13"/>
              </a:cxn>
            </a:cxnLst>
            <a:rect l="0" t="0" r="r" b="b"/>
            <a:pathLst>
              <a:path w="1403" h="1216">
                <a:moveTo>
                  <a:pt x="76" y="1216"/>
                </a:moveTo>
                <a:cubicBezTo>
                  <a:pt x="22" y="1216"/>
                  <a:pt x="0" y="1178"/>
                  <a:pt x="27" y="1131"/>
                </a:cubicBezTo>
                <a:lnTo>
                  <a:pt x="652" y="46"/>
                </a:lnTo>
                <a:cubicBezTo>
                  <a:pt x="679" y="0"/>
                  <a:pt x="723" y="0"/>
                  <a:pt x="750" y="46"/>
                </a:cubicBezTo>
                <a:lnTo>
                  <a:pt x="1376" y="1131"/>
                </a:lnTo>
                <a:cubicBezTo>
                  <a:pt x="1403" y="1178"/>
                  <a:pt x="1381" y="1216"/>
                  <a:pt x="1327" y="1216"/>
                </a:cubicBezTo>
                <a:lnTo>
                  <a:pt x="76" y="1216"/>
                </a:lnTo>
                <a:close/>
              </a:path>
            </a:pathLst>
          </a:custGeom>
          <a:solidFill>
            <a:srgbClr val="E78E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9" name="Freeform 130">
            <a:extLst>
              <a:ext uri="{FF2B5EF4-FFF2-40B4-BE49-F238E27FC236}">
                <a16:creationId xmlns:a16="http://schemas.microsoft.com/office/drawing/2014/main" id="{490C00BD-8767-49D4-8612-7A0A09B22CF0}"/>
              </a:ext>
            </a:extLst>
          </p:cNvPr>
          <p:cNvSpPr>
            <a:spLocks/>
          </p:cNvSpPr>
          <p:nvPr/>
        </p:nvSpPr>
        <p:spPr bwMode="auto">
          <a:xfrm>
            <a:off x="7923213" y="3397251"/>
            <a:ext cx="231775" cy="215900"/>
          </a:xfrm>
          <a:custGeom>
            <a:avLst/>
            <a:gdLst>
              <a:gd name="T0" fmla="*/ 123 w 146"/>
              <a:gd name="T1" fmla="*/ 99 h 136"/>
              <a:gd name="T2" fmla="*/ 123 w 146"/>
              <a:gd name="T3" fmla="*/ 73 h 136"/>
              <a:gd name="T4" fmla="*/ 77 w 146"/>
              <a:gd name="T5" fmla="*/ 73 h 136"/>
              <a:gd name="T6" fmla="*/ 77 w 146"/>
              <a:gd name="T7" fmla="*/ 37 h 136"/>
              <a:gd name="T8" fmla="*/ 100 w 146"/>
              <a:gd name="T9" fmla="*/ 37 h 136"/>
              <a:gd name="T10" fmla="*/ 100 w 146"/>
              <a:gd name="T11" fmla="*/ 0 h 136"/>
              <a:gd name="T12" fmla="*/ 47 w 146"/>
              <a:gd name="T13" fmla="*/ 0 h 136"/>
              <a:gd name="T14" fmla="*/ 47 w 146"/>
              <a:gd name="T15" fmla="*/ 37 h 136"/>
              <a:gd name="T16" fmla="*/ 70 w 146"/>
              <a:gd name="T17" fmla="*/ 37 h 136"/>
              <a:gd name="T18" fmla="*/ 70 w 146"/>
              <a:gd name="T19" fmla="*/ 73 h 136"/>
              <a:gd name="T20" fmla="*/ 23 w 146"/>
              <a:gd name="T21" fmla="*/ 73 h 136"/>
              <a:gd name="T22" fmla="*/ 23 w 146"/>
              <a:gd name="T23" fmla="*/ 99 h 136"/>
              <a:gd name="T24" fmla="*/ 0 w 146"/>
              <a:gd name="T25" fmla="*/ 99 h 136"/>
              <a:gd name="T26" fmla="*/ 0 w 146"/>
              <a:gd name="T27" fmla="*/ 136 h 136"/>
              <a:gd name="T28" fmla="*/ 53 w 146"/>
              <a:gd name="T29" fmla="*/ 136 h 136"/>
              <a:gd name="T30" fmla="*/ 53 w 146"/>
              <a:gd name="T31" fmla="*/ 99 h 136"/>
              <a:gd name="T32" fmla="*/ 30 w 146"/>
              <a:gd name="T33" fmla="*/ 99 h 136"/>
              <a:gd name="T34" fmla="*/ 30 w 146"/>
              <a:gd name="T35" fmla="*/ 80 h 136"/>
              <a:gd name="T36" fmla="*/ 116 w 146"/>
              <a:gd name="T37" fmla="*/ 80 h 136"/>
              <a:gd name="T38" fmla="*/ 116 w 146"/>
              <a:gd name="T39" fmla="*/ 99 h 136"/>
              <a:gd name="T40" fmla="*/ 93 w 146"/>
              <a:gd name="T41" fmla="*/ 99 h 136"/>
              <a:gd name="T42" fmla="*/ 93 w 146"/>
              <a:gd name="T43" fmla="*/ 136 h 136"/>
              <a:gd name="T44" fmla="*/ 146 w 146"/>
              <a:gd name="T45" fmla="*/ 136 h 136"/>
              <a:gd name="T46" fmla="*/ 146 w 146"/>
              <a:gd name="T47" fmla="*/ 99 h 136"/>
              <a:gd name="T48" fmla="*/ 123 w 146"/>
              <a:gd name="T49" fmla="*/ 9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6" h="136">
                <a:moveTo>
                  <a:pt x="123" y="99"/>
                </a:moveTo>
                <a:lnTo>
                  <a:pt x="123" y="73"/>
                </a:lnTo>
                <a:lnTo>
                  <a:pt x="77" y="73"/>
                </a:lnTo>
                <a:lnTo>
                  <a:pt x="77" y="37"/>
                </a:lnTo>
                <a:lnTo>
                  <a:pt x="100" y="37"/>
                </a:lnTo>
                <a:lnTo>
                  <a:pt x="100" y="0"/>
                </a:lnTo>
                <a:lnTo>
                  <a:pt x="47" y="0"/>
                </a:lnTo>
                <a:lnTo>
                  <a:pt x="47" y="37"/>
                </a:lnTo>
                <a:lnTo>
                  <a:pt x="70" y="37"/>
                </a:lnTo>
                <a:lnTo>
                  <a:pt x="70" y="73"/>
                </a:lnTo>
                <a:lnTo>
                  <a:pt x="23" y="73"/>
                </a:lnTo>
                <a:lnTo>
                  <a:pt x="23" y="99"/>
                </a:lnTo>
                <a:lnTo>
                  <a:pt x="0" y="99"/>
                </a:lnTo>
                <a:lnTo>
                  <a:pt x="0" y="136"/>
                </a:lnTo>
                <a:lnTo>
                  <a:pt x="53" y="136"/>
                </a:lnTo>
                <a:lnTo>
                  <a:pt x="53" y="99"/>
                </a:lnTo>
                <a:lnTo>
                  <a:pt x="30" y="99"/>
                </a:lnTo>
                <a:lnTo>
                  <a:pt x="30" y="80"/>
                </a:lnTo>
                <a:lnTo>
                  <a:pt x="116" y="80"/>
                </a:lnTo>
                <a:lnTo>
                  <a:pt x="116" y="99"/>
                </a:lnTo>
                <a:lnTo>
                  <a:pt x="93" y="99"/>
                </a:lnTo>
                <a:lnTo>
                  <a:pt x="93" y="136"/>
                </a:lnTo>
                <a:lnTo>
                  <a:pt x="146" y="136"/>
                </a:lnTo>
                <a:lnTo>
                  <a:pt x="146" y="99"/>
                </a:lnTo>
                <a:lnTo>
                  <a:pt x="123"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0" name="Rectangle 131">
            <a:extLst>
              <a:ext uri="{FF2B5EF4-FFF2-40B4-BE49-F238E27FC236}">
                <a16:creationId xmlns:a16="http://schemas.microsoft.com/office/drawing/2014/main" id="{B6CAB4A4-9984-4300-9DAE-CCE543BCCFB8}"/>
              </a:ext>
            </a:extLst>
          </p:cNvPr>
          <p:cNvSpPr>
            <a:spLocks noChangeArrowheads="1"/>
          </p:cNvSpPr>
          <p:nvPr/>
        </p:nvSpPr>
        <p:spPr bwMode="auto">
          <a:xfrm>
            <a:off x="7459663" y="2924176"/>
            <a:ext cx="129063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Active Directory  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31" name="Rectangle 132">
            <a:extLst>
              <a:ext uri="{FF2B5EF4-FFF2-40B4-BE49-F238E27FC236}">
                <a16:creationId xmlns:a16="http://schemas.microsoft.com/office/drawing/2014/main" id="{9FF59622-2B90-4E02-9BB7-938A22A8639A}"/>
              </a:ext>
            </a:extLst>
          </p:cNvPr>
          <p:cNvSpPr>
            <a:spLocks noChangeArrowheads="1"/>
          </p:cNvSpPr>
          <p:nvPr/>
        </p:nvSpPr>
        <p:spPr bwMode="auto">
          <a:xfrm>
            <a:off x="7543801" y="3098801"/>
            <a:ext cx="11176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alibri" panose="020F0502020204030204" pitchFamily="34" charset="0"/>
              </a:rPr>
              <a:t>Domain Services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32" name="Freeform 133">
            <a:extLst>
              <a:ext uri="{FF2B5EF4-FFF2-40B4-BE49-F238E27FC236}">
                <a16:creationId xmlns:a16="http://schemas.microsoft.com/office/drawing/2014/main" id="{79BF1B72-0657-4C9E-800D-76A743149D1C}"/>
              </a:ext>
            </a:extLst>
          </p:cNvPr>
          <p:cNvSpPr>
            <a:spLocks/>
          </p:cNvSpPr>
          <p:nvPr/>
        </p:nvSpPr>
        <p:spPr bwMode="auto">
          <a:xfrm>
            <a:off x="8807451" y="3292476"/>
            <a:ext cx="93663" cy="165100"/>
          </a:xfrm>
          <a:custGeom>
            <a:avLst/>
            <a:gdLst>
              <a:gd name="T0" fmla="*/ 59 w 59"/>
              <a:gd name="T1" fmla="*/ 52 h 104"/>
              <a:gd name="T2" fmla="*/ 7 w 59"/>
              <a:gd name="T3" fmla="*/ 0 h 104"/>
              <a:gd name="T4" fmla="*/ 0 w 59"/>
              <a:gd name="T5" fmla="*/ 6 h 104"/>
              <a:gd name="T6" fmla="*/ 45 w 59"/>
              <a:gd name="T7" fmla="*/ 52 h 104"/>
              <a:gd name="T8" fmla="*/ 0 w 59"/>
              <a:gd name="T9" fmla="*/ 97 h 104"/>
              <a:gd name="T10" fmla="*/ 7 w 59"/>
              <a:gd name="T11" fmla="*/ 104 h 104"/>
              <a:gd name="T12" fmla="*/ 59 w 59"/>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9" h="104">
                <a:moveTo>
                  <a:pt x="59" y="52"/>
                </a:moveTo>
                <a:lnTo>
                  <a:pt x="7" y="0"/>
                </a:lnTo>
                <a:lnTo>
                  <a:pt x="0" y="6"/>
                </a:lnTo>
                <a:lnTo>
                  <a:pt x="45" y="52"/>
                </a:lnTo>
                <a:lnTo>
                  <a:pt x="0" y="97"/>
                </a:lnTo>
                <a:lnTo>
                  <a:pt x="7" y="104"/>
                </a:lnTo>
                <a:lnTo>
                  <a:pt x="59"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3" name="Freeform 134">
            <a:extLst>
              <a:ext uri="{FF2B5EF4-FFF2-40B4-BE49-F238E27FC236}">
                <a16:creationId xmlns:a16="http://schemas.microsoft.com/office/drawing/2014/main" id="{4C38BBD3-AA57-4352-A17C-3C06B5D23B7E}"/>
              </a:ext>
            </a:extLst>
          </p:cNvPr>
          <p:cNvSpPr>
            <a:spLocks/>
          </p:cNvSpPr>
          <p:nvPr/>
        </p:nvSpPr>
        <p:spPr bwMode="auto">
          <a:xfrm>
            <a:off x="8594726" y="3292476"/>
            <a:ext cx="93663" cy="165100"/>
          </a:xfrm>
          <a:custGeom>
            <a:avLst/>
            <a:gdLst>
              <a:gd name="T0" fmla="*/ 0 w 59"/>
              <a:gd name="T1" fmla="*/ 52 h 104"/>
              <a:gd name="T2" fmla="*/ 52 w 59"/>
              <a:gd name="T3" fmla="*/ 0 h 104"/>
              <a:gd name="T4" fmla="*/ 59 w 59"/>
              <a:gd name="T5" fmla="*/ 6 h 104"/>
              <a:gd name="T6" fmla="*/ 14 w 59"/>
              <a:gd name="T7" fmla="*/ 52 h 104"/>
              <a:gd name="T8" fmla="*/ 59 w 59"/>
              <a:gd name="T9" fmla="*/ 97 h 104"/>
              <a:gd name="T10" fmla="*/ 52 w 59"/>
              <a:gd name="T11" fmla="*/ 104 h 104"/>
              <a:gd name="T12" fmla="*/ 0 w 59"/>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59" h="104">
                <a:moveTo>
                  <a:pt x="0" y="52"/>
                </a:moveTo>
                <a:lnTo>
                  <a:pt x="52" y="0"/>
                </a:lnTo>
                <a:lnTo>
                  <a:pt x="59" y="6"/>
                </a:lnTo>
                <a:lnTo>
                  <a:pt x="14" y="52"/>
                </a:lnTo>
                <a:lnTo>
                  <a:pt x="59" y="97"/>
                </a:lnTo>
                <a:lnTo>
                  <a:pt x="52" y="104"/>
                </a:lnTo>
                <a:lnTo>
                  <a:pt x="0" y="5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4" name="Freeform 135">
            <a:extLst>
              <a:ext uri="{FF2B5EF4-FFF2-40B4-BE49-F238E27FC236}">
                <a16:creationId xmlns:a16="http://schemas.microsoft.com/office/drawing/2014/main" id="{A74B31AF-8DC1-46AF-9FC5-D42CF1E53072}"/>
              </a:ext>
            </a:extLst>
          </p:cNvPr>
          <p:cNvSpPr>
            <a:spLocks/>
          </p:cNvSpPr>
          <p:nvPr/>
        </p:nvSpPr>
        <p:spPr bwMode="auto">
          <a:xfrm>
            <a:off x="8674101" y="3355976"/>
            <a:ext cx="36513" cy="38100"/>
          </a:xfrm>
          <a:custGeom>
            <a:avLst/>
            <a:gdLst>
              <a:gd name="T0" fmla="*/ 130 w 130"/>
              <a:gd name="T1" fmla="*/ 65 h 131"/>
              <a:gd name="T2" fmla="*/ 65 w 130"/>
              <a:gd name="T3" fmla="*/ 131 h 131"/>
              <a:gd name="T4" fmla="*/ 0 w 130"/>
              <a:gd name="T5" fmla="*/ 65 h 131"/>
              <a:gd name="T6" fmla="*/ 65 w 130"/>
              <a:gd name="T7" fmla="*/ 0 h 131"/>
              <a:gd name="T8" fmla="*/ 130 w 130"/>
              <a:gd name="T9" fmla="*/ 65 h 131"/>
            </a:gdLst>
            <a:ahLst/>
            <a:cxnLst>
              <a:cxn ang="0">
                <a:pos x="T0" y="T1"/>
              </a:cxn>
              <a:cxn ang="0">
                <a:pos x="T2" y="T3"/>
              </a:cxn>
              <a:cxn ang="0">
                <a:pos x="T4" y="T5"/>
              </a:cxn>
              <a:cxn ang="0">
                <a:pos x="T6" y="T7"/>
              </a:cxn>
              <a:cxn ang="0">
                <a:pos x="T8" y="T9"/>
              </a:cxn>
            </a:cxnLst>
            <a:rect l="0" t="0" r="r" b="b"/>
            <a:pathLst>
              <a:path w="130" h="131">
                <a:moveTo>
                  <a:pt x="130" y="65"/>
                </a:moveTo>
                <a:cubicBezTo>
                  <a:pt x="130" y="101"/>
                  <a:pt x="100" y="131"/>
                  <a:pt x="65" y="131"/>
                </a:cubicBezTo>
                <a:cubicBezTo>
                  <a:pt x="27" y="131"/>
                  <a:pt x="0" y="101"/>
                  <a:pt x="0" y="65"/>
                </a:cubicBezTo>
                <a:cubicBezTo>
                  <a:pt x="0" y="30"/>
                  <a:pt x="30" y="0"/>
                  <a:pt x="65" y="0"/>
                </a:cubicBezTo>
                <a:cubicBezTo>
                  <a:pt x="100" y="0"/>
                  <a:pt x="130" y="27"/>
                  <a:pt x="130" y="65"/>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5" name="Oval 136">
            <a:extLst>
              <a:ext uri="{FF2B5EF4-FFF2-40B4-BE49-F238E27FC236}">
                <a16:creationId xmlns:a16="http://schemas.microsoft.com/office/drawing/2014/main" id="{89EDFF33-4318-4DD7-8496-854949E3A893}"/>
              </a:ext>
            </a:extLst>
          </p:cNvPr>
          <p:cNvSpPr>
            <a:spLocks noChangeArrowheads="1"/>
          </p:cNvSpPr>
          <p:nvPr/>
        </p:nvSpPr>
        <p:spPr bwMode="auto">
          <a:xfrm>
            <a:off x="8729663" y="3355976"/>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7" name="Oval 137">
            <a:extLst>
              <a:ext uri="{FF2B5EF4-FFF2-40B4-BE49-F238E27FC236}">
                <a16:creationId xmlns:a16="http://schemas.microsoft.com/office/drawing/2014/main" id="{1D31FC59-B0C3-46FA-B41A-4461EB5FFC3E}"/>
              </a:ext>
            </a:extLst>
          </p:cNvPr>
          <p:cNvSpPr>
            <a:spLocks noChangeArrowheads="1"/>
          </p:cNvSpPr>
          <p:nvPr/>
        </p:nvSpPr>
        <p:spPr bwMode="auto">
          <a:xfrm>
            <a:off x="8785226" y="3355976"/>
            <a:ext cx="36513" cy="38100"/>
          </a:xfrm>
          <a:prstGeom prst="ellipse">
            <a:avLst/>
          </a:pr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8" name="Rectangle 138">
            <a:extLst>
              <a:ext uri="{FF2B5EF4-FFF2-40B4-BE49-F238E27FC236}">
                <a16:creationId xmlns:a16="http://schemas.microsoft.com/office/drawing/2014/main" id="{663190F5-E890-4BC6-A1BB-FF5C3A64DF43}"/>
              </a:ext>
            </a:extLst>
          </p:cNvPr>
          <p:cNvSpPr>
            <a:spLocks noChangeArrowheads="1"/>
          </p:cNvSpPr>
          <p:nvPr/>
        </p:nvSpPr>
        <p:spPr bwMode="auto">
          <a:xfrm>
            <a:off x="8374063" y="3473451"/>
            <a:ext cx="854075"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78D7"/>
                </a:solidFill>
                <a:effectLst/>
                <a:latin typeface="Segoe UI" panose="020B0502040204020203" pitchFamily="34" charset="0"/>
              </a:rPr>
              <a:t>Virtual 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39" name="Freeform 139">
            <a:extLst>
              <a:ext uri="{FF2B5EF4-FFF2-40B4-BE49-F238E27FC236}">
                <a16:creationId xmlns:a16="http://schemas.microsoft.com/office/drawing/2014/main" id="{72B93221-5017-475E-AC4E-6F90D07B5C3B}"/>
              </a:ext>
            </a:extLst>
          </p:cNvPr>
          <p:cNvSpPr>
            <a:spLocks noEditPoints="1"/>
          </p:cNvSpPr>
          <p:nvPr/>
        </p:nvSpPr>
        <p:spPr bwMode="auto">
          <a:xfrm>
            <a:off x="5894388" y="1868488"/>
            <a:ext cx="3340100" cy="1835150"/>
          </a:xfrm>
          <a:custGeom>
            <a:avLst/>
            <a:gdLst>
              <a:gd name="T0" fmla="*/ 47 w 11765"/>
              <a:gd name="T1" fmla="*/ 634 h 6460"/>
              <a:gd name="T2" fmla="*/ 47 w 11765"/>
              <a:gd name="T3" fmla="*/ 1197 h 6460"/>
              <a:gd name="T4" fmla="*/ 23 w 11765"/>
              <a:gd name="T5" fmla="*/ 1784 h 6460"/>
              <a:gd name="T6" fmla="*/ 0 w 11765"/>
              <a:gd name="T7" fmla="*/ 2324 h 6460"/>
              <a:gd name="T8" fmla="*/ 0 w 11765"/>
              <a:gd name="T9" fmla="*/ 2887 h 6460"/>
              <a:gd name="T10" fmla="*/ 23 w 11765"/>
              <a:gd name="T11" fmla="*/ 3427 h 6460"/>
              <a:gd name="T12" fmla="*/ 47 w 11765"/>
              <a:gd name="T13" fmla="*/ 4014 h 6460"/>
              <a:gd name="T14" fmla="*/ 47 w 11765"/>
              <a:gd name="T15" fmla="*/ 4718 h 6460"/>
              <a:gd name="T16" fmla="*/ 47 w 11765"/>
              <a:gd name="T17" fmla="*/ 5282 h 6460"/>
              <a:gd name="T18" fmla="*/ 23 w 11765"/>
              <a:gd name="T19" fmla="*/ 5869 h 6460"/>
              <a:gd name="T20" fmla="*/ 0 w 11765"/>
              <a:gd name="T21" fmla="*/ 6409 h 6460"/>
              <a:gd name="T22" fmla="*/ 559 w 11765"/>
              <a:gd name="T23" fmla="*/ 6460 h 6460"/>
              <a:gd name="T24" fmla="*/ 1099 w 11765"/>
              <a:gd name="T25" fmla="*/ 6436 h 6460"/>
              <a:gd name="T26" fmla="*/ 1686 w 11765"/>
              <a:gd name="T27" fmla="*/ 6413 h 6460"/>
              <a:gd name="T28" fmla="*/ 2390 w 11765"/>
              <a:gd name="T29" fmla="*/ 6413 h 6460"/>
              <a:gd name="T30" fmla="*/ 2953 w 11765"/>
              <a:gd name="T31" fmla="*/ 6413 h 6460"/>
              <a:gd name="T32" fmla="*/ 3540 w 11765"/>
              <a:gd name="T33" fmla="*/ 6436 h 6460"/>
              <a:gd name="T34" fmla="*/ 4080 w 11765"/>
              <a:gd name="T35" fmla="*/ 6460 h 6460"/>
              <a:gd name="T36" fmla="*/ 4644 w 11765"/>
              <a:gd name="T37" fmla="*/ 6460 h 6460"/>
              <a:gd name="T38" fmla="*/ 5183 w 11765"/>
              <a:gd name="T39" fmla="*/ 6436 h 6460"/>
              <a:gd name="T40" fmla="*/ 5770 w 11765"/>
              <a:gd name="T41" fmla="*/ 6413 h 6460"/>
              <a:gd name="T42" fmla="*/ 6475 w 11765"/>
              <a:gd name="T43" fmla="*/ 6413 h 6460"/>
              <a:gd name="T44" fmla="*/ 7038 w 11765"/>
              <a:gd name="T45" fmla="*/ 6413 h 6460"/>
              <a:gd name="T46" fmla="*/ 7625 w 11765"/>
              <a:gd name="T47" fmla="*/ 6436 h 6460"/>
              <a:gd name="T48" fmla="*/ 8165 w 11765"/>
              <a:gd name="T49" fmla="*/ 6460 h 6460"/>
              <a:gd name="T50" fmla="*/ 8728 w 11765"/>
              <a:gd name="T51" fmla="*/ 6460 h 6460"/>
              <a:gd name="T52" fmla="*/ 9268 w 11765"/>
              <a:gd name="T53" fmla="*/ 6436 h 6460"/>
              <a:gd name="T54" fmla="*/ 9855 w 11765"/>
              <a:gd name="T55" fmla="*/ 6413 h 6460"/>
              <a:gd name="T56" fmla="*/ 10559 w 11765"/>
              <a:gd name="T57" fmla="*/ 6413 h 6460"/>
              <a:gd name="T58" fmla="*/ 11123 w 11765"/>
              <a:gd name="T59" fmla="*/ 6413 h 6460"/>
              <a:gd name="T60" fmla="*/ 11709 w 11765"/>
              <a:gd name="T61" fmla="*/ 6436 h 6460"/>
              <a:gd name="T62" fmla="*/ 11765 w 11765"/>
              <a:gd name="T63" fmla="*/ 5928 h 6460"/>
              <a:gd name="T64" fmla="*/ 11765 w 11765"/>
              <a:gd name="T65" fmla="*/ 5365 h 6460"/>
              <a:gd name="T66" fmla="*/ 11742 w 11765"/>
              <a:gd name="T67" fmla="*/ 4825 h 6460"/>
              <a:gd name="T68" fmla="*/ 11718 w 11765"/>
              <a:gd name="T69" fmla="*/ 4238 h 6460"/>
              <a:gd name="T70" fmla="*/ 11718 w 11765"/>
              <a:gd name="T71" fmla="*/ 3534 h 6460"/>
              <a:gd name="T72" fmla="*/ 11718 w 11765"/>
              <a:gd name="T73" fmla="*/ 2971 h 6460"/>
              <a:gd name="T74" fmla="*/ 11742 w 11765"/>
              <a:gd name="T75" fmla="*/ 2384 h 6460"/>
              <a:gd name="T76" fmla="*/ 11765 w 11765"/>
              <a:gd name="T77" fmla="*/ 1844 h 6460"/>
              <a:gd name="T78" fmla="*/ 11765 w 11765"/>
              <a:gd name="T79" fmla="*/ 1280 h 6460"/>
              <a:gd name="T80" fmla="*/ 11742 w 11765"/>
              <a:gd name="T81" fmla="*/ 740 h 6460"/>
              <a:gd name="T82" fmla="*/ 11718 w 11765"/>
              <a:gd name="T83" fmla="*/ 154 h 6460"/>
              <a:gd name="T84" fmla="*/ 11168 w 11765"/>
              <a:gd name="T85" fmla="*/ 47 h 6460"/>
              <a:gd name="T86" fmla="*/ 10604 w 11765"/>
              <a:gd name="T87" fmla="*/ 47 h 6460"/>
              <a:gd name="T88" fmla="*/ 10017 w 11765"/>
              <a:gd name="T89" fmla="*/ 23 h 6460"/>
              <a:gd name="T90" fmla="*/ 9477 w 11765"/>
              <a:gd name="T91" fmla="*/ 0 h 6460"/>
              <a:gd name="T92" fmla="*/ 8914 w 11765"/>
              <a:gd name="T93" fmla="*/ 0 h 6460"/>
              <a:gd name="T94" fmla="*/ 8374 w 11765"/>
              <a:gd name="T95" fmla="*/ 23 h 6460"/>
              <a:gd name="T96" fmla="*/ 7787 w 11765"/>
              <a:gd name="T97" fmla="*/ 47 h 6460"/>
              <a:gd name="T98" fmla="*/ 7083 w 11765"/>
              <a:gd name="T99" fmla="*/ 47 h 6460"/>
              <a:gd name="T100" fmla="*/ 6520 w 11765"/>
              <a:gd name="T101" fmla="*/ 47 h 6460"/>
              <a:gd name="T102" fmla="*/ 5933 w 11765"/>
              <a:gd name="T103" fmla="*/ 23 h 6460"/>
              <a:gd name="T104" fmla="*/ 5393 w 11765"/>
              <a:gd name="T105" fmla="*/ 0 h 6460"/>
              <a:gd name="T106" fmla="*/ 4829 w 11765"/>
              <a:gd name="T107" fmla="*/ 0 h 6460"/>
              <a:gd name="T108" fmla="*/ 4290 w 11765"/>
              <a:gd name="T109" fmla="*/ 23 h 6460"/>
              <a:gd name="T110" fmla="*/ 3703 w 11765"/>
              <a:gd name="T111" fmla="*/ 47 h 6460"/>
              <a:gd name="T112" fmla="*/ 2998 w 11765"/>
              <a:gd name="T113" fmla="*/ 47 h 6460"/>
              <a:gd name="T114" fmla="*/ 2435 w 11765"/>
              <a:gd name="T115" fmla="*/ 47 h 6460"/>
              <a:gd name="T116" fmla="*/ 1848 w 11765"/>
              <a:gd name="T117" fmla="*/ 23 h 6460"/>
              <a:gd name="T118" fmla="*/ 1308 w 11765"/>
              <a:gd name="T119" fmla="*/ 0 h 6460"/>
              <a:gd name="T120" fmla="*/ 745 w 11765"/>
              <a:gd name="T121" fmla="*/ 0 h 6460"/>
              <a:gd name="T122" fmla="*/ 205 w 11765"/>
              <a:gd name="T123" fmla="*/ 23 h 6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65" h="6460">
                <a:moveTo>
                  <a:pt x="47" y="70"/>
                </a:moveTo>
                <a:lnTo>
                  <a:pt x="47" y="70"/>
                </a:lnTo>
                <a:cubicBezTo>
                  <a:pt x="47" y="83"/>
                  <a:pt x="36" y="94"/>
                  <a:pt x="23" y="94"/>
                </a:cubicBezTo>
                <a:cubicBezTo>
                  <a:pt x="10" y="94"/>
                  <a:pt x="0" y="83"/>
                  <a:pt x="0" y="70"/>
                </a:cubicBezTo>
                <a:lnTo>
                  <a:pt x="0" y="70"/>
                </a:lnTo>
                <a:cubicBezTo>
                  <a:pt x="0" y="57"/>
                  <a:pt x="10" y="47"/>
                  <a:pt x="23" y="47"/>
                </a:cubicBezTo>
                <a:cubicBezTo>
                  <a:pt x="36" y="47"/>
                  <a:pt x="47" y="57"/>
                  <a:pt x="47" y="70"/>
                </a:cubicBezTo>
                <a:close/>
                <a:moveTo>
                  <a:pt x="47" y="211"/>
                </a:moveTo>
                <a:lnTo>
                  <a:pt x="47" y="211"/>
                </a:lnTo>
                <a:cubicBezTo>
                  <a:pt x="47" y="224"/>
                  <a:pt x="36" y="235"/>
                  <a:pt x="23" y="235"/>
                </a:cubicBezTo>
                <a:cubicBezTo>
                  <a:pt x="10" y="235"/>
                  <a:pt x="0" y="224"/>
                  <a:pt x="0" y="211"/>
                </a:cubicBezTo>
                <a:lnTo>
                  <a:pt x="0" y="211"/>
                </a:lnTo>
                <a:cubicBezTo>
                  <a:pt x="0" y="198"/>
                  <a:pt x="10" y="188"/>
                  <a:pt x="23" y="188"/>
                </a:cubicBezTo>
                <a:cubicBezTo>
                  <a:pt x="36" y="188"/>
                  <a:pt x="47" y="198"/>
                  <a:pt x="47" y="211"/>
                </a:cubicBezTo>
                <a:close/>
                <a:moveTo>
                  <a:pt x="47" y="352"/>
                </a:moveTo>
                <a:lnTo>
                  <a:pt x="47" y="352"/>
                </a:lnTo>
                <a:cubicBezTo>
                  <a:pt x="47" y="365"/>
                  <a:pt x="36" y="376"/>
                  <a:pt x="23" y="376"/>
                </a:cubicBezTo>
                <a:cubicBezTo>
                  <a:pt x="10" y="376"/>
                  <a:pt x="0" y="365"/>
                  <a:pt x="0" y="352"/>
                </a:cubicBezTo>
                <a:lnTo>
                  <a:pt x="0" y="352"/>
                </a:lnTo>
                <a:cubicBezTo>
                  <a:pt x="0" y="339"/>
                  <a:pt x="10" y="329"/>
                  <a:pt x="23" y="329"/>
                </a:cubicBezTo>
                <a:cubicBezTo>
                  <a:pt x="36" y="329"/>
                  <a:pt x="47" y="339"/>
                  <a:pt x="47" y="352"/>
                </a:cubicBezTo>
                <a:close/>
                <a:moveTo>
                  <a:pt x="47" y="493"/>
                </a:moveTo>
                <a:lnTo>
                  <a:pt x="47" y="493"/>
                </a:lnTo>
                <a:cubicBezTo>
                  <a:pt x="47" y="506"/>
                  <a:pt x="36" y="516"/>
                  <a:pt x="23" y="516"/>
                </a:cubicBezTo>
                <a:cubicBezTo>
                  <a:pt x="10" y="516"/>
                  <a:pt x="0" y="506"/>
                  <a:pt x="0" y="493"/>
                </a:cubicBezTo>
                <a:lnTo>
                  <a:pt x="0" y="493"/>
                </a:lnTo>
                <a:cubicBezTo>
                  <a:pt x="0" y="480"/>
                  <a:pt x="10" y="469"/>
                  <a:pt x="23" y="469"/>
                </a:cubicBezTo>
                <a:cubicBezTo>
                  <a:pt x="36" y="469"/>
                  <a:pt x="47" y="480"/>
                  <a:pt x="47" y="493"/>
                </a:cubicBezTo>
                <a:close/>
                <a:moveTo>
                  <a:pt x="47" y="634"/>
                </a:moveTo>
                <a:lnTo>
                  <a:pt x="47" y="634"/>
                </a:lnTo>
                <a:cubicBezTo>
                  <a:pt x="47" y="647"/>
                  <a:pt x="36" y="657"/>
                  <a:pt x="23" y="657"/>
                </a:cubicBezTo>
                <a:cubicBezTo>
                  <a:pt x="10" y="657"/>
                  <a:pt x="0" y="647"/>
                  <a:pt x="0" y="634"/>
                </a:cubicBezTo>
                <a:lnTo>
                  <a:pt x="0" y="634"/>
                </a:lnTo>
                <a:cubicBezTo>
                  <a:pt x="0" y="621"/>
                  <a:pt x="10" y="610"/>
                  <a:pt x="23" y="610"/>
                </a:cubicBezTo>
                <a:cubicBezTo>
                  <a:pt x="36" y="610"/>
                  <a:pt x="47" y="621"/>
                  <a:pt x="47" y="634"/>
                </a:cubicBezTo>
                <a:close/>
                <a:moveTo>
                  <a:pt x="47" y="775"/>
                </a:moveTo>
                <a:lnTo>
                  <a:pt x="47" y="775"/>
                </a:lnTo>
                <a:cubicBezTo>
                  <a:pt x="47" y="788"/>
                  <a:pt x="36" y="798"/>
                  <a:pt x="23" y="798"/>
                </a:cubicBezTo>
                <a:cubicBezTo>
                  <a:pt x="10" y="798"/>
                  <a:pt x="0" y="788"/>
                  <a:pt x="0" y="775"/>
                </a:cubicBezTo>
                <a:lnTo>
                  <a:pt x="0" y="775"/>
                </a:lnTo>
                <a:cubicBezTo>
                  <a:pt x="0" y="762"/>
                  <a:pt x="10" y="751"/>
                  <a:pt x="23" y="751"/>
                </a:cubicBezTo>
                <a:cubicBezTo>
                  <a:pt x="36" y="751"/>
                  <a:pt x="47" y="762"/>
                  <a:pt x="47" y="775"/>
                </a:cubicBezTo>
                <a:close/>
                <a:moveTo>
                  <a:pt x="47" y="915"/>
                </a:moveTo>
                <a:lnTo>
                  <a:pt x="47" y="915"/>
                </a:lnTo>
                <a:cubicBezTo>
                  <a:pt x="47" y="928"/>
                  <a:pt x="36" y="939"/>
                  <a:pt x="23" y="939"/>
                </a:cubicBezTo>
                <a:cubicBezTo>
                  <a:pt x="10" y="939"/>
                  <a:pt x="0" y="928"/>
                  <a:pt x="0" y="915"/>
                </a:cubicBezTo>
                <a:lnTo>
                  <a:pt x="0" y="915"/>
                </a:lnTo>
                <a:cubicBezTo>
                  <a:pt x="0" y="902"/>
                  <a:pt x="10" y="892"/>
                  <a:pt x="23" y="892"/>
                </a:cubicBezTo>
                <a:cubicBezTo>
                  <a:pt x="36" y="892"/>
                  <a:pt x="47" y="902"/>
                  <a:pt x="47" y="915"/>
                </a:cubicBezTo>
                <a:close/>
                <a:moveTo>
                  <a:pt x="47" y="1056"/>
                </a:moveTo>
                <a:lnTo>
                  <a:pt x="47" y="1056"/>
                </a:lnTo>
                <a:cubicBezTo>
                  <a:pt x="47" y="1069"/>
                  <a:pt x="36" y="1080"/>
                  <a:pt x="23" y="1080"/>
                </a:cubicBezTo>
                <a:cubicBezTo>
                  <a:pt x="10" y="1080"/>
                  <a:pt x="0" y="1069"/>
                  <a:pt x="0" y="1056"/>
                </a:cubicBezTo>
                <a:lnTo>
                  <a:pt x="0" y="1056"/>
                </a:lnTo>
                <a:cubicBezTo>
                  <a:pt x="0" y="1043"/>
                  <a:pt x="10" y="1033"/>
                  <a:pt x="23" y="1033"/>
                </a:cubicBezTo>
                <a:cubicBezTo>
                  <a:pt x="36" y="1033"/>
                  <a:pt x="47" y="1043"/>
                  <a:pt x="47" y="1056"/>
                </a:cubicBezTo>
                <a:close/>
                <a:moveTo>
                  <a:pt x="47" y="1197"/>
                </a:moveTo>
                <a:lnTo>
                  <a:pt x="47" y="1197"/>
                </a:lnTo>
                <a:cubicBezTo>
                  <a:pt x="47" y="1210"/>
                  <a:pt x="36" y="1221"/>
                  <a:pt x="23" y="1221"/>
                </a:cubicBezTo>
                <a:cubicBezTo>
                  <a:pt x="10" y="1221"/>
                  <a:pt x="0" y="1210"/>
                  <a:pt x="0" y="1197"/>
                </a:cubicBezTo>
                <a:lnTo>
                  <a:pt x="0" y="1197"/>
                </a:lnTo>
                <a:cubicBezTo>
                  <a:pt x="0" y="1184"/>
                  <a:pt x="10" y="1174"/>
                  <a:pt x="23" y="1174"/>
                </a:cubicBezTo>
                <a:cubicBezTo>
                  <a:pt x="36" y="1174"/>
                  <a:pt x="47" y="1184"/>
                  <a:pt x="47" y="1197"/>
                </a:cubicBezTo>
                <a:close/>
                <a:moveTo>
                  <a:pt x="47" y="1338"/>
                </a:moveTo>
                <a:lnTo>
                  <a:pt x="47" y="1338"/>
                </a:lnTo>
                <a:cubicBezTo>
                  <a:pt x="47" y="1351"/>
                  <a:pt x="36" y="1361"/>
                  <a:pt x="23" y="1361"/>
                </a:cubicBezTo>
                <a:cubicBezTo>
                  <a:pt x="10" y="1361"/>
                  <a:pt x="0" y="1351"/>
                  <a:pt x="0" y="1338"/>
                </a:cubicBezTo>
                <a:lnTo>
                  <a:pt x="0" y="1338"/>
                </a:lnTo>
                <a:cubicBezTo>
                  <a:pt x="0" y="1325"/>
                  <a:pt x="10" y="1315"/>
                  <a:pt x="23" y="1315"/>
                </a:cubicBezTo>
                <a:cubicBezTo>
                  <a:pt x="36" y="1315"/>
                  <a:pt x="47" y="1325"/>
                  <a:pt x="47" y="1338"/>
                </a:cubicBezTo>
                <a:close/>
                <a:moveTo>
                  <a:pt x="47" y="1479"/>
                </a:moveTo>
                <a:lnTo>
                  <a:pt x="47" y="1479"/>
                </a:lnTo>
                <a:cubicBezTo>
                  <a:pt x="47" y="1492"/>
                  <a:pt x="36" y="1502"/>
                  <a:pt x="23" y="1502"/>
                </a:cubicBezTo>
                <a:cubicBezTo>
                  <a:pt x="10" y="1502"/>
                  <a:pt x="0" y="1492"/>
                  <a:pt x="0" y="1479"/>
                </a:cubicBezTo>
                <a:lnTo>
                  <a:pt x="0" y="1479"/>
                </a:lnTo>
                <a:cubicBezTo>
                  <a:pt x="0" y="1466"/>
                  <a:pt x="10" y="1455"/>
                  <a:pt x="23" y="1455"/>
                </a:cubicBezTo>
                <a:cubicBezTo>
                  <a:pt x="36" y="1455"/>
                  <a:pt x="47" y="1466"/>
                  <a:pt x="47" y="1479"/>
                </a:cubicBezTo>
                <a:close/>
                <a:moveTo>
                  <a:pt x="47" y="1620"/>
                </a:moveTo>
                <a:lnTo>
                  <a:pt x="47" y="1620"/>
                </a:lnTo>
                <a:cubicBezTo>
                  <a:pt x="47" y="1633"/>
                  <a:pt x="36" y="1643"/>
                  <a:pt x="23" y="1643"/>
                </a:cubicBezTo>
                <a:cubicBezTo>
                  <a:pt x="10" y="1643"/>
                  <a:pt x="0" y="1633"/>
                  <a:pt x="0" y="1620"/>
                </a:cubicBezTo>
                <a:lnTo>
                  <a:pt x="0" y="1620"/>
                </a:lnTo>
                <a:cubicBezTo>
                  <a:pt x="0" y="1607"/>
                  <a:pt x="10" y="1596"/>
                  <a:pt x="23" y="1596"/>
                </a:cubicBezTo>
                <a:cubicBezTo>
                  <a:pt x="36" y="1596"/>
                  <a:pt x="47" y="1607"/>
                  <a:pt x="47" y="1620"/>
                </a:cubicBezTo>
                <a:close/>
                <a:moveTo>
                  <a:pt x="47" y="1761"/>
                </a:moveTo>
                <a:lnTo>
                  <a:pt x="47" y="1761"/>
                </a:lnTo>
                <a:cubicBezTo>
                  <a:pt x="47" y="1774"/>
                  <a:pt x="36" y="1784"/>
                  <a:pt x="23" y="1784"/>
                </a:cubicBezTo>
                <a:cubicBezTo>
                  <a:pt x="10" y="1784"/>
                  <a:pt x="0" y="1774"/>
                  <a:pt x="0" y="1761"/>
                </a:cubicBezTo>
                <a:lnTo>
                  <a:pt x="0" y="1761"/>
                </a:lnTo>
                <a:cubicBezTo>
                  <a:pt x="0" y="1748"/>
                  <a:pt x="10" y="1737"/>
                  <a:pt x="23" y="1737"/>
                </a:cubicBezTo>
                <a:cubicBezTo>
                  <a:pt x="36" y="1737"/>
                  <a:pt x="47" y="1748"/>
                  <a:pt x="47" y="1761"/>
                </a:cubicBezTo>
                <a:close/>
                <a:moveTo>
                  <a:pt x="47" y="1901"/>
                </a:moveTo>
                <a:lnTo>
                  <a:pt x="47" y="1901"/>
                </a:lnTo>
                <a:cubicBezTo>
                  <a:pt x="47" y="1914"/>
                  <a:pt x="36" y="1925"/>
                  <a:pt x="23" y="1925"/>
                </a:cubicBezTo>
                <a:cubicBezTo>
                  <a:pt x="10" y="1925"/>
                  <a:pt x="0" y="1914"/>
                  <a:pt x="0" y="1901"/>
                </a:cubicBezTo>
                <a:lnTo>
                  <a:pt x="0" y="1901"/>
                </a:lnTo>
                <a:cubicBezTo>
                  <a:pt x="0" y="1888"/>
                  <a:pt x="10" y="1878"/>
                  <a:pt x="23" y="1878"/>
                </a:cubicBezTo>
                <a:cubicBezTo>
                  <a:pt x="36" y="1878"/>
                  <a:pt x="47" y="1888"/>
                  <a:pt x="47" y="1901"/>
                </a:cubicBezTo>
                <a:close/>
                <a:moveTo>
                  <a:pt x="47" y="2042"/>
                </a:moveTo>
                <a:lnTo>
                  <a:pt x="47" y="2042"/>
                </a:lnTo>
                <a:cubicBezTo>
                  <a:pt x="47" y="2055"/>
                  <a:pt x="36" y="2066"/>
                  <a:pt x="23" y="2066"/>
                </a:cubicBezTo>
                <a:cubicBezTo>
                  <a:pt x="10" y="2066"/>
                  <a:pt x="0" y="2055"/>
                  <a:pt x="0" y="2042"/>
                </a:cubicBezTo>
                <a:lnTo>
                  <a:pt x="0" y="2042"/>
                </a:lnTo>
                <a:cubicBezTo>
                  <a:pt x="0" y="2029"/>
                  <a:pt x="10" y="2019"/>
                  <a:pt x="23" y="2019"/>
                </a:cubicBezTo>
                <a:cubicBezTo>
                  <a:pt x="36" y="2019"/>
                  <a:pt x="47" y="2029"/>
                  <a:pt x="47" y="2042"/>
                </a:cubicBezTo>
                <a:close/>
                <a:moveTo>
                  <a:pt x="47" y="2183"/>
                </a:moveTo>
                <a:lnTo>
                  <a:pt x="47" y="2183"/>
                </a:lnTo>
                <a:cubicBezTo>
                  <a:pt x="47" y="2196"/>
                  <a:pt x="36" y="2207"/>
                  <a:pt x="23" y="2207"/>
                </a:cubicBezTo>
                <a:cubicBezTo>
                  <a:pt x="10" y="2207"/>
                  <a:pt x="0" y="2196"/>
                  <a:pt x="0" y="2183"/>
                </a:cubicBezTo>
                <a:lnTo>
                  <a:pt x="0" y="2183"/>
                </a:lnTo>
                <a:cubicBezTo>
                  <a:pt x="0" y="2170"/>
                  <a:pt x="10" y="2160"/>
                  <a:pt x="23" y="2160"/>
                </a:cubicBezTo>
                <a:cubicBezTo>
                  <a:pt x="36" y="2160"/>
                  <a:pt x="47" y="2170"/>
                  <a:pt x="47" y="2183"/>
                </a:cubicBezTo>
                <a:close/>
                <a:moveTo>
                  <a:pt x="47" y="2324"/>
                </a:moveTo>
                <a:lnTo>
                  <a:pt x="47" y="2324"/>
                </a:lnTo>
                <a:cubicBezTo>
                  <a:pt x="47" y="2337"/>
                  <a:pt x="36" y="2347"/>
                  <a:pt x="23" y="2347"/>
                </a:cubicBezTo>
                <a:cubicBezTo>
                  <a:pt x="10" y="2347"/>
                  <a:pt x="0" y="2337"/>
                  <a:pt x="0" y="2324"/>
                </a:cubicBezTo>
                <a:lnTo>
                  <a:pt x="0" y="2324"/>
                </a:lnTo>
                <a:cubicBezTo>
                  <a:pt x="0" y="2311"/>
                  <a:pt x="10" y="2300"/>
                  <a:pt x="23" y="2300"/>
                </a:cubicBezTo>
                <a:cubicBezTo>
                  <a:pt x="36" y="2300"/>
                  <a:pt x="47" y="2311"/>
                  <a:pt x="47" y="2324"/>
                </a:cubicBezTo>
                <a:close/>
                <a:moveTo>
                  <a:pt x="47" y="2465"/>
                </a:moveTo>
                <a:lnTo>
                  <a:pt x="47" y="2465"/>
                </a:lnTo>
                <a:cubicBezTo>
                  <a:pt x="47" y="2478"/>
                  <a:pt x="36" y="2488"/>
                  <a:pt x="23" y="2488"/>
                </a:cubicBezTo>
                <a:cubicBezTo>
                  <a:pt x="10" y="2488"/>
                  <a:pt x="0" y="2478"/>
                  <a:pt x="0" y="2465"/>
                </a:cubicBezTo>
                <a:lnTo>
                  <a:pt x="0" y="2465"/>
                </a:lnTo>
                <a:cubicBezTo>
                  <a:pt x="0" y="2452"/>
                  <a:pt x="10" y="2441"/>
                  <a:pt x="23" y="2441"/>
                </a:cubicBezTo>
                <a:cubicBezTo>
                  <a:pt x="36" y="2441"/>
                  <a:pt x="47" y="2452"/>
                  <a:pt x="47" y="2465"/>
                </a:cubicBezTo>
                <a:close/>
                <a:moveTo>
                  <a:pt x="47" y="2606"/>
                </a:moveTo>
                <a:lnTo>
                  <a:pt x="47" y="2606"/>
                </a:lnTo>
                <a:cubicBezTo>
                  <a:pt x="47" y="2619"/>
                  <a:pt x="36" y="2629"/>
                  <a:pt x="23" y="2629"/>
                </a:cubicBezTo>
                <a:cubicBezTo>
                  <a:pt x="10" y="2629"/>
                  <a:pt x="0" y="2619"/>
                  <a:pt x="0" y="2606"/>
                </a:cubicBezTo>
                <a:lnTo>
                  <a:pt x="0" y="2606"/>
                </a:lnTo>
                <a:cubicBezTo>
                  <a:pt x="0" y="2593"/>
                  <a:pt x="10" y="2582"/>
                  <a:pt x="23" y="2582"/>
                </a:cubicBezTo>
                <a:cubicBezTo>
                  <a:pt x="36" y="2582"/>
                  <a:pt x="47" y="2593"/>
                  <a:pt x="47" y="2606"/>
                </a:cubicBezTo>
                <a:close/>
                <a:moveTo>
                  <a:pt x="47" y="2746"/>
                </a:moveTo>
                <a:lnTo>
                  <a:pt x="47" y="2746"/>
                </a:lnTo>
                <a:cubicBezTo>
                  <a:pt x="47" y="2759"/>
                  <a:pt x="36" y="2770"/>
                  <a:pt x="23" y="2770"/>
                </a:cubicBezTo>
                <a:cubicBezTo>
                  <a:pt x="10" y="2770"/>
                  <a:pt x="0" y="2759"/>
                  <a:pt x="0" y="2746"/>
                </a:cubicBezTo>
                <a:lnTo>
                  <a:pt x="0" y="2746"/>
                </a:lnTo>
                <a:cubicBezTo>
                  <a:pt x="0" y="2733"/>
                  <a:pt x="10" y="2723"/>
                  <a:pt x="23" y="2723"/>
                </a:cubicBezTo>
                <a:cubicBezTo>
                  <a:pt x="36" y="2723"/>
                  <a:pt x="47" y="2733"/>
                  <a:pt x="47" y="2746"/>
                </a:cubicBezTo>
                <a:close/>
                <a:moveTo>
                  <a:pt x="47" y="2887"/>
                </a:moveTo>
                <a:lnTo>
                  <a:pt x="47" y="2887"/>
                </a:lnTo>
                <a:cubicBezTo>
                  <a:pt x="47" y="2900"/>
                  <a:pt x="36" y="2911"/>
                  <a:pt x="23" y="2911"/>
                </a:cubicBezTo>
                <a:cubicBezTo>
                  <a:pt x="10" y="2911"/>
                  <a:pt x="0" y="2900"/>
                  <a:pt x="0" y="2887"/>
                </a:cubicBezTo>
                <a:lnTo>
                  <a:pt x="0" y="2887"/>
                </a:lnTo>
                <a:cubicBezTo>
                  <a:pt x="0" y="2874"/>
                  <a:pt x="10" y="2864"/>
                  <a:pt x="23" y="2864"/>
                </a:cubicBezTo>
                <a:cubicBezTo>
                  <a:pt x="36" y="2864"/>
                  <a:pt x="47" y="2874"/>
                  <a:pt x="47" y="2887"/>
                </a:cubicBezTo>
                <a:close/>
                <a:moveTo>
                  <a:pt x="47" y="3028"/>
                </a:moveTo>
                <a:lnTo>
                  <a:pt x="47" y="3028"/>
                </a:lnTo>
                <a:cubicBezTo>
                  <a:pt x="47" y="3041"/>
                  <a:pt x="36" y="3052"/>
                  <a:pt x="23" y="3052"/>
                </a:cubicBezTo>
                <a:cubicBezTo>
                  <a:pt x="10" y="3052"/>
                  <a:pt x="0" y="3041"/>
                  <a:pt x="0" y="3028"/>
                </a:cubicBezTo>
                <a:lnTo>
                  <a:pt x="0" y="3028"/>
                </a:lnTo>
                <a:cubicBezTo>
                  <a:pt x="0" y="3015"/>
                  <a:pt x="10" y="3005"/>
                  <a:pt x="23" y="3005"/>
                </a:cubicBezTo>
                <a:cubicBezTo>
                  <a:pt x="36" y="3005"/>
                  <a:pt x="47" y="3015"/>
                  <a:pt x="47" y="3028"/>
                </a:cubicBezTo>
                <a:close/>
                <a:moveTo>
                  <a:pt x="47" y="3169"/>
                </a:moveTo>
                <a:lnTo>
                  <a:pt x="47" y="3169"/>
                </a:lnTo>
                <a:cubicBezTo>
                  <a:pt x="47" y="3182"/>
                  <a:pt x="36" y="3192"/>
                  <a:pt x="23" y="3192"/>
                </a:cubicBezTo>
                <a:cubicBezTo>
                  <a:pt x="10" y="3192"/>
                  <a:pt x="0" y="3182"/>
                  <a:pt x="0" y="3169"/>
                </a:cubicBezTo>
                <a:lnTo>
                  <a:pt x="0" y="3169"/>
                </a:lnTo>
                <a:cubicBezTo>
                  <a:pt x="0" y="3156"/>
                  <a:pt x="10" y="3146"/>
                  <a:pt x="23" y="3146"/>
                </a:cubicBezTo>
                <a:cubicBezTo>
                  <a:pt x="36" y="3146"/>
                  <a:pt x="47" y="3156"/>
                  <a:pt x="47" y="3169"/>
                </a:cubicBezTo>
                <a:close/>
                <a:moveTo>
                  <a:pt x="47" y="3310"/>
                </a:moveTo>
                <a:lnTo>
                  <a:pt x="47" y="3310"/>
                </a:lnTo>
                <a:cubicBezTo>
                  <a:pt x="47" y="3323"/>
                  <a:pt x="36" y="3333"/>
                  <a:pt x="23" y="3333"/>
                </a:cubicBezTo>
                <a:cubicBezTo>
                  <a:pt x="10" y="3333"/>
                  <a:pt x="0" y="3323"/>
                  <a:pt x="0" y="3310"/>
                </a:cubicBezTo>
                <a:lnTo>
                  <a:pt x="0" y="3310"/>
                </a:lnTo>
                <a:cubicBezTo>
                  <a:pt x="0" y="3297"/>
                  <a:pt x="10" y="3286"/>
                  <a:pt x="23" y="3286"/>
                </a:cubicBezTo>
                <a:cubicBezTo>
                  <a:pt x="36" y="3286"/>
                  <a:pt x="47" y="3297"/>
                  <a:pt x="47" y="3310"/>
                </a:cubicBezTo>
                <a:close/>
                <a:moveTo>
                  <a:pt x="47" y="3451"/>
                </a:moveTo>
                <a:lnTo>
                  <a:pt x="47" y="3451"/>
                </a:lnTo>
                <a:cubicBezTo>
                  <a:pt x="47" y="3464"/>
                  <a:pt x="36" y="3474"/>
                  <a:pt x="23" y="3474"/>
                </a:cubicBezTo>
                <a:cubicBezTo>
                  <a:pt x="10" y="3474"/>
                  <a:pt x="0" y="3464"/>
                  <a:pt x="0" y="3451"/>
                </a:cubicBezTo>
                <a:lnTo>
                  <a:pt x="0" y="3451"/>
                </a:lnTo>
                <a:cubicBezTo>
                  <a:pt x="0" y="3438"/>
                  <a:pt x="10" y="3427"/>
                  <a:pt x="23" y="3427"/>
                </a:cubicBezTo>
                <a:cubicBezTo>
                  <a:pt x="36" y="3427"/>
                  <a:pt x="47" y="3438"/>
                  <a:pt x="47" y="3451"/>
                </a:cubicBezTo>
                <a:close/>
                <a:moveTo>
                  <a:pt x="47" y="3592"/>
                </a:moveTo>
                <a:lnTo>
                  <a:pt x="47" y="3592"/>
                </a:lnTo>
                <a:cubicBezTo>
                  <a:pt x="47" y="3605"/>
                  <a:pt x="36" y="3615"/>
                  <a:pt x="23" y="3615"/>
                </a:cubicBezTo>
                <a:cubicBezTo>
                  <a:pt x="10" y="3615"/>
                  <a:pt x="0" y="3605"/>
                  <a:pt x="0" y="3592"/>
                </a:cubicBezTo>
                <a:lnTo>
                  <a:pt x="0" y="3592"/>
                </a:lnTo>
                <a:cubicBezTo>
                  <a:pt x="0" y="3579"/>
                  <a:pt x="10" y="3568"/>
                  <a:pt x="23" y="3568"/>
                </a:cubicBezTo>
                <a:cubicBezTo>
                  <a:pt x="36" y="3568"/>
                  <a:pt x="47" y="3579"/>
                  <a:pt x="47" y="3592"/>
                </a:cubicBezTo>
                <a:close/>
                <a:moveTo>
                  <a:pt x="47" y="3732"/>
                </a:moveTo>
                <a:lnTo>
                  <a:pt x="47" y="3732"/>
                </a:lnTo>
                <a:cubicBezTo>
                  <a:pt x="47" y="3745"/>
                  <a:pt x="36" y="3756"/>
                  <a:pt x="23" y="3756"/>
                </a:cubicBezTo>
                <a:cubicBezTo>
                  <a:pt x="10" y="3756"/>
                  <a:pt x="0" y="3745"/>
                  <a:pt x="0" y="3732"/>
                </a:cubicBezTo>
                <a:lnTo>
                  <a:pt x="0" y="3732"/>
                </a:lnTo>
                <a:cubicBezTo>
                  <a:pt x="0" y="3719"/>
                  <a:pt x="10" y="3709"/>
                  <a:pt x="23" y="3709"/>
                </a:cubicBezTo>
                <a:cubicBezTo>
                  <a:pt x="36" y="3709"/>
                  <a:pt x="47" y="3719"/>
                  <a:pt x="47" y="3732"/>
                </a:cubicBezTo>
                <a:close/>
                <a:moveTo>
                  <a:pt x="47" y="3873"/>
                </a:moveTo>
                <a:lnTo>
                  <a:pt x="47" y="3873"/>
                </a:lnTo>
                <a:cubicBezTo>
                  <a:pt x="47" y="3886"/>
                  <a:pt x="36" y="3897"/>
                  <a:pt x="23" y="3897"/>
                </a:cubicBezTo>
                <a:cubicBezTo>
                  <a:pt x="10" y="3897"/>
                  <a:pt x="0" y="3886"/>
                  <a:pt x="0" y="3873"/>
                </a:cubicBezTo>
                <a:lnTo>
                  <a:pt x="0" y="3873"/>
                </a:lnTo>
                <a:cubicBezTo>
                  <a:pt x="0" y="3860"/>
                  <a:pt x="10" y="3850"/>
                  <a:pt x="23" y="3850"/>
                </a:cubicBezTo>
                <a:cubicBezTo>
                  <a:pt x="36" y="3850"/>
                  <a:pt x="47" y="3860"/>
                  <a:pt x="47" y="3873"/>
                </a:cubicBezTo>
                <a:close/>
                <a:moveTo>
                  <a:pt x="47" y="4014"/>
                </a:moveTo>
                <a:lnTo>
                  <a:pt x="47" y="4014"/>
                </a:lnTo>
                <a:cubicBezTo>
                  <a:pt x="47" y="4027"/>
                  <a:pt x="36" y="4038"/>
                  <a:pt x="23" y="4038"/>
                </a:cubicBezTo>
                <a:cubicBezTo>
                  <a:pt x="10" y="4038"/>
                  <a:pt x="0" y="4027"/>
                  <a:pt x="0" y="4014"/>
                </a:cubicBezTo>
                <a:lnTo>
                  <a:pt x="0" y="4014"/>
                </a:lnTo>
                <a:cubicBezTo>
                  <a:pt x="0" y="4001"/>
                  <a:pt x="10" y="3991"/>
                  <a:pt x="23" y="3991"/>
                </a:cubicBezTo>
                <a:cubicBezTo>
                  <a:pt x="36" y="3991"/>
                  <a:pt x="47" y="4001"/>
                  <a:pt x="47" y="4014"/>
                </a:cubicBezTo>
                <a:close/>
                <a:moveTo>
                  <a:pt x="47" y="4155"/>
                </a:moveTo>
                <a:lnTo>
                  <a:pt x="47" y="4155"/>
                </a:lnTo>
                <a:cubicBezTo>
                  <a:pt x="47" y="4168"/>
                  <a:pt x="36" y="4178"/>
                  <a:pt x="23" y="4178"/>
                </a:cubicBezTo>
                <a:cubicBezTo>
                  <a:pt x="10" y="4178"/>
                  <a:pt x="0" y="4168"/>
                  <a:pt x="0" y="4155"/>
                </a:cubicBezTo>
                <a:lnTo>
                  <a:pt x="0" y="4155"/>
                </a:lnTo>
                <a:cubicBezTo>
                  <a:pt x="0" y="4142"/>
                  <a:pt x="10" y="4131"/>
                  <a:pt x="23" y="4131"/>
                </a:cubicBezTo>
                <a:cubicBezTo>
                  <a:pt x="36" y="4131"/>
                  <a:pt x="47" y="4142"/>
                  <a:pt x="47" y="4155"/>
                </a:cubicBezTo>
                <a:close/>
                <a:moveTo>
                  <a:pt x="47" y="4296"/>
                </a:moveTo>
                <a:lnTo>
                  <a:pt x="47" y="4296"/>
                </a:lnTo>
                <a:cubicBezTo>
                  <a:pt x="47" y="4309"/>
                  <a:pt x="36" y="4319"/>
                  <a:pt x="23" y="4319"/>
                </a:cubicBezTo>
                <a:cubicBezTo>
                  <a:pt x="10" y="4319"/>
                  <a:pt x="0" y="4309"/>
                  <a:pt x="0" y="4296"/>
                </a:cubicBezTo>
                <a:lnTo>
                  <a:pt x="0" y="4296"/>
                </a:lnTo>
                <a:cubicBezTo>
                  <a:pt x="0" y="4283"/>
                  <a:pt x="10" y="4272"/>
                  <a:pt x="23" y="4272"/>
                </a:cubicBezTo>
                <a:cubicBezTo>
                  <a:pt x="36" y="4272"/>
                  <a:pt x="47" y="4283"/>
                  <a:pt x="47" y="4296"/>
                </a:cubicBezTo>
                <a:close/>
                <a:moveTo>
                  <a:pt x="47" y="4437"/>
                </a:moveTo>
                <a:lnTo>
                  <a:pt x="47" y="4437"/>
                </a:lnTo>
                <a:cubicBezTo>
                  <a:pt x="47" y="4450"/>
                  <a:pt x="36" y="4460"/>
                  <a:pt x="23" y="4460"/>
                </a:cubicBezTo>
                <a:cubicBezTo>
                  <a:pt x="10" y="4460"/>
                  <a:pt x="0" y="4450"/>
                  <a:pt x="0" y="4437"/>
                </a:cubicBezTo>
                <a:lnTo>
                  <a:pt x="0" y="4437"/>
                </a:lnTo>
                <a:cubicBezTo>
                  <a:pt x="0" y="4424"/>
                  <a:pt x="10" y="4413"/>
                  <a:pt x="23" y="4413"/>
                </a:cubicBezTo>
                <a:cubicBezTo>
                  <a:pt x="36" y="4413"/>
                  <a:pt x="47" y="4424"/>
                  <a:pt x="47" y="4437"/>
                </a:cubicBezTo>
                <a:close/>
                <a:moveTo>
                  <a:pt x="47" y="4577"/>
                </a:moveTo>
                <a:lnTo>
                  <a:pt x="47" y="4577"/>
                </a:lnTo>
                <a:cubicBezTo>
                  <a:pt x="47" y="4590"/>
                  <a:pt x="36" y="4601"/>
                  <a:pt x="23" y="4601"/>
                </a:cubicBezTo>
                <a:cubicBezTo>
                  <a:pt x="10" y="4601"/>
                  <a:pt x="0" y="4590"/>
                  <a:pt x="0" y="4577"/>
                </a:cubicBezTo>
                <a:lnTo>
                  <a:pt x="0" y="4577"/>
                </a:lnTo>
                <a:cubicBezTo>
                  <a:pt x="0" y="4564"/>
                  <a:pt x="10" y="4554"/>
                  <a:pt x="23" y="4554"/>
                </a:cubicBezTo>
                <a:cubicBezTo>
                  <a:pt x="36" y="4554"/>
                  <a:pt x="47" y="4564"/>
                  <a:pt x="47" y="4577"/>
                </a:cubicBezTo>
                <a:close/>
                <a:moveTo>
                  <a:pt x="47" y="4718"/>
                </a:moveTo>
                <a:lnTo>
                  <a:pt x="47" y="4718"/>
                </a:lnTo>
                <a:cubicBezTo>
                  <a:pt x="47" y="4731"/>
                  <a:pt x="36" y="4742"/>
                  <a:pt x="23" y="4742"/>
                </a:cubicBezTo>
                <a:cubicBezTo>
                  <a:pt x="10" y="4742"/>
                  <a:pt x="0" y="4731"/>
                  <a:pt x="0" y="4718"/>
                </a:cubicBezTo>
                <a:lnTo>
                  <a:pt x="0" y="4718"/>
                </a:lnTo>
                <a:cubicBezTo>
                  <a:pt x="0" y="4705"/>
                  <a:pt x="10" y="4695"/>
                  <a:pt x="23" y="4695"/>
                </a:cubicBezTo>
                <a:cubicBezTo>
                  <a:pt x="36" y="4695"/>
                  <a:pt x="47" y="4705"/>
                  <a:pt x="47" y="4718"/>
                </a:cubicBezTo>
                <a:close/>
                <a:moveTo>
                  <a:pt x="47" y="4859"/>
                </a:moveTo>
                <a:lnTo>
                  <a:pt x="47" y="4859"/>
                </a:lnTo>
                <a:cubicBezTo>
                  <a:pt x="47" y="4872"/>
                  <a:pt x="36" y="4883"/>
                  <a:pt x="23" y="4883"/>
                </a:cubicBezTo>
                <a:cubicBezTo>
                  <a:pt x="10" y="4883"/>
                  <a:pt x="0" y="4872"/>
                  <a:pt x="0" y="4859"/>
                </a:cubicBezTo>
                <a:lnTo>
                  <a:pt x="0" y="4859"/>
                </a:lnTo>
                <a:cubicBezTo>
                  <a:pt x="0" y="4846"/>
                  <a:pt x="10" y="4836"/>
                  <a:pt x="23" y="4836"/>
                </a:cubicBezTo>
                <a:cubicBezTo>
                  <a:pt x="36" y="4836"/>
                  <a:pt x="47" y="4846"/>
                  <a:pt x="47" y="4859"/>
                </a:cubicBezTo>
                <a:close/>
                <a:moveTo>
                  <a:pt x="47" y="5000"/>
                </a:moveTo>
                <a:lnTo>
                  <a:pt x="47" y="5000"/>
                </a:lnTo>
                <a:cubicBezTo>
                  <a:pt x="47" y="5013"/>
                  <a:pt x="36" y="5024"/>
                  <a:pt x="23" y="5024"/>
                </a:cubicBezTo>
                <a:cubicBezTo>
                  <a:pt x="10" y="5024"/>
                  <a:pt x="0" y="5013"/>
                  <a:pt x="0" y="5000"/>
                </a:cubicBezTo>
                <a:lnTo>
                  <a:pt x="0" y="5000"/>
                </a:lnTo>
                <a:cubicBezTo>
                  <a:pt x="0" y="4987"/>
                  <a:pt x="10" y="4977"/>
                  <a:pt x="23" y="4977"/>
                </a:cubicBezTo>
                <a:cubicBezTo>
                  <a:pt x="36" y="4977"/>
                  <a:pt x="47" y="4987"/>
                  <a:pt x="47" y="5000"/>
                </a:cubicBezTo>
                <a:close/>
                <a:moveTo>
                  <a:pt x="47" y="5141"/>
                </a:moveTo>
                <a:lnTo>
                  <a:pt x="47" y="5141"/>
                </a:lnTo>
                <a:cubicBezTo>
                  <a:pt x="47" y="5154"/>
                  <a:pt x="36" y="5164"/>
                  <a:pt x="23" y="5164"/>
                </a:cubicBezTo>
                <a:cubicBezTo>
                  <a:pt x="10" y="5164"/>
                  <a:pt x="0" y="5154"/>
                  <a:pt x="0" y="5141"/>
                </a:cubicBezTo>
                <a:lnTo>
                  <a:pt x="0" y="5141"/>
                </a:lnTo>
                <a:cubicBezTo>
                  <a:pt x="0" y="5128"/>
                  <a:pt x="10" y="5117"/>
                  <a:pt x="23" y="5117"/>
                </a:cubicBezTo>
                <a:cubicBezTo>
                  <a:pt x="36" y="5117"/>
                  <a:pt x="47" y="5128"/>
                  <a:pt x="47" y="5141"/>
                </a:cubicBezTo>
                <a:close/>
                <a:moveTo>
                  <a:pt x="47" y="5282"/>
                </a:moveTo>
                <a:lnTo>
                  <a:pt x="47" y="5282"/>
                </a:lnTo>
                <a:cubicBezTo>
                  <a:pt x="47" y="5295"/>
                  <a:pt x="36" y="5305"/>
                  <a:pt x="23" y="5305"/>
                </a:cubicBezTo>
                <a:cubicBezTo>
                  <a:pt x="10" y="5305"/>
                  <a:pt x="0" y="5295"/>
                  <a:pt x="0" y="5282"/>
                </a:cubicBezTo>
                <a:lnTo>
                  <a:pt x="0" y="5282"/>
                </a:lnTo>
                <a:cubicBezTo>
                  <a:pt x="0" y="5269"/>
                  <a:pt x="10" y="5258"/>
                  <a:pt x="23" y="5258"/>
                </a:cubicBezTo>
                <a:cubicBezTo>
                  <a:pt x="36" y="5258"/>
                  <a:pt x="47" y="5269"/>
                  <a:pt x="47" y="5282"/>
                </a:cubicBezTo>
                <a:close/>
                <a:moveTo>
                  <a:pt x="47" y="5423"/>
                </a:moveTo>
                <a:lnTo>
                  <a:pt x="47" y="5423"/>
                </a:lnTo>
                <a:cubicBezTo>
                  <a:pt x="47" y="5436"/>
                  <a:pt x="36" y="5446"/>
                  <a:pt x="23" y="5446"/>
                </a:cubicBezTo>
                <a:cubicBezTo>
                  <a:pt x="10" y="5446"/>
                  <a:pt x="0" y="5436"/>
                  <a:pt x="0" y="5423"/>
                </a:cubicBezTo>
                <a:lnTo>
                  <a:pt x="0" y="5423"/>
                </a:lnTo>
                <a:cubicBezTo>
                  <a:pt x="0" y="5410"/>
                  <a:pt x="10" y="5399"/>
                  <a:pt x="23" y="5399"/>
                </a:cubicBezTo>
                <a:cubicBezTo>
                  <a:pt x="36" y="5399"/>
                  <a:pt x="47" y="5410"/>
                  <a:pt x="47" y="5423"/>
                </a:cubicBezTo>
                <a:close/>
                <a:moveTo>
                  <a:pt x="47" y="5563"/>
                </a:moveTo>
                <a:lnTo>
                  <a:pt x="47" y="5563"/>
                </a:lnTo>
                <a:cubicBezTo>
                  <a:pt x="47" y="5576"/>
                  <a:pt x="36" y="5587"/>
                  <a:pt x="23" y="5587"/>
                </a:cubicBezTo>
                <a:cubicBezTo>
                  <a:pt x="10" y="5587"/>
                  <a:pt x="0" y="5576"/>
                  <a:pt x="0" y="5563"/>
                </a:cubicBezTo>
                <a:lnTo>
                  <a:pt x="0" y="5563"/>
                </a:lnTo>
                <a:cubicBezTo>
                  <a:pt x="0" y="5550"/>
                  <a:pt x="10" y="5540"/>
                  <a:pt x="23" y="5540"/>
                </a:cubicBezTo>
                <a:cubicBezTo>
                  <a:pt x="36" y="5540"/>
                  <a:pt x="47" y="5550"/>
                  <a:pt x="47" y="5563"/>
                </a:cubicBezTo>
                <a:close/>
                <a:moveTo>
                  <a:pt x="47" y="5704"/>
                </a:moveTo>
                <a:lnTo>
                  <a:pt x="47" y="5704"/>
                </a:lnTo>
                <a:cubicBezTo>
                  <a:pt x="47" y="5717"/>
                  <a:pt x="36" y="5728"/>
                  <a:pt x="23" y="5728"/>
                </a:cubicBezTo>
                <a:cubicBezTo>
                  <a:pt x="10" y="5728"/>
                  <a:pt x="0" y="5717"/>
                  <a:pt x="0" y="5704"/>
                </a:cubicBezTo>
                <a:lnTo>
                  <a:pt x="0" y="5704"/>
                </a:lnTo>
                <a:cubicBezTo>
                  <a:pt x="0" y="5691"/>
                  <a:pt x="10" y="5681"/>
                  <a:pt x="23" y="5681"/>
                </a:cubicBezTo>
                <a:cubicBezTo>
                  <a:pt x="36" y="5681"/>
                  <a:pt x="47" y="5691"/>
                  <a:pt x="47" y="5704"/>
                </a:cubicBezTo>
                <a:close/>
                <a:moveTo>
                  <a:pt x="47" y="5845"/>
                </a:moveTo>
                <a:lnTo>
                  <a:pt x="47" y="5845"/>
                </a:lnTo>
                <a:cubicBezTo>
                  <a:pt x="47" y="5858"/>
                  <a:pt x="36" y="5869"/>
                  <a:pt x="23" y="5869"/>
                </a:cubicBezTo>
                <a:cubicBezTo>
                  <a:pt x="10" y="5869"/>
                  <a:pt x="0" y="5858"/>
                  <a:pt x="0" y="5845"/>
                </a:cubicBezTo>
                <a:lnTo>
                  <a:pt x="0" y="5845"/>
                </a:lnTo>
                <a:cubicBezTo>
                  <a:pt x="0" y="5832"/>
                  <a:pt x="10" y="5822"/>
                  <a:pt x="23" y="5822"/>
                </a:cubicBezTo>
                <a:cubicBezTo>
                  <a:pt x="36" y="5822"/>
                  <a:pt x="47" y="5832"/>
                  <a:pt x="47" y="5845"/>
                </a:cubicBezTo>
                <a:close/>
                <a:moveTo>
                  <a:pt x="47" y="5986"/>
                </a:moveTo>
                <a:lnTo>
                  <a:pt x="47" y="5986"/>
                </a:lnTo>
                <a:cubicBezTo>
                  <a:pt x="47" y="5999"/>
                  <a:pt x="36" y="6009"/>
                  <a:pt x="23" y="6009"/>
                </a:cubicBezTo>
                <a:cubicBezTo>
                  <a:pt x="10" y="6009"/>
                  <a:pt x="0" y="5999"/>
                  <a:pt x="0" y="5986"/>
                </a:cubicBezTo>
                <a:lnTo>
                  <a:pt x="0" y="5986"/>
                </a:lnTo>
                <a:cubicBezTo>
                  <a:pt x="0" y="5973"/>
                  <a:pt x="10" y="5962"/>
                  <a:pt x="23" y="5962"/>
                </a:cubicBezTo>
                <a:cubicBezTo>
                  <a:pt x="36" y="5962"/>
                  <a:pt x="47" y="5973"/>
                  <a:pt x="47" y="5986"/>
                </a:cubicBezTo>
                <a:close/>
                <a:moveTo>
                  <a:pt x="47" y="6127"/>
                </a:moveTo>
                <a:lnTo>
                  <a:pt x="47" y="6127"/>
                </a:lnTo>
                <a:cubicBezTo>
                  <a:pt x="47" y="6140"/>
                  <a:pt x="36" y="6150"/>
                  <a:pt x="23" y="6150"/>
                </a:cubicBezTo>
                <a:cubicBezTo>
                  <a:pt x="10" y="6150"/>
                  <a:pt x="0" y="6140"/>
                  <a:pt x="0" y="6127"/>
                </a:cubicBezTo>
                <a:lnTo>
                  <a:pt x="0" y="6127"/>
                </a:lnTo>
                <a:cubicBezTo>
                  <a:pt x="0" y="6114"/>
                  <a:pt x="10" y="6103"/>
                  <a:pt x="23" y="6103"/>
                </a:cubicBezTo>
                <a:cubicBezTo>
                  <a:pt x="36" y="6103"/>
                  <a:pt x="47" y="6114"/>
                  <a:pt x="47" y="6127"/>
                </a:cubicBezTo>
                <a:close/>
                <a:moveTo>
                  <a:pt x="47" y="6268"/>
                </a:moveTo>
                <a:lnTo>
                  <a:pt x="47" y="6268"/>
                </a:lnTo>
                <a:cubicBezTo>
                  <a:pt x="47" y="6281"/>
                  <a:pt x="36" y="6291"/>
                  <a:pt x="23" y="6291"/>
                </a:cubicBezTo>
                <a:cubicBezTo>
                  <a:pt x="10" y="6291"/>
                  <a:pt x="0" y="6281"/>
                  <a:pt x="0" y="6268"/>
                </a:cubicBezTo>
                <a:lnTo>
                  <a:pt x="0" y="6268"/>
                </a:lnTo>
                <a:cubicBezTo>
                  <a:pt x="0" y="6255"/>
                  <a:pt x="10" y="6244"/>
                  <a:pt x="23" y="6244"/>
                </a:cubicBezTo>
                <a:cubicBezTo>
                  <a:pt x="36" y="6244"/>
                  <a:pt x="47" y="6255"/>
                  <a:pt x="47" y="6268"/>
                </a:cubicBezTo>
                <a:close/>
                <a:moveTo>
                  <a:pt x="47" y="6408"/>
                </a:moveTo>
                <a:lnTo>
                  <a:pt x="47" y="6409"/>
                </a:lnTo>
                <a:cubicBezTo>
                  <a:pt x="47" y="6421"/>
                  <a:pt x="36" y="6432"/>
                  <a:pt x="23" y="6432"/>
                </a:cubicBezTo>
                <a:cubicBezTo>
                  <a:pt x="10" y="6432"/>
                  <a:pt x="0" y="6421"/>
                  <a:pt x="0" y="6409"/>
                </a:cubicBezTo>
                <a:lnTo>
                  <a:pt x="0" y="6408"/>
                </a:lnTo>
                <a:cubicBezTo>
                  <a:pt x="0" y="6396"/>
                  <a:pt x="10" y="6385"/>
                  <a:pt x="23" y="6385"/>
                </a:cubicBezTo>
                <a:cubicBezTo>
                  <a:pt x="36" y="6385"/>
                  <a:pt x="47" y="6396"/>
                  <a:pt x="47" y="6408"/>
                </a:cubicBezTo>
                <a:close/>
                <a:moveTo>
                  <a:pt x="136" y="6413"/>
                </a:moveTo>
                <a:lnTo>
                  <a:pt x="137" y="6413"/>
                </a:lnTo>
                <a:cubicBezTo>
                  <a:pt x="149" y="6413"/>
                  <a:pt x="160" y="6423"/>
                  <a:pt x="160" y="6436"/>
                </a:cubicBezTo>
                <a:cubicBezTo>
                  <a:pt x="160" y="6449"/>
                  <a:pt x="149" y="6460"/>
                  <a:pt x="137" y="6460"/>
                </a:cubicBezTo>
                <a:lnTo>
                  <a:pt x="136" y="6460"/>
                </a:lnTo>
                <a:cubicBezTo>
                  <a:pt x="124" y="6460"/>
                  <a:pt x="113" y="6449"/>
                  <a:pt x="113" y="6436"/>
                </a:cubicBezTo>
                <a:cubicBezTo>
                  <a:pt x="113" y="6423"/>
                  <a:pt x="124" y="6413"/>
                  <a:pt x="136" y="6413"/>
                </a:cubicBezTo>
                <a:close/>
                <a:moveTo>
                  <a:pt x="277" y="6413"/>
                </a:moveTo>
                <a:lnTo>
                  <a:pt x="277" y="6413"/>
                </a:lnTo>
                <a:cubicBezTo>
                  <a:pt x="290" y="6413"/>
                  <a:pt x="301" y="6423"/>
                  <a:pt x="301" y="6436"/>
                </a:cubicBezTo>
                <a:cubicBezTo>
                  <a:pt x="301" y="6449"/>
                  <a:pt x="290" y="6460"/>
                  <a:pt x="277" y="6460"/>
                </a:cubicBezTo>
                <a:lnTo>
                  <a:pt x="277" y="6460"/>
                </a:lnTo>
                <a:cubicBezTo>
                  <a:pt x="264" y="6460"/>
                  <a:pt x="254" y="6449"/>
                  <a:pt x="254" y="6436"/>
                </a:cubicBezTo>
                <a:cubicBezTo>
                  <a:pt x="254" y="6423"/>
                  <a:pt x="264" y="6413"/>
                  <a:pt x="277" y="6413"/>
                </a:cubicBezTo>
                <a:close/>
                <a:moveTo>
                  <a:pt x="418" y="6413"/>
                </a:moveTo>
                <a:lnTo>
                  <a:pt x="418" y="6413"/>
                </a:lnTo>
                <a:cubicBezTo>
                  <a:pt x="431" y="6413"/>
                  <a:pt x="442" y="6423"/>
                  <a:pt x="442" y="6436"/>
                </a:cubicBezTo>
                <a:cubicBezTo>
                  <a:pt x="442" y="6449"/>
                  <a:pt x="431" y="6460"/>
                  <a:pt x="418" y="6460"/>
                </a:cubicBezTo>
                <a:lnTo>
                  <a:pt x="418" y="6460"/>
                </a:lnTo>
                <a:cubicBezTo>
                  <a:pt x="405" y="6460"/>
                  <a:pt x="395" y="6449"/>
                  <a:pt x="395" y="6436"/>
                </a:cubicBezTo>
                <a:cubicBezTo>
                  <a:pt x="395" y="6423"/>
                  <a:pt x="405" y="6413"/>
                  <a:pt x="418" y="6413"/>
                </a:cubicBezTo>
                <a:close/>
                <a:moveTo>
                  <a:pt x="559" y="6413"/>
                </a:moveTo>
                <a:lnTo>
                  <a:pt x="559" y="6413"/>
                </a:lnTo>
                <a:cubicBezTo>
                  <a:pt x="572" y="6413"/>
                  <a:pt x="583" y="6423"/>
                  <a:pt x="583" y="6436"/>
                </a:cubicBezTo>
                <a:cubicBezTo>
                  <a:pt x="583" y="6449"/>
                  <a:pt x="572" y="6460"/>
                  <a:pt x="559" y="6460"/>
                </a:cubicBezTo>
                <a:lnTo>
                  <a:pt x="559" y="6460"/>
                </a:lnTo>
                <a:cubicBezTo>
                  <a:pt x="546" y="6460"/>
                  <a:pt x="536" y="6449"/>
                  <a:pt x="536" y="6436"/>
                </a:cubicBezTo>
                <a:cubicBezTo>
                  <a:pt x="536" y="6423"/>
                  <a:pt x="546" y="6413"/>
                  <a:pt x="559" y="6413"/>
                </a:cubicBezTo>
                <a:close/>
                <a:moveTo>
                  <a:pt x="700" y="6413"/>
                </a:moveTo>
                <a:lnTo>
                  <a:pt x="700" y="6413"/>
                </a:lnTo>
                <a:cubicBezTo>
                  <a:pt x="713" y="6413"/>
                  <a:pt x="723" y="6423"/>
                  <a:pt x="723" y="6436"/>
                </a:cubicBezTo>
                <a:cubicBezTo>
                  <a:pt x="723" y="6449"/>
                  <a:pt x="713" y="6460"/>
                  <a:pt x="700" y="6460"/>
                </a:cubicBezTo>
                <a:lnTo>
                  <a:pt x="700" y="6460"/>
                </a:lnTo>
                <a:cubicBezTo>
                  <a:pt x="687" y="6460"/>
                  <a:pt x="676" y="6449"/>
                  <a:pt x="676" y="6436"/>
                </a:cubicBezTo>
                <a:cubicBezTo>
                  <a:pt x="676" y="6423"/>
                  <a:pt x="687" y="6413"/>
                  <a:pt x="700" y="6413"/>
                </a:cubicBezTo>
                <a:close/>
                <a:moveTo>
                  <a:pt x="841" y="6413"/>
                </a:moveTo>
                <a:lnTo>
                  <a:pt x="841" y="6413"/>
                </a:lnTo>
                <a:cubicBezTo>
                  <a:pt x="854" y="6413"/>
                  <a:pt x="864" y="6423"/>
                  <a:pt x="864" y="6436"/>
                </a:cubicBezTo>
                <a:cubicBezTo>
                  <a:pt x="864" y="6449"/>
                  <a:pt x="854" y="6460"/>
                  <a:pt x="841" y="6460"/>
                </a:cubicBezTo>
                <a:lnTo>
                  <a:pt x="841" y="6460"/>
                </a:lnTo>
                <a:cubicBezTo>
                  <a:pt x="828" y="6460"/>
                  <a:pt x="817" y="6449"/>
                  <a:pt x="817" y="6436"/>
                </a:cubicBezTo>
                <a:cubicBezTo>
                  <a:pt x="817" y="6423"/>
                  <a:pt x="828" y="6413"/>
                  <a:pt x="841" y="6413"/>
                </a:cubicBezTo>
                <a:close/>
                <a:moveTo>
                  <a:pt x="982" y="6413"/>
                </a:moveTo>
                <a:lnTo>
                  <a:pt x="982" y="6413"/>
                </a:lnTo>
                <a:cubicBezTo>
                  <a:pt x="995" y="6413"/>
                  <a:pt x="1005" y="6423"/>
                  <a:pt x="1005" y="6436"/>
                </a:cubicBezTo>
                <a:cubicBezTo>
                  <a:pt x="1005" y="6449"/>
                  <a:pt x="995" y="6460"/>
                  <a:pt x="982" y="6460"/>
                </a:cubicBezTo>
                <a:lnTo>
                  <a:pt x="982" y="6460"/>
                </a:lnTo>
                <a:cubicBezTo>
                  <a:pt x="969" y="6460"/>
                  <a:pt x="958" y="6449"/>
                  <a:pt x="958" y="6436"/>
                </a:cubicBezTo>
                <a:cubicBezTo>
                  <a:pt x="958" y="6423"/>
                  <a:pt x="969" y="6413"/>
                  <a:pt x="982" y="6413"/>
                </a:cubicBezTo>
                <a:close/>
                <a:moveTo>
                  <a:pt x="1122" y="6413"/>
                </a:moveTo>
                <a:lnTo>
                  <a:pt x="1122" y="6413"/>
                </a:lnTo>
                <a:cubicBezTo>
                  <a:pt x="1135" y="6413"/>
                  <a:pt x="1146" y="6423"/>
                  <a:pt x="1146" y="6436"/>
                </a:cubicBezTo>
                <a:cubicBezTo>
                  <a:pt x="1146" y="6449"/>
                  <a:pt x="1135" y="6460"/>
                  <a:pt x="1122" y="6460"/>
                </a:cubicBezTo>
                <a:lnTo>
                  <a:pt x="1122" y="6460"/>
                </a:lnTo>
                <a:cubicBezTo>
                  <a:pt x="1109" y="6460"/>
                  <a:pt x="1099" y="6449"/>
                  <a:pt x="1099" y="6436"/>
                </a:cubicBezTo>
                <a:cubicBezTo>
                  <a:pt x="1099" y="6423"/>
                  <a:pt x="1109" y="6413"/>
                  <a:pt x="1122" y="6413"/>
                </a:cubicBezTo>
                <a:close/>
                <a:moveTo>
                  <a:pt x="1263" y="6413"/>
                </a:moveTo>
                <a:lnTo>
                  <a:pt x="1263" y="6413"/>
                </a:lnTo>
                <a:cubicBezTo>
                  <a:pt x="1276" y="6413"/>
                  <a:pt x="1287" y="6423"/>
                  <a:pt x="1287" y="6436"/>
                </a:cubicBezTo>
                <a:cubicBezTo>
                  <a:pt x="1287" y="6449"/>
                  <a:pt x="1276" y="6460"/>
                  <a:pt x="1263" y="6460"/>
                </a:cubicBezTo>
                <a:lnTo>
                  <a:pt x="1263" y="6460"/>
                </a:lnTo>
                <a:cubicBezTo>
                  <a:pt x="1250" y="6460"/>
                  <a:pt x="1240" y="6449"/>
                  <a:pt x="1240" y="6436"/>
                </a:cubicBezTo>
                <a:cubicBezTo>
                  <a:pt x="1240" y="6423"/>
                  <a:pt x="1250" y="6413"/>
                  <a:pt x="1263" y="6413"/>
                </a:cubicBezTo>
                <a:close/>
                <a:moveTo>
                  <a:pt x="1404" y="6413"/>
                </a:moveTo>
                <a:lnTo>
                  <a:pt x="1404" y="6413"/>
                </a:lnTo>
                <a:cubicBezTo>
                  <a:pt x="1417" y="6413"/>
                  <a:pt x="1428" y="6423"/>
                  <a:pt x="1428" y="6436"/>
                </a:cubicBezTo>
                <a:cubicBezTo>
                  <a:pt x="1428" y="6449"/>
                  <a:pt x="1417" y="6460"/>
                  <a:pt x="1404" y="6460"/>
                </a:cubicBezTo>
                <a:lnTo>
                  <a:pt x="1404" y="6460"/>
                </a:lnTo>
                <a:cubicBezTo>
                  <a:pt x="1391" y="6460"/>
                  <a:pt x="1381" y="6449"/>
                  <a:pt x="1381" y="6436"/>
                </a:cubicBezTo>
                <a:cubicBezTo>
                  <a:pt x="1381" y="6423"/>
                  <a:pt x="1391" y="6413"/>
                  <a:pt x="1404" y="6413"/>
                </a:cubicBezTo>
                <a:close/>
                <a:moveTo>
                  <a:pt x="1545" y="6413"/>
                </a:moveTo>
                <a:lnTo>
                  <a:pt x="1545" y="6413"/>
                </a:lnTo>
                <a:cubicBezTo>
                  <a:pt x="1558" y="6413"/>
                  <a:pt x="1568" y="6423"/>
                  <a:pt x="1568" y="6436"/>
                </a:cubicBezTo>
                <a:cubicBezTo>
                  <a:pt x="1568" y="6449"/>
                  <a:pt x="1558" y="6460"/>
                  <a:pt x="1545" y="6460"/>
                </a:cubicBezTo>
                <a:lnTo>
                  <a:pt x="1545" y="6460"/>
                </a:lnTo>
                <a:cubicBezTo>
                  <a:pt x="1532" y="6460"/>
                  <a:pt x="1521" y="6449"/>
                  <a:pt x="1521" y="6436"/>
                </a:cubicBezTo>
                <a:cubicBezTo>
                  <a:pt x="1521" y="6423"/>
                  <a:pt x="1532" y="6413"/>
                  <a:pt x="1545" y="6413"/>
                </a:cubicBezTo>
                <a:close/>
                <a:moveTo>
                  <a:pt x="1686" y="6413"/>
                </a:moveTo>
                <a:lnTo>
                  <a:pt x="1686" y="6413"/>
                </a:lnTo>
                <a:cubicBezTo>
                  <a:pt x="1699" y="6413"/>
                  <a:pt x="1709" y="6423"/>
                  <a:pt x="1709" y="6436"/>
                </a:cubicBezTo>
                <a:cubicBezTo>
                  <a:pt x="1709" y="6449"/>
                  <a:pt x="1699" y="6460"/>
                  <a:pt x="1686" y="6460"/>
                </a:cubicBezTo>
                <a:lnTo>
                  <a:pt x="1686" y="6460"/>
                </a:lnTo>
                <a:cubicBezTo>
                  <a:pt x="1673" y="6460"/>
                  <a:pt x="1662" y="6449"/>
                  <a:pt x="1662" y="6436"/>
                </a:cubicBezTo>
                <a:cubicBezTo>
                  <a:pt x="1662" y="6423"/>
                  <a:pt x="1673" y="6413"/>
                  <a:pt x="1686" y="6413"/>
                </a:cubicBezTo>
                <a:close/>
                <a:moveTo>
                  <a:pt x="1827" y="6413"/>
                </a:moveTo>
                <a:lnTo>
                  <a:pt x="1827" y="6413"/>
                </a:lnTo>
                <a:cubicBezTo>
                  <a:pt x="1840" y="6413"/>
                  <a:pt x="1850" y="6423"/>
                  <a:pt x="1850" y="6436"/>
                </a:cubicBezTo>
                <a:cubicBezTo>
                  <a:pt x="1850" y="6449"/>
                  <a:pt x="1840" y="6460"/>
                  <a:pt x="1827" y="6460"/>
                </a:cubicBezTo>
                <a:lnTo>
                  <a:pt x="1827" y="6460"/>
                </a:lnTo>
                <a:cubicBezTo>
                  <a:pt x="1814" y="6460"/>
                  <a:pt x="1803" y="6449"/>
                  <a:pt x="1803" y="6436"/>
                </a:cubicBezTo>
                <a:cubicBezTo>
                  <a:pt x="1803" y="6423"/>
                  <a:pt x="1814" y="6413"/>
                  <a:pt x="1827" y="6413"/>
                </a:cubicBezTo>
                <a:close/>
                <a:moveTo>
                  <a:pt x="1967" y="6413"/>
                </a:moveTo>
                <a:lnTo>
                  <a:pt x="1968" y="6413"/>
                </a:lnTo>
                <a:cubicBezTo>
                  <a:pt x="1980" y="6413"/>
                  <a:pt x="1991" y="6423"/>
                  <a:pt x="1991" y="6436"/>
                </a:cubicBezTo>
                <a:cubicBezTo>
                  <a:pt x="1991" y="6449"/>
                  <a:pt x="1980" y="6460"/>
                  <a:pt x="1968" y="6460"/>
                </a:cubicBezTo>
                <a:lnTo>
                  <a:pt x="1967" y="6460"/>
                </a:lnTo>
                <a:cubicBezTo>
                  <a:pt x="1955" y="6460"/>
                  <a:pt x="1944" y="6449"/>
                  <a:pt x="1944" y="6436"/>
                </a:cubicBezTo>
                <a:cubicBezTo>
                  <a:pt x="1944" y="6423"/>
                  <a:pt x="1955" y="6413"/>
                  <a:pt x="1967" y="6413"/>
                </a:cubicBezTo>
                <a:close/>
                <a:moveTo>
                  <a:pt x="2108" y="6413"/>
                </a:moveTo>
                <a:lnTo>
                  <a:pt x="2108" y="6413"/>
                </a:lnTo>
                <a:cubicBezTo>
                  <a:pt x="2121" y="6413"/>
                  <a:pt x="2132" y="6423"/>
                  <a:pt x="2132" y="6436"/>
                </a:cubicBezTo>
                <a:cubicBezTo>
                  <a:pt x="2132" y="6449"/>
                  <a:pt x="2121" y="6460"/>
                  <a:pt x="2108" y="6460"/>
                </a:cubicBezTo>
                <a:lnTo>
                  <a:pt x="2108" y="6460"/>
                </a:lnTo>
                <a:cubicBezTo>
                  <a:pt x="2095" y="6460"/>
                  <a:pt x="2085" y="6449"/>
                  <a:pt x="2085" y="6436"/>
                </a:cubicBezTo>
                <a:cubicBezTo>
                  <a:pt x="2085" y="6423"/>
                  <a:pt x="2095" y="6413"/>
                  <a:pt x="2108" y="6413"/>
                </a:cubicBezTo>
                <a:close/>
                <a:moveTo>
                  <a:pt x="2249" y="6413"/>
                </a:moveTo>
                <a:lnTo>
                  <a:pt x="2249" y="6413"/>
                </a:lnTo>
                <a:cubicBezTo>
                  <a:pt x="2262" y="6413"/>
                  <a:pt x="2273" y="6423"/>
                  <a:pt x="2273" y="6436"/>
                </a:cubicBezTo>
                <a:cubicBezTo>
                  <a:pt x="2273" y="6449"/>
                  <a:pt x="2262" y="6460"/>
                  <a:pt x="2249" y="6460"/>
                </a:cubicBezTo>
                <a:lnTo>
                  <a:pt x="2249" y="6460"/>
                </a:lnTo>
                <a:cubicBezTo>
                  <a:pt x="2236" y="6460"/>
                  <a:pt x="2226" y="6449"/>
                  <a:pt x="2226" y="6436"/>
                </a:cubicBezTo>
                <a:cubicBezTo>
                  <a:pt x="2226" y="6423"/>
                  <a:pt x="2236" y="6413"/>
                  <a:pt x="2249" y="6413"/>
                </a:cubicBezTo>
                <a:close/>
                <a:moveTo>
                  <a:pt x="2390" y="6413"/>
                </a:moveTo>
                <a:lnTo>
                  <a:pt x="2390" y="6413"/>
                </a:lnTo>
                <a:cubicBezTo>
                  <a:pt x="2403" y="6413"/>
                  <a:pt x="2414" y="6423"/>
                  <a:pt x="2414" y="6436"/>
                </a:cubicBezTo>
                <a:cubicBezTo>
                  <a:pt x="2414" y="6449"/>
                  <a:pt x="2403" y="6460"/>
                  <a:pt x="2390" y="6460"/>
                </a:cubicBezTo>
                <a:lnTo>
                  <a:pt x="2390" y="6460"/>
                </a:lnTo>
                <a:cubicBezTo>
                  <a:pt x="2377" y="6460"/>
                  <a:pt x="2367" y="6449"/>
                  <a:pt x="2367" y="6436"/>
                </a:cubicBezTo>
                <a:cubicBezTo>
                  <a:pt x="2367" y="6423"/>
                  <a:pt x="2377" y="6413"/>
                  <a:pt x="2390" y="6413"/>
                </a:cubicBezTo>
                <a:close/>
                <a:moveTo>
                  <a:pt x="2531" y="6413"/>
                </a:moveTo>
                <a:lnTo>
                  <a:pt x="2531" y="6413"/>
                </a:lnTo>
                <a:cubicBezTo>
                  <a:pt x="2544" y="6413"/>
                  <a:pt x="2554" y="6423"/>
                  <a:pt x="2554" y="6436"/>
                </a:cubicBezTo>
                <a:cubicBezTo>
                  <a:pt x="2554" y="6449"/>
                  <a:pt x="2544" y="6460"/>
                  <a:pt x="2531" y="6460"/>
                </a:cubicBezTo>
                <a:lnTo>
                  <a:pt x="2531" y="6460"/>
                </a:lnTo>
                <a:cubicBezTo>
                  <a:pt x="2518" y="6460"/>
                  <a:pt x="2507" y="6449"/>
                  <a:pt x="2507" y="6436"/>
                </a:cubicBezTo>
                <a:cubicBezTo>
                  <a:pt x="2507" y="6423"/>
                  <a:pt x="2518" y="6413"/>
                  <a:pt x="2531" y="6413"/>
                </a:cubicBezTo>
                <a:close/>
                <a:moveTo>
                  <a:pt x="2672" y="6413"/>
                </a:moveTo>
                <a:lnTo>
                  <a:pt x="2672" y="6413"/>
                </a:lnTo>
                <a:cubicBezTo>
                  <a:pt x="2685" y="6413"/>
                  <a:pt x="2695" y="6423"/>
                  <a:pt x="2695" y="6436"/>
                </a:cubicBezTo>
                <a:cubicBezTo>
                  <a:pt x="2695" y="6449"/>
                  <a:pt x="2685" y="6460"/>
                  <a:pt x="2672" y="6460"/>
                </a:cubicBezTo>
                <a:lnTo>
                  <a:pt x="2672" y="6460"/>
                </a:lnTo>
                <a:cubicBezTo>
                  <a:pt x="2659" y="6460"/>
                  <a:pt x="2648" y="6449"/>
                  <a:pt x="2648" y="6436"/>
                </a:cubicBezTo>
                <a:cubicBezTo>
                  <a:pt x="2648" y="6423"/>
                  <a:pt x="2659" y="6413"/>
                  <a:pt x="2672" y="6413"/>
                </a:cubicBezTo>
                <a:close/>
                <a:moveTo>
                  <a:pt x="2813" y="6413"/>
                </a:moveTo>
                <a:lnTo>
                  <a:pt x="2813" y="6413"/>
                </a:lnTo>
                <a:cubicBezTo>
                  <a:pt x="2826" y="6413"/>
                  <a:pt x="2836" y="6423"/>
                  <a:pt x="2836" y="6436"/>
                </a:cubicBezTo>
                <a:cubicBezTo>
                  <a:pt x="2836" y="6449"/>
                  <a:pt x="2826" y="6460"/>
                  <a:pt x="2813" y="6460"/>
                </a:cubicBezTo>
                <a:lnTo>
                  <a:pt x="2813" y="6460"/>
                </a:lnTo>
                <a:cubicBezTo>
                  <a:pt x="2800" y="6460"/>
                  <a:pt x="2789" y="6449"/>
                  <a:pt x="2789" y="6436"/>
                </a:cubicBezTo>
                <a:cubicBezTo>
                  <a:pt x="2789" y="6423"/>
                  <a:pt x="2800" y="6413"/>
                  <a:pt x="2813" y="6413"/>
                </a:cubicBezTo>
                <a:close/>
                <a:moveTo>
                  <a:pt x="2953" y="6413"/>
                </a:moveTo>
                <a:lnTo>
                  <a:pt x="2953" y="6413"/>
                </a:lnTo>
                <a:cubicBezTo>
                  <a:pt x="2966" y="6413"/>
                  <a:pt x="2977" y="6423"/>
                  <a:pt x="2977" y="6436"/>
                </a:cubicBezTo>
                <a:cubicBezTo>
                  <a:pt x="2977" y="6449"/>
                  <a:pt x="2966" y="6460"/>
                  <a:pt x="2953" y="6460"/>
                </a:cubicBezTo>
                <a:lnTo>
                  <a:pt x="2953" y="6460"/>
                </a:lnTo>
                <a:cubicBezTo>
                  <a:pt x="2940" y="6460"/>
                  <a:pt x="2930" y="6449"/>
                  <a:pt x="2930" y="6436"/>
                </a:cubicBezTo>
                <a:cubicBezTo>
                  <a:pt x="2930" y="6423"/>
                  <a:pt x="2940" y="6413"/>
                  <a:pt x="2953" y="6413"/>
                </a:cubicBezTo>
                <a:close/>
                <a:moveTo>
                  <a:pt x="3094" y="6413"/>
                </a:moveTo>
                <a:lnTo>
                  <a:pt x="3094" y="6413"/>
                </a:lnTo>
                <a:cubicBezTo>
                  <a:pt x="3107" y="6413"/>
                  <a:pt x="3118" y="6423"/>
                  <a:pt x="3118" y="6436"/>
                </a:cubicBezTo>
                <a:cubicBezTo>
                  <a:pt x="3118" y="6449"/>
                  <a:pt x="3107" y="6460"/>
                  <a:pt x="3094" y="6460"/>
                </a:cubicBezTo>
                <a:lnTo>
                  <a:pt x="3094" y="6460"/>
                </a:lnTo>
                <a:cubicBezTo>
                  <a:pt x="3081" y="6460"/>
                  <a:pt x="3071" y="6449"/>
                  <a:pt x="3071" y="6436"/>
                </a:cubicBezTo>
                <a:cubicBezTo>
                  <a:pt x="3071" y="6423"/>
                  <a:pt x="3081" y="6413"/>
                  <a:pt x="3094" y="6413"/>
                </a:cubicBezTo>
                <a:close/>
                <a:moveTo>
                  <a:pt x="3235" y="6413"/>
                </a:moveTo>
                <a:lnTo>
                  <a:pt x="3235" y="6413"/>
                </a:lnTo>
                <a:cubicBezTo>
                  <a:pt x="3248" y="6413"/>
                  <a:pt x="3259" y="6423"/>
                  <a:pt x="3259" y="6436"/>
                </a:cubicBezTo>
                <a:cubicBezTo>
                  <a:pt x="3259" y="6449"/>
                  <a:pt x="3248" y="6460"/>
                  <a:pt x="3235" y="6460"/>
                </a:cubicBezTo>
                <a:lnTo>
                  <a:pt x="3235" y="6460"/>
                </a:lnTo>
                <a:cubicBezTo>
                  <a:pt x="3222" y="6460"/>
                  <a:pt x="3212" y="6449"/>
                  <a:pt x="3212" y="6436"/>
                </a:cubicBezTo>
                <a:cubicBezTo>
                  <a:pt x="3212" y="6423"/>
                  <a:pt x="3222" y="6413"/>
                  <a:pt x="3235" y="6413"/>
                </a:cubicBezTo>
                <a:close/>
                <a:moveTo>
                  <a:pt x="3376" y="6413"/>
                </a:moveTo>
                <a:lnTo>
                  <a:pt x="3376" y="6413"/>
                </a:lnTo>
                <a:cubicBezTo>
                  <a:pt x="3389" y="6413"/>
                  <a:pt x="3399" y="6423"/>
                  <a:pt x="3399" y="6436"/>
                </a:cubicBezTo>
                <a:cubicBezTo>
                  <a:pt x="3399" y="6449"/>
                  <a:pt x="3389" y="6460"/>
                  <a:pt x="3376" y="6460"/>
                </a:cubicBezTo>
                <a:lnTo>
                  <a:pt x="3376" y="6460"/>
                </a:lnTo>
                <a:cubicBezTo>
                  <a:pt x="3363" y="6460"/>
                  <a:pt x="3352" y="6449"/>
                  <a:pt x="3352" y="6436"/>
                </a:cubicBezTo>
                <a:cubicBezTo>
                  <a:pt x="3352" y="6423"/>
                  <a:pt x="3363" y="6413"/>
                  <a:pt x="3376" y="6413"/>
                </a:cubicBezTo>
                <a:close/>
                <a:moveTo>
                  <a:pt x="3517" y="6413"/>
                </a:moveTo>
                <a:lnTo>
                  <a:pt x="3517" y="6413"/>
                </a:lnTo>
                <a:cubicBezTo>
                  <a:pt x="3530" y="6413"/>
                  <a:pt x="3540" y="6423"/>
                  <a:pt x="3540" y="6436"/>
                </a:cubicBezTo>
                <a:cubicBezTo>
                  <a:pt x="3540" y="6449"/>
                  <a:pt x="3530" y="6460"/>
                  <a:pt x="3517" y="6460"/>
                </a:cubicBezTo>
                <a:lnTo>
                  <a:pt x="3517" y="6460"/>
                </a:lnTo>
                <a:cubicBezTo>
                  <a:pt x="3504" y="6460"/>
                  <a:pt x="3493" y="6449"/>
                  <a:pt x="3493" y="6436"/>
                </a:cubicBezTo>
                <a:cubicBezTo>
                  <a:pt x="3493" y="6423"/>
                  <a:pt x="3504" y="6413"/>
                  <a:pt x="3517" y="6413"/>
                </a:cubicBezTo>
                <a:close/>
                <a:moveTo>
                  <a:pt x="3658" y="6413"/>
                </a:moveTo>
                <a:lnTo>
                  <a:pt x="3658" y="6413"/>
                </a:lnTo>
                <a:cubicBezTo>
                  <a:pt x="3671" y="6413"/>
                  <a:pt x="3681" y="6423"/>
                  <a:pt x="3681" y="6436"/>
                </a:cubicBezTo>
                <a:cubicBezTo>
                  <a:pt x="3681" y="6449"/>
                  <a:pt x="3671" y="6460"/>
                  <a:pt x="3658" y="6460"/>
                </a:cubicBezTo>
                <a:lnTo>
                  <a:pt x="3658" y="6460"/>
                </a:lnTo>
                <a:cubicBezTo>
                  <a:pt x="3645" y="6460"/>
                  <a:pt x="3634" y="6449"/>
                  <a:pt x="3634" y="6436"/>
                </a:cubicBezTo>
                <a:cubicBezTo>
                  <a:pt x="3634" y="6423"/>
                  <a:pt x="3645" y="6413"/>
                  <a:pt x="3658" y="6413"/>
                </a:cubicBezTo>
                <a:close/>
                <a:moveTo>
                  <a:pt x="3798" y="6413"/>
                </a:moveTo>
                <a:lnTo>
                  <a:pt x="3799" y="6413"/>
                </a:lnTo>
                <a:cubicBezTo>
                  <a:pt x="3812" y="6413"/>
                  <a:pt x="3822" y="6423"/>
                  <a:pt x="3822" y="6436"/>
                </a:cubicBezTo>
                <a:cubicBezTo>
                  <a:pt x="3822" y="6449"/>
                  <a:pt x="3812" y="6460"/>
                  <a:pt x="3799" y="6460"/>
                </a:cubicBezTo>
                <a:lnTo>
                  <a:pt x="3798" y="6460"/>
                </a:lnTo>
                <a:cubicBezTo>
                  <a:pt x="3786" y="6460"/>
                  <a:pt x="3775" y="6449"/>
                  <a:pt x="3775" y="6436"/>
                </a:cubicBezTo>
                <a:cubicBezTo>
                  <a:pt x="3775" y="6423"/>
                  <a:pt x="3786" y="6413"/>
                  <a:pt x="3798" y="6413"/>
                </a:cubicBezTo>
                <a:close/>
                <a:moveTo>
                  <a:pt x="3939" y="6413"/>
                </a:moveTo>
                <a:lnTo>
                  <a:pt x="3939" y="6413"/>
                </a:lnTo>
                <a:cubicBezTo>
                  <a:pt x="3952" y="6413"/>
                  <a:pt x="3963" y="6423"/>
                  <a:pt x="3963" y="6436"/>
                </a:cubicBezTo>
                <a:cubicBezTo>
                  <a:pt x="3963" y="6449"/>
                  <a:pt x="3952" y="6460"/>
                  <a:pt x="3939" y="6460"/>
                </a:cubicBezTo>
                <a:lnTo>
                  <a:pt x="3939" y="6460"/>
                </a:lnTo>
                <a:cubicBezTo>
                  <a:pt x="3926" y="6460"/>
                  <a:pt x="3916" y="6449"/>
                  <a:pt x="3916" y="6436"/>
                </a:cubicBezTo>
                <a:cubicBezTo>
                  <a:pt x="3916" y="6423"/>
                  <a:pt x="3926" y="6413"/>
                  <a:pt x="3939" y="6413"/>
                </a:cubicBezTo>
                <a:close/>
                <a:moveTo>
                  <a:pt x="4080" y="6413"/>
                </a:moveTo>
                <a:lnTo>
                  <a:pt x="4080" y="6413"/>
                </a:lnTo>
                <a:cubicBezTo>
                  <a:pt x="4093" y="6413"/>
                  <a:pt x="4104" y="6423"/>
                  <a:pt x="4104" y="6436"/>
                </a:cubicBezTo>
                <a:cubicBezTo>
                  <a:pt x="4104" y="6449"/>
                  <a:pt x="4093" y="6460"/>
                  <a:pt x="4080" y="6460"/>
                </a:cubicBezTo>
                <a:lnTo>
                  <a:pt x="4080" y="6460"/>
                </a:lnTo>
                <a:cubicBezTo>
                  <a:pt x="4067" y="6460"/>
                  <a:pt x="4057" y="6449"/>
                  <a:pt x="4057" y="6436"/>
                </a:cubicBezTo>
                <a:cubicBezTo>
                  <a:pt x="4057" y="6423"/>
                  <a:pt x="4067" y="6413"/>
                  <a:pt x="4080" y="6413"/>
                </a:cubicBezTo>
                <a:close/>
                <a:moveTo>
                  <a:pt x="4221" y="6413"/>
                </a:moveTo>
                <a:lnTo>
                  <a:pt x="4221" y="6413"/>
                </a:lnTo>
                <a:cubicBezTo>
                  <a:pt x="4234" y="6413"/>
                  <a:pt x="4245" y="6423"/>
                  <a:pt x="4245" y="6436"/>
                </a:cubicBezTo>
                <a:cubicBezTo>
                  <a:pt x="4245" y="6449"/>
                  <a:pt x="4234" y="6460"/>
                  <a:pt x="4221" y="6460"/>
                </a:cubicBezTo>
                <a:lnTo>
                  <a:pt x="4221" y="6460"/>
                </a:lnTo>
                <a:cubicBezTo>
                  <a:pt x="4208" y="6460"/>
                  <a:pt x="4198" y="6449"/>
                  <a:pt x="4198" y="6436"/>
                </a:cubicBezTo>
                <a:cubicBezTo>
                  <a:pt x="4198" y="6423"/>
                  <a:pt x="4208" y="6413"/>
                  <a:pt x="4221" y="6413"/>
                </a:cubicBezTo>
                <a:close/>
                <a:moveTo>
                  <a:pt x="4362" y="6413"/>
                </a:moveTo>
                <a:lnTo>
                  <a:pt x="4362" y="6413"/>
                </a:lnTo>
                <a:cubicBezTo>
                  <a:pt x="4375" y="6413"/>
                  <a:pt x="4385" y="6423"/>
                  <a:pt x="4385" y="6436"/>
                </a:cubicBezTo>
                <a:cubicBezTo>
                  <a:pt x="4385" y="6449"/>
                  <a:pt x="4375" y="6460"/>
                  <a:pt x="4362" y="6460"/>
                </a:cubicBezTo>
                <a:lnTo>
                  <a:pt x="4362" y="6460"/>
                </a:lnTo>
                <a:cubicBezTo>
                  <a:pt x="4349" y="6460"/>
                  <a:pt x="4338" y="6449"/>
                  <a:pt x="4338" y="6436"/>
                </a:cubicBezTo>
                <a:cubicBezTo>
                  <a:pt x="4338" y="6423"/>
                  <a:pt x="4349" y="6413"/>
                  <a:pt x="4362" y="6413"/>
                </a:cubicBezTo>
                <a:close/>
                <a:moveTo>
                  <a:pt x="4503" y="6413"/>
                </a:moveTo>
                <a:lnTo>
                  <a:pt x="4503" y="6413"/>
                </a:lnTo>
                <a:cubicBezTo>
                  <a:pt x="4516" y="6413"/>
                  <a:pt x="4526" y="6423"/>
                  <a:pt x="4526" y="6436"/>
                </a:cubicBezTo>
                <a:cubicBezTo>
                  <a:pt x="4526" y="6449"/>
                  <a:pt x="4516" y="6460"/>
                  <a:pt x="4503" y="6460"/>
                </a:cubicBezTo>
                <a:lnTo>
                  <a:pt x="4503" y="6460"/>
                </a:lnTo>
                <a:cubicBezTo>
                  <a:pt x="4490" y="6460"/>
                  <a:pt x="4479" y="6449"/>
                  <a:pt x="4479" y="6436"/>
                </a:cubicBezTo>
                <a:cubicBezTo>
                  <a:pt x="4479" y="6423"/>
                  <a:pt x="4490" y="6413"/>
                  <a:pt x="4503" y="6413"/>
                </a:cubicBezTo>
                <a:close/>
                <a:moveTo>
                  <a:pt x="4644" y="6413"/>
                </a:moveTo>
                <a:lnTo>
                  <a:pt x="4644" y="6413"/>
                </a:lnTo>
                <a:cubicBezTo>
                  <a:pt x="4657" y="6413"/>
                  <a:pt x="4667" y="6423"/>
                  <a:pt x="4667" y="6436"/>
                </a:cubicBezTo>
                <a:cubicBezTo>
                  <a:pt x="4667" y="6449"/>
                  <a:pt x="4657" y="6460"/>
                  <a:pt x="4644" y="6460"/>
                </a:cubicBezTo>
                <a:lnTo>
                  <a:pt x="4644" y="6460"/>
                </a:lnTo>
                <a:cubicBezTo>
                  <a:pt x="4631" y="6460"/>
                  <a:pt x="4620" y="6449"/>
                  <a:pt x="4620" y="6436"/>
                </a:cubicBezTo>
                <a:cubicBezTo>
                  <a:pt x="4620" y="6423"/>
                  <a:pt x="4631" y="6413"/>
                  <a:pt x="4644" y="6413"/>
                </a:cubicBezTo>
                <a:close/>
                <a:moveTo>
                  <a:pt x="4784" y="6413"/>
                </a:moveTo>
                <a:lnTo>
                  <a:pt x="4784" y="6413"/>
                </a:lnTo>
                <a:cubicBezTo>
                  <a:pt x="4797" y="6413"/>
                  <a:pt x="4808" y="6423"/>
                  <a:pt x="4808" y="6436"/>
                </a:cubicBezTo>
                <a:cubicBezTo>
                  <a:pt x="4808" y="6449"/>
                  <a:pt x="4797" y="6460"/>
                  <a:pt x="4784" y="6460"/>
                </a:cubicBezTo>
                <a:lnTo>
                  <a:pt x="4784" y="6460"/>
                </a:lnTo>
                <a:cubicBezTo>
                  <a:pt x="4771" y="6460"/>
                  <a:pt x="4761" y="6449"/>
                  <a:pt x="4761" y="6436"/>
                </a:cubicBezTo>
                <a:cubicBezTo>
                  <a:pt x="4761" y="6423"/>
                  <a:pt x="4771" y="6413"/>
                  <a:pt x="4784" y="6413"/>
                </a:cubicBezTo>
                <a:close/>
                <a:moveTo>
                  <a:pt x="4925" y="6413"/>
                </a:moveTo>
                <a:lnTo>
                  <a:pt x="4925" y="6413"/>
                </a:lnTo>
                <a:cubicBezTo>
                  <a:pt x="4938" y="6413"/>
                  <a:pt x="4949" y="6423"/>
                  <a:pt x="4949" y="6436"/>
                </a:cubicBezTo>
                <a:cubicBezTo>
                  <a:pt x="4949" y="6449"/>
                  <a:pt x="4938" y="6460"/>
                  <a:pt x="4925" y="6460"/>
                </a:cubicBezTo>
                <a:lnTo>
                  <a:pt x="4925" y="6460"/>
                </a:lnTo>
                <a:cubicBezTo>
                  <a:pt x="4912" y="6460"/>
                  <a:pt x="4902" y="6449"/>
                  <a:pt x="4902" y="6436"/>
                </a:cubicBezTo>
                <a:cubicBezTo>
                  <a:pt x="4902" y="6423"/>
                  <a:pt x="4912" y="6413"/>
                  <a:pt x="4925" y="6413"/>
                </a:cubicBezTo>
                <a:close/>
                <a:moveTo>
                  <a:pt x="5066" y="6413"/>
                </a:moveTo>
                <a:lnTo>
                  <a:pt x="5066" y="6413"/>
                </a:lnTo>
                <a:cubicBezTo>
                  <a:pt x="5079" y="6413"/>
                  <a:pt x="5090" y="6423"/>
                  <a:pt x="5090" y="6436"/>
                </a:cubicBezTo>
                <a:cubicBezTo>
                  <a:pt x="5090" y="6449"/>
                  <a:pt x="5079" y="6460"/>
                  <a:pt x="5066" y="6460"/>
                </a:cubicBezTo>
                <a:lnTo>
                  <a:pt x="5066" y="6460"/>
                </a:lnTo>
                <a:cubicBezTo>
                  <a:pt x="5053" y="6460"/>
                  <a:pt x="5043" y="6449"/>
                  <a:pt x="5043" y="6436"/>
                </a:cubicBezTo>
                <a:cubicBezTo>
                  <a:pt x="5043" y="6423"/>
                  <a:pt x="5053" y="6413"/>
                  <a:pt x="5066" y="6413"/>
                </a:cubicBezTo>
                <a:close/>
                <a:moveTo>
                  <a:pt x="5207" y="6413"/>
                </a:moveTo>
                <a:lnTo>
                  <a:pt x="5207" y="6413"/>
                </a:lnTo>
                <a:cubicBezTo>
                  <a:pt x="5220" y="6413"/>
                  <a:pt x="5230" y="6423"/>
                  <a:pt x="5230" y="6436"/>
                </a:cubicBezTo>
                <a:cubicBezTo>
                  <a:pt x="5230" y="6449"/>
                  <a:pt x="5220" y="6460"/>
                  <a:pt x="5207" y="6460"/>
                </a:cubicBezTo>
                <a:lnTo>
                  <a:pt x="5207" y="6460"/>
                </a:lnTo>
                <a:cubicBezTo>
                  <a:pt x="5194" y="6460"/>
                  <a:pt x="5183" y="6449"/>
                  <a:pt x="5183" y="6436"/>
                </a:cubicBezTo>
                <a:cubicBezTo>
                  <a:pt x="5183" y="6423"/>
                  <a:pt x="5194" y="6413"/>
                  <a:pt x="5207" y="6413"/>
                </a:cubicBezTo>
                <a:close/>
                <a:moveTo>
                  <a:pt x="5348" y="6413"/>
                </a:moveTo>
                <a:lnTo>
                  <a:pt x="5348" y="6413"/>
                </a:lnTo>
                <a:cubicBezTo>
                  <a:pt x="5361" y="6413"/>
                  <a:pt x="5371" y="6423"/>
                  <a:pt x="5371" y="6436"/>
                </a:cubicBezTo>
                <a:cubicBezTo>
                  <a:pt x="5371" y="6449"/>
                  <a:pt x="5361" y="6460"/>
                  <a:pt x="5348" y="6460"/>
                </a:cubicBezTo>
                <a:lnTo>
                  <a:pt x="5348" y="6460"/>
                </a:lnTo>
                <a:cubicBezTo>
                  <a:pt x="5335" y="6460"/>
                  <a:pt x="5324" y="6449"/>
                  <a:pt x="5324" y="6436"/>
                </a:cubicBezTo>
                <a:cubicBezTo>
                  <a:pt x="5324" y="6423"/>
                  <a:pt x="5335" y="6413"/>
                  <a:pt x="5348" y="6413"/>
                </a:cubicBezTo>
                <a:close/>
                <a:moveTo>
                  <a:pt x="5489" y="6413"/>
                </a:moveTo>
                <a:lnTo>
                  <a:pt x="5489" y="6413"/>
                </a:lnTo>
                <a:cubicBezTo>
                  <a:pt x="5502" y="6413"/>
                  <a:pt x="5512" y="6423"/>
                  <a:pt x="5512" y="6436"/>
                </a:cubicBezTo>
                <a:cubicBezTo>
                  <a:pt x="5512" y="6449"/>
                  <a:pt x="5502" y="6460"/>
                  <a:pt x="5489" y="6460"/>
                </a:cubicBezTo>
                <a:lnTo>
                  <a:pt x="5489" y="6460"/>
                </a:lnTo>
                <a:cubicBezTo>
                  <a:pt x="5476" y="6460"/>
                  <a:pt x="5465" y="6449"/>
                  <a:pt x="5465" y="6436"/>
                </a:cubicBezTo>
                <a:cubicBezTo>
                  <a:pt x="5465" y="6423"/>
                  <a:pt x="5476" y="6413"/>
                  <a:pt x="5489" y="6413"/>
                </a:cubicBezTo>
                <a:close/>
                <a:moveTo>
                  <a:pt x="5630" y="6413"/>
                </a:moveTo>
                <a:lnTo>
                  <a:pt x="5630" y="6413"/>
                </a:lnTo>
                <a:cubicBezTo>
                  <a:pt x="5643" y="6413"/>
                  <a:pt x="5653" y="6423"/>
                  <a:pt x="5653" y="6436"/>
                </a:cubicBezTo>
                <a:cubicBezTo>
                  <a:pt x="5653" y="6449"/>
                  <a:pt x="5643" y="6460"/>
                  <a:pt x="5630" y="6460"/>
                </a:cubicBezTo>
                <a:lnTo>
                  <a:pt x="5630" y="6460"/>
                </a:lnTo>
                <a:cubicBezTo>
                  <a:pt x="5617" y="6460"/>
                  <a:pt x="5606" y="6449"/>
                  <a:pt x="5606" y="6436"/>
                </a:cubicBezTo>
                <a:cubicBezTo>
                  <a:pt x="5606" y="6423"/>
                  <a:pt x="5617" y="6413"/>
                  <a:pt x="5630" y="6413"/>
                </a:cubicBezTo>
                <a:close/>
                <a:moveTo>
                  <a:pt x="5770" y="6413"/>
                </a:moveTo>
                <a:lnTo>
                  <a:pt x="5770" y="6413"/>
                </a:lnTo>
                <a:cubicBezTo>
                  <a:pt x="5783" y="6413"/>
                  <a:pt x="5794" y="6423"/>
                  <a:pt x="5794" y="6436"/>
                </a:cubicBezTo>
                <a:cubicBezTo>
                  <a:pt x="5794" y="6449"/>
                  <a:pt x="5783" y="6460"/>
                  <a:pt x="5770" y="6460"/>
                </a:cubicBezTo>
                <a:lnTo>
                  <a:pt x="5770" y="6460"/>
                </a:lnTo>
                <a:cubicBezTo>
                  <a:pt x="5757" y="6460"/>
                  <a:pt x="5747" y="6449"/>
                  <a:pt x="5747" y="6436"/>
                </a:cubicBezTo>
                <a:cubicBezTo>
                  <a:pt x="5747" y="6423"/>
                  <a:pt x="5757" y="6413"/>
                  <a:pt x="5770" y="6413"/>
                </a:cubicBezTo>
                <a:close/>
                <a:moveTo>
                  <a:pt x="5911" y="6413"/>
                </a:moveTo>
                <a:lnTo>
                  <a:pt x="5911" y="6413"/>
                </a:lnTo>
                <a:cubicBezTo>
                  <a:pt x="5924" y="6413"/>
                  <a:pt x="5935" y="6423"/>
                  <a:pt x="5935" y="6436"/>
                </a:cubicBezTo>
                <a:cubicBezTo>
                  <a:pt x="5935" y="6449"/>
                  <a:pt x="5924" y="6460"/>
                  <a:pt x="5911" y="6460"/>
                </a:cubicBezTo>
                <a:lnTo>
                  <a:pt x="5911" y="6460"/>
                </a:lnTo>
                <a:cubicBezTo>
                  <a:pt x="5898" y="6460"/>
                  <a:pt x="5888" y="6449"/>
                  <a:pt x="5888" y="6436"/>
                </a:cubicBezTo>
                <a:cubicBezTo>
                  <a:pt x="5888" y="6423"/>
                  <a:pt x="5898" y="6413"/>
                  <a:pt x="5911" y="6413"/>
                </a:cubicBezTo>
                <a:close/>
                <a:moveTo>
                  <a:pt x="6052" y="6413"/>
                </a:moveTo>
                <a:lnTo>
                  <a:pt x="6052" y="6413"/>
                </a:lnTo>
                <a:cubicBezTo>
                  <a:pt x="6065" y="6413"/>
                  <a:pt x="6076" y="6423"/>
                  <a:pt x="6076" y="6436"/>
                </a:cubicBezTo>
                <a:cubicBezTo>
                  <a:pt x="6076" y="6449"/>
                  <a:pt x="6065" y="6460"/>
                  <a:pt x="6052" y="6460"/>
                </a:cubicBezTo>
                <a:lnTo>
                  <a:pt x="6052" y="6460"/>
                </a:lnTo>
                <a:cubicBezTo>
                  <a:pt x="6039" y="6460"/>
                  <a:pt x="6029" y="6449"/>
                  <a:pt x="6029" y="6436"/>
                </a:cubicBezTo>
                <a:cubicBezTo>
                  <a:pt x="6029" y="6423"/>
                  <a:pt x="6039" y="6413"/>
                  <a:pt x="6052" y="6413"/>
                </a:cubicBezTo>
                <a:close/>
                <a:moveTo>
                  <a:pt x="6193" y="6413"/>
                </a:moveTo>
                <a:lnTo>
                  <a:pt x="6193" y="6413"/>
                </a:lnTo>
                <a:cubicBezTo>
                  <a:pt x="6206" y="6413"/>
                  <a:pt x="6216" y="6423"/>
                  <a:pt x="6216" y="6436"/>
                </a:cubicBezTo>
                <a:cubicBezTo>
                  <a:pt x="6216" y="6449"/>
                  <a:pt x="6206" y="6460"/>
                  <a:pt x="6193" y="6460"/>
                </a:cubicBezTo>
                <a:lnTo>
                  <a:pt x="6193" y="6460"/>
                </a:lnTo>
                <a:cubicBezTo>
                  <a:pt x="6180" y="6460"/>
                  <a:pt x="6169" y="6449"/>
                  <a:pt x="6169" y="6436"/>
                </a:cubicBezTo>
                <a:cubicBezTo>
                  <a:pt x="6169" y="6423"/>
                  <a:pt x="6180" y="6413"/>
                  <a:pt x="6193" y="6413"/>
                </a:cubicBezTo>
                <a:close/>
                <a:moveTo>
                  <a:pt x="6334" y="6413"/>
                </a:moveTo>
                <a:lnTo>
                  <a:pt x="6334" y="6413"/>
                </a:lnTo>
                <a:cubicBezTo>
                  <a:pt x="6347" y="6413"/>
                  <a:pt x="6357" y="6423"/>
                  <a:pt x="6357" y="6436"/>
                </a:cubicBezTo>
                <a:cubicBezTo>
                  <a:pt x="6357" y="6449"/>
                  <a:pt x="6347" y="6460"/>
                  <a:pt x="6334" y="6460"/>
                </a:cubicBezTo>
                <a:lnTo>
                  <a:pt x="6334" y="6460"/>
                </a:lnTo>
                <a:cubicBezTo>
                  <a:pt x="6321" y="6460"/>
                  <a:pt x="6310" y="6449"/>
                  <a:pt x="6310" y="6436"/>
                </a:cubicBezTo>
                <a:cubicBezTo>
                  <a:pt x="6310" y="6423"/>
                  <a:pt x="6321" y="6413"/>
                  <a:pt x="6334" y="6413"/>
                </a:cubicBezTo>
                <a:close/>
                <a:moveTo>
                  <a:pt x="6475" y="6413"/>
                </a:moveTo>
                <a:lnTo>
                  <a:pt x="6475" y="6413"/>
                </a:lnTo>
                <a:cubicBezTo>
                  <a:pt x="6488" y="6413"/>
                  <a:pt x="6498" y="6423"/>
                  <a:pt x="6498" y="6436"/>
                </a:cubicBezTo>
                <a:cubicBezTo>
                  <a:pt x="6498" y="6449"/>
                  <a:pt x="6488" y="6460"/>
                  <a:pt x="6475" y="6460"/>
                </a:cubicBezTo>
                <a:lnTo>
                  <a:pt x="6475" y="6460"/>
                </a:lnTo>
                <a:cubicBezTo>
                  <a:pt x="6462" y="6460"/>
                  <a:pt x="6451" y="6449"/>
                  <a:pt x="6451" y="6436"/>
                </a:cubicBezTo>
                <a:cubicBezTo>
                  <a:pt x="6451" y="6423"/>
                  <a:pt x="6462" y="6413"/>
                  <a:pt x="6475" y="6413"/>
                </a:cubicBezTo>
                <a:close/>
                <a:moveTo>
                  <a:pt x="6615" y="6413"/>
                </a:moveTo>
                <a:lnTo>
                  <a:pt x="6615" y="6413"/>
                </a:lnTo>
                <a:cubicBezTo>
                  <a:pt x="6628" y="6413"/>
                  <a:pt x="6639" y="6423"/>
                  <a:pt x="6639" y="6436"/>
                </a:cubicBezTo>
                <a:cubicBezTo>
                  <a:pt x="6639" y="6449"/>
                  <a:pt x="6628" y="6460"/>
                  <a:pt x="6615" y="6460"/>
                </a:cubicBezTo>
                <a:lnTo>
                  <a:pt x="6615" y="6460"/>
                </a:lnTo>
                <a:cubicBezTo>
                  <a:pt x="6602" y="6460"/>
                  <a:pt x="6592" y="6449"/>
                  <a:pt x="6592" y="6436"/>
                </a:cubicBezTo>
                <a:cubicBezTo>
                  <a:pt x="6592" y="6423"/>
                  <a:pt x="6602" y="6413"/>
                  <a:pt x="6615" y="6413"/>
                </a:cubicBezTo>
                <a:close/>
                <a:moveTo>
                  <a:pt x="6756" y="6413"/>
                </a:moveTo>
                <a:lnTo>
                  <a:pt x="6756" y="6413"/>
                </a:lnTo>
                <a:cubicBezTo>
                  <a:pt x="6769" y="6413"/>
                  <a:pt x="6780" y="6423"/>
                  <a:pt x="6780" y="6436"/>
                </a:cubicBezTo>
                <a:cubicBezTo>
                  <a:pt x="6780" y="6449"/>
                  <a:pt x="6769" y="6460"/>
                  <a:pt x="6756" y="6460"/>
                </a:cubicBezTo>
                <a:lnTo>
                  <a:pt x="6756" y="6460"/>
                </a:lnTo>
                <a:cubicBezTo>
                  <a:pt x="6743" y="6460"/>
                  <a:pt x="6733" y="6449"/>
                  <a:pt x="6733" y="6436"/>
                </a:cubicBezTo>
                <a:cubicBezTo>
                  <a:pt x="6733" y="6423"/>
                  <a:pt x="6743" y="6413"/>
                  <a:pt x="6756" y="6413"/>
                </a:cubicBezTo>
                <a:close/>
                <a:moveTo>
                  <a:pt x="6897" y="6413"/>
                </a:moveTo>
                <a:lnTo>
                  <a:pt x="6897" y="6413"/>
                </a:lnTo>
                <a:cubicBezTo>
                  <a:pt x="6910" y="6413"/>
                  <a:pt x="6921" y="6423"/>
                  <a:pt x="6921" y="6436"/>
                </a:cubicBezTo>
                <a:cubicBezTo>
                  <a:pt x="6921" y="6449"/>
                  <a:pt x="6910" y="6460"/>
                  <a:pt x="6897" y="6460"/>
                </a:cubicBezTo>
                <a:lnTo>
                  <a:pt x="6897" y="6460"/>
                </a:lnTo>
                <a:cubicBezTo>
                  <a:pt x="6884" y="6460"/>
                  <a:pt x="6874" y="6449"/>
                  <a:pt x="6874" y="6436"/>
                </a:cubicBezTo>
                <a:cubicBezTo>
                  <a:pt x="6874" y="6423"/>
                  <a:pt x="6884" y="6413"/>
                  <a:pt x="6897" y="6413"/>
                </a:cubicBezTo>
                <a:close/>
                <a:moveTo>
                  <a:pt x="7038" y="6413"/>
                </a:moveTo>
                <a:lnTo>
                  <a:pt x="7038" y="6413"/>
                </a:lnTo>
                <a:cubicBezTo>
                  <a:pt x="7051" y="6413"/>
                  <a:pt x="7061" y="6423"/>
                  <a:pt x="7061" y="6436"/>
                </a:cubicBezTo>
                <a:cubicBezTo>
                  <a:pt x="7061" y="6449"/>
                  <a:pt x="7051" y="6460"/>
                  <a:pt x="7038" y="6460"/>
                </a:cubicBezTo>
                <a:lnTo>
                  <a:pt x="7038" y="6460"/>
                </a:lnTo>
                <a:cubicBezTo>
                  <a:pt x="7025" y="6460"/>
                  <a:pt x="7015" y="6449"/>
                  <a:pt x="7015" y="6436"/>
                </a:cubicBezTo>
                <a:cubicBezTo>
                  <a:pt x="7015" y="6423"/>
                  <a:pt x="7025" y="6413"/>
                  <a:pt x="7038" y="6413"/>
                </a:cubicBezTo>
                <a:close/>
                <a:moveTo>
                  <a:pt x="7179" y="6413"/>
                </a:moveTo>
                <a:lnTo>
                  <a:pt x="7179" y="6413"/>
                </a:lnTo>
                <a:cubicBezTo>
                  <a:pt x="7192" y="6413"/>
                  <a:pt x="7202" y="6423"/>
                  <a:pt x="7202" y="6436"/>
                </a:cubicBezTo>
                <a:cubicBezTo>
                  <a:pt x="7202" y="6449"/>
                  <a:pt x="7192" y="6460"/>
                  <a:pt x="7179" y="6460"/>
                </a:cubicBezTo>
                <a:lnTo>
                  <a:pt x="7179" y="6460"/>
                </a:lnTo>
                <a:cubicBezTo>
                  <a:pt x="7166" y="6460"/>
                  <a:pt x="7155" y="6449"/>
                  <a:pt x="7155" y="6436"/>
                </a:cubicBezTo>
                <a:cubicBezTo>
                  <a:pt x="7155" y="6423"/>
                  <a:pt x="7166" y="6413"/>
                  <a:pt x="7179" y="6413"/>
                </a:cubicBezTo>
                <a:close/>
                <a:moveTo>
                  <a:pt x="7320" y="6413"/>
                </a:moveTo>
                <a:lnTo>
                  <a:pt x="7320" y="6413"/>
                </a:lnTo>
                <a:cubicBezTo>
                  <a:pt x="7333" y="6413"/>
                  <a:pt x="7343" y="6423"/>
                  <a:pt x="7343" y="6436"/>
                </a:cubicBezTo>
                <a:cubicBezTo>
                  <a:pt x="7343" y="6449"/>
                  <a:pt x="7333" y="6460"/>
                  <a:pt x="7320" y="6460"/>
                </a:cubicBezTo>
                <a:lnTo>
                  <a:pt x="7320" y="6460"/>
                </a:lnTo>
                <a:cubicBezTo>
                  <a:pt x="7307" y="6460"/>
                  <a:pt x="7296" y="6449"/>
                  <a:pt x="7296" y="6436"/>
                </a:cubicBezTo>
                <a:cubicBezTo>
                  <a:pt x="7296" y="6423"/>
                  <a:pt x="7307" y="6413"/>
                  <a:pt x="7320" y="6413"/>
                </a:cubicBezTo>
                <a:close/>
                <a:moveTo>
                  <a:pt x="7461" y="6413"/>
                </a:moveTo>
                <a:lnTo>
                  <a:pt x="7461" y="6413"/>
                </a:lnTo>
                <a:cubicBezTo>
                  <a:pt x="7474" y="6413"/>
                  <a:pt x="7484" y="6423"/>
                  <a:pt x="7484" y="6436"/>
                </a:cubicBezTo>
                <a:cubicBezTo>
                  <a:pt x="7484" y="6449"/>
                  <a:pt x="7474" y="6460"/>
                  <a:pt x="7461" y="6460"/>
                </a:cubicBezTo>
                <a:lnTo>
                  <a:pt x="7461" y="6460"/>
                </a:lnTo>
                <a:cubicBezTo>
                  <a:pt x="7448" y="6460"/>
                  <a:pt x="7437" y="6449"/>
                  <a:pt x="7437" y="6436"/>
                </a:cubicBezTo>
                <a:cubicBezTo>
                  <a:pt x="7437" y="6423"/>
                  <a:pt x="7448" y="6413"/>
                  <a:pt x="7461" y="6413"/>
                </a:cubicBezTo>
                <a:close/>
                <a:moveTo>
                  <a:pt x="7601" y="6413"/>
                </a:moveTo>
                <a:lnTo>
                  <a:pt x="7601" y="6413"/>
                </a:lnTo>
                <a:cubicBezTo>
                  <a:pt x="7614" y="6413"/>
                  <a:pt x="7625" y="6423"/>
                  <a:pt x="7625" y="6436"/>
                </a:cubicBezTo>
                <a:cubicBezTo>
                  <a:pt x="7625" y="6449"/>
                  <a:pt x="7614" y="6460"/>
                  <a:pt x="7601" y="6460"/>
                </a:cubicBezTo>
                <a:lnTo>
                  <a:pt x="7601" y="6460"/>
                </a:lnTo>
                <a:cubicBezTo>
                  <a:pt x="7588" y="6460"/>
                  <a:pt x="7578" y="6449"/>
                  <a:pt x="7578" y="6436"/>
                </a:cubicBezTo>
                <a:cubicBezTo>
                  <a:pt x="7578" y="6423"/>
                  <a:pt x="7588" y="6413"/>
                  <a:pt x="7601" y="6413"/>
                </a:cubicBezTo>
                <a:close/>
                <a:moveTo>
                  <a:pt x="7742" y="6413"/>
                </a:moveTo>
                <a:lnTo>
                  <a:pt x="7742" y="6413"/>
                </a:lnTo>
                <a:cubicBezTo>
                  <a:pt x="7755" y="6413"/>
                  <a:pt x="7766" y="6423"/>
                  <a:pt x="7766" y="6436"/>
                </a:cubicBezTo>
                <a:cubicBezTo>
                  <a:pt x="7766" y="6449"/>
                  <a:pt x="7755" y="6460"/>
                  <a:pt x="7742" y="6460"/>
                </a:cubicBezTo>
                <a:lnTo>
                  <a:pt x="7742" y="6460"/>
                </a:lnTo>
                <a:cubicBezTo>
                  <a:pt x="7729" y="6460"/>
                  <a:pt x="7719" y="6449"/>
                  <a:pt x="7719" y="6436"/>
                </a:cubicBezTo>
                <a:cubicBezTo>
                  <a:pt x="7719" y="6423"/>
                  <a:pt x="7729" y="6413"/>
                  <a:pt x="7742" y="6413"/>
                </a:cubicBezTo>
                <a:close/>
                <a:moveTo>
                  <a:pt x="7883" y="6413"/>
                </a:moveTo>
                <a:lnTo>
                  <a:pt x="7883" y="6413"/>
                </a:lnTo>
                <a:cubicBezTo>
                  <a:pt x="7896" y="6413"/>
                  <a:pt x="7907" y="6423"/>
                  <a:pt x="7907" y="6436"/>
                </a:cubicBezTo>
                <a:cubicBezTo>
                  <a:pt x="7907" y="6449"/>
                  <a:pt x="7896" y="6460"/>
                  <a:pt x="7883" y="6460"/>
                </a:cubicBezTo>
                <a:lnTo>
                  <a:pt x="7883" y="6460"/>
                </a:lnTo>
                <a:cubicBezTo>
                  <a:pt x="7870" y="6460"/>
                  <a:pt x="7860" y="6449"/>
                  <a:pt x="7860" y="6436"/>
                </a:cubicBezTo>
                <a:cubicBezTo>
                  <a:pt x="7860" y="6423"/>
                  <a:pt x="7870" y="6413"/>
                  <a:pt x="7883" y="6413"/>
                </a:cubicBezTo>
                <a:close/>
                <a:moveTo>
                  <a:pt x="8024" y="6413"/>
                </a:moveTo>
                <a:lnTo>
                  <a:pt x="8024" y="6413"/>
                </a:lnTo>
                <a:cubicBezTo>
                  <a:pt x="8037" y="6413"/>
                  <a:pt x="8047" y="6423"/>
                  <a:pt x="8047" y="6436"/>
                </a:cubicBezTo>
                <a:cubicBezTo>
                  <a:pt x="8047" y="6449"/>
                  <a:pt x="8037" y="6460"/>
                  <a:pt x="8024" y="6460"/>
                </a:cubicBezTo>
                <a:lnTo>
                  <a:pt x="8024" y="6460"/>
                </a:lnTo>
                <a:cubicBezTo>
                  <a:pt x="8011" y="6460"/>
                  <a:pt x="8000" y="6449"/>
                  <a:pt x="8000" y="6436"/>
                </a:cubicBezTo>
                <a:cubicBezTo>
                  <a:pt x="8000" y="6423"/>
                  <a:pt x="8011" y="6413"/>
                  <a:pt x="8024" y="6413"/>
                </a:cubicBezTo>
                <a:close/>
                <a:moveTo>
                  <a:pt x="8165" y="6413"/>
                </a:moveTo>
                <a:lnTo>
                  <a:pt x="8165" y="6413"/>
                </a:lnTo>
                <a:cubicBezTo>
                  <a:pt x="8178" y="6413"/>
                  <a:pt x="8188" y="6423"/>
                  <a:pt x="8188" y="6436"/>
                </a:cubicBezTo>
                <a:cubicBezTo>
                  <a:pt x="8188" y="6449"/>
                  <a:pt x="8178" y="6460"/>
                  <a:pt x="8165" y="6460"/>
                </a:cubicBezTo>
                <a:lnTo>
                  <a:pt x="8165" y="6460"/>
                </a:lnTo>
                <a:cubicBezTo>
                  <a:pt x="8152" y="6460"/>
                  <a:pt x="8141" y="6449"/>
                  <a:pt x="8141" y="6436"/>
                </a:cubicBezTo>
                <a:cubicBezTo>
                  <a:pt x="8141" y="6423"/>
                  <a:pt x="8152" y="6413"/>
                  <a:pt x="8165" y="6413"/>
                </a:cubicBezTo>
                <a:close/>
                <a:moveTo>
                  <a:pt x="8306" y="6413"/>
                </a:moveTo>
                <a:lnTo>
                  <a:pt x="8306" y="6413"/>
                </a:lnTo>
                <a:cubicBezTo>
                  <a:pt x="8319" y="6413"/>
                  <a:pt x="8329" y="6423"/>
                  <a:pt x="8329" y="6436"/>
                </a:cubicBezTo>
                <a:cubicBezTo>
                  <a:pt x="8329" y="6449"/>
                  <a:pt x="8319" y="6460"/>
                  <a:pt x="8306" y="6460"/>
                </a:cubicBezTo>
                <a:lnTo>
                  <a:pt x="8306" y="6460"/>
                </a:lnTo>
                <a:cubicBezTo>
                  <a:pt x="8293" y="6460"/>
                  <a:pt x="8282" y="6449"/>
                  <a:pt x="8282" y="6436"/>
                </a:cubicBezTo>
                <a:cubicBezTo>
                  <a:pt x="8282" y="6423"/>
                  <a:pt x="8293" y="6413"/>
                  <a:pt x="8306" y="6413"/>
                </a:cubicBezTo>
                <a:close/>
                <a:moveTo>
                  <a:pt x="8446" y="6413"/>
                </a:moveTo>
                <a:lnTo>
                  <a:pt x="8446" y="6413"/>
                </a:lnTo>
                <a:cubicBezTo>
                  <a:pt x="8459" y="6413"/>
                  <a:pt x="8470" y="6423"/>
                  <a:pt x="8470" y="6436"/>
                </a:cubicBezTo>
                <a:cubicBezTo>
                  <a:pt x="8470" y="6449"/>
                  <a:pt x="8459" y="6460"/>
                  <a:pt x="8446" y="6460"/>
                </a:cubicBezTo>
                <a:lnTo>
                  <a:pt x="8446" y="6460"/>
                </a:lnTo>
                <a:cubicBezTo>
                  <a:pt x="8433" y="6460"/>
                  <a:pt x="8423" y="6449"/>
                  <a:pt x="8423" y="6436"/>
                </a:cubicBezTo>
                <a:cubicBezTo>
                  <a:pt x="8423" y="6423"/>
                  <a:pt x="8433" y="6413"/>
                  <a:pt x="8446" y="6413"/>
                </a:cubicBezTo>
                <a:close/>
                <a:moveTo>
                  <a:pt x="8587" y="6413"/>
                </a:moveTo>
                <a:lnTo>
                  <a:pt x="8587" y="6413"/>
                </a:lnTo>
                <a:cubicBezTo>
                  <a:pt x="8600" y="6413"/>
                  <a:pt x="8611" y="6423"/>
                  <a:pt x="8611" y="6436"/>
                </a:cubicBezTo>
                <a:cubicBezTo>
                  <a:pt x="8611" y="6449"/>
                  <a:pt x="8600" y="6460"/>
                  <a:pt x="8587" y="6460"/>
                </a:cubicBezTo>
                <a:lnTo>
                  <a:pt x="8587" y="6460"/>
                </a:lnTo>
                <a:cubicBezTo>
                  <a:pt x="8574" y="6460"/>
                  <a:pt x="8564" y="6449"/>
                  <a:pt x="8564" y="6436"/>
                </a:cubicBezTo>
                <a:cubicBezTo>
                  <a:pt x="8564" y="6423"/>
                  <a:pt x="8574" y="6413"/>
                  <a:pt x="8587" y="6413"/>
                </a:cubicBezTo>
                <a:close/>
                <a:moveTo>
                  <a:pt x="8728" y="6413"/>
                </a:moveTo>
                <a:lnTo>
                  <a:pt x="8728" y="6413"/>
                </a:lnTo>
                <a:cubicBezTo>
                  <a:pt x="8741" y="6413"/>
                  <a:pt x="8752" y="6423"/>
                  <a:pt x="8752" y="6436"/>
                </a:cubicBezTo>
                <a:cubicBezTo>
                  <a:pt x="8752" y="6449"/>
                  <a:pt x="8741" y="6460"/>
                  <a:pt x="8728" y="6460"/>
                </a:cubicBezTo>
                <a:lnTo>
                  <a:pt x="8728" y="6460"/>
                </a:lnTo>
                <a:cubicBezTo>
                  <a:pt x="8715" y="6460"/>
                  <a:pt x="8705" y="6449"/>
                  <a:pt x="8705" y="6436"/>
                </a:cubicBezTo>
                <a:cubicBezTo>
                  <a:pt x="8705" y="6423"/>
                  <a:pt x="8715" y="6413"/>
                  <a:pt x="8728" y="6413"/>
                </a:cubicBezTo>
                <a:close/>
                <a:moveTo>
                  <a:pt x="8869" y="6413"/>
                </a:moveTo>
                <a:lnTo>
                  <a:pt x="8869" y="6413"/>
                </a:lnTo>
                <a:cubicBezTo>
                  <a:pt x="8882" y="6413"/>
                  <a:pt x="8892" y="6423"/>
                  <a:pt x="8892" y="6436"/>
                </a:cubicBezTo>
                <a:cubicBezTo>
                  <a:pt x="8892" y="6449"/>
                  <a:pt x="8882" y="6460"/>
                  <a:pt x="8869" y="6460"/>
                </a:cubicBezTo>
                <a:lnTo>
                  <a:pt x="8869" y="6460"/>
                </a:lnTo>
                <a:cubicBezTo>
                  <a:pt x="8856" y="6460"/>
                  <a:pt x="8846" y="6449"/>
                  <a:pt x="8846" y="6436"/>
                </a:cubicBezTo>
                <a:cubicBezTo>
                  <a:pt x="8846" y="6423"/>
                  <a:pt x="8856" y="6413"/>
                  <a:pt x="8869" y="6413"/>
                </a:cubicBezTo>
                <a:close/>
                <a:moveTo>
                  <a:pt x="9010" y="6413"/>
                </a:moveTo>
                <a:lnTo>
                  <a:pt x="9010" y="6413"/>
                </a:lnTo>
                <a:cubicBezTo>
                  <a:pt x="9023" y="6413"/>
                  <a:pt x="9033" y="6423"/>
                  <a:pt x="9033" y="6436"/>
                </a:cubicBezTo>
                <a:cubicBezTo>
                  <a:pt x="9033" y="6449"/>
                  <a:pt x="9023" y="6460"/>
                  <a:pt x="9010" y="6460"/>
                </a:cubicBezTo>
                <a:lnTo>
                  <a:pt x="9010" y="6460"/>
                </a:lnTo>
                <a:cubicBezTo>
                  <a:pt x="8997" y="6460"/>
                  <a:pt x="8986" y="6449"/>
                  <a:pt x="8986" y="6436"/>
                </a:cubicBezTo>
                <a:cubicBezTo>
                  <a:pt x="8986" y="6423"/>
                  <a:pt x="8997" y="6413"/>
                  <a:pt x="9010" y="6413"/>
                </a:cubicBezTo>
                <a:close/>
                <a:moveTo>
                  <a:pt x="9151" y="6413"/>
                </a:moveTo>
                <a:lnTo>
                  <a:pt x="9151" y="6413"/>
                </a:lnTo>
                <a:cubicBezTo>
                  <a:pt x="9164" y="6413"/>
                  <a:pt x="9174" y="6423"/>
                  <a:pt x="9174" y="6436"/>
                </a:cubicBezTo>
                <a:cubicBezTo>
                  <a:pt x="9174" y="6449"/>
                  <a:pt x="9164" y="6460"/>
                  <a:pt x="9151" y="6460"/>
                </a:cubicBezTo>
                <a:lnTo>
                  <a:pt x="9151" y="6460"/>
                </a:lnTo>
                <a:cubicBezTo>
                  <a:pt x="9138" y="6460"/>
                  <a:pt x="9127" y="6449"/>
                  <a:pt x="9127" y="6436"/>
                </a:cubicBezTo>
                <a:cubicBezTo>
                  <a:pt x="9127" y="6423"/>
                  <a:pt x="9138" y="6413"/>
                  <a:pt x="9151" y="6413"/>
                </a:cubicBezTo>
                <a:close/>
                <a:moveTo>
                  <a:pt x="9292" y="6413"/>
                </a:moveTo>
                <a:lnTo>
                  <a:pt x="9292" y="6413"/>
                </a:lnTo>
                <a:cubicBezTo>
                  <a:pt x="9305" y="6413"/>
                  <a:pt x="9315" y="6423"/>
                  <a:pt x="9315" y="6436"/>
                </a:cubicBezTo>
                <a:cubicBezTo>
                  <a:pt x="9315" y="6449"/>
                  <a:pt x="9305" y="6460"/>
                  <a:pt x="9292" y="6460"/>
                </a:cubicBezTo>
                <a:lnTo>
                  <a:pt x="9292" y="6460"/>
                </a:lnTo>
                <a:cubicBezTo>
                  <a:pt x="9279" y="6460"/>
                  <a:pt x="9268" y="6449"/>
                  <a:pt x="9268" y="6436"/>
                </a:cubicBezTo>
                <a:cubicBezTo>
                  <a:pt x="9268" y="6423"/>
                  <a:pt x="9279" y="6413"/>
                  <a:pt x="9292" y="6413"/>
                </a:cubicBezTo>
                <a:close/>
                <a:moveTo>
                  <a:pt x="9432" y="6413"/>
                </a:moveTo>
                <a:lnTo>
                  <a:pt x="9432" y="6413"/>
                </a:lnTo>
                <a:cubicBezTo>
                  <a:pt x="9445" y="6413"/>
                  <a:pt x="9456" y="6423"/>
                  <a:pt x="9456" y="6436"/>
                </a:cubicBezTo>
                <a:cubicBezTo>
                  <a:pt x="9456" y="6449"/>
                  <a:pt x="9445" y="6460"/>
                  <a:pt x="9432" y="6460"/>
                </a:cubicBezTo>
                <a:lnTo>
                  <a:pt x="9432" y="6460"/>
                </a:lnTo>
                <a:cubicBezTo>
                  <a:pt x="9419" y="6460"/>
                  <a:pt x="9409" y="6449"/>
                  <a:pt x="9409" y="6436"/>
                </a:cubicBezTo>
                <a:cubicBezTo>
                  <a:pt x="9409" y="6423"/>
                  <a:pt x="9419" y="6413"/>
                  <a:pt x="9432" y="6413"/>
                </a:cubicBezTo>
                <a:close/>
                <a:moveTo>
                  <a:pt x="9573" y="6413"/>
                </a:moveTo>
                <a:lnTo>
                  <a:pt x="9573" y="6413"/>
                </a:lnTo>
                <a:cubicBezTo>
                  <a:pt x="9586" y="6413"/>
                  <a:pt x="9597" y="6423"/>
                  <a:pt x="9597" y="6436"/>
                </a:cubicBezTo>
                <a:cubicBezTo>
                  <a:pt x="9597" y="6449"/>
                  <a:pt x="9586" y="6460"/>
                  <a:pt x="9573" y="6460"/>
                </a:cubicBezTo>
                <a:lnTo>
                  <a:pt x="9573" y="6460"/>
                </a:lnTo>
                <a:cubicBezTo>
                  <a:pt x="9560" y="6460"/>
                  <a:pt x="9550" y="6449"/>
                  <a:pt x="9550" y="6436"/>
                </a:cubicBezTo>
                <a:cubicBezTo>
                  <a:pt x="9550" y="6423"/>
                  <a:pt x="9560" y="6413"/>
                  <a:pt x="9573" y="6413"/>
                </a:cubicBezTo>
                <a:close/>
                <a:moveTo>
                  <a:pt x="9714" y="6413"/>
                </a:moveTo>
                <a:lnTo>
                  <a:pt x="9714" y="6413"/>
                </a:lnTo>
                <a:cubicBezTo>
                  <a:pt x="9727" y="6413"/>
                  <a:pt x="9738" y="6423"/>
                  <a:pt x="9738" y="6436"/>
                </a:cubicBezTo>
                <a:cubicBezTo>
                  <a:pt x="9738" y="6449"/>
                  <a:pt x="9727" y="6460"/>
                  <a:pt x="9714" y="6460"/>
                </a:cubicBezTo>
                <a:lnTo>
                  <a:pt x="9714" y="6460"/>
                </a:lnTo>
                <a:cubicBezTo>
                  <a:pt x="9701" y="6460"/>
                  <a:pt x="9691" y="6449"/>
                  <a:pt x="9691" y="6436"/>
                </a:cubicBezTo>
                <a:cubicBezTo>
                  <a:pt x="9691" y="6423"/>
                  <a:pt x="9701" y="6413"/>
                  <a:pt x="9714" y="6413"/>
                </a:cubicBezTo>
                <a:close/>
                <a:moveTo>
                  <a:pt x="9855" y="6413"/>
                </a:moveTo>
                <a:lnTo>
                  <a:pt x="9855" y="6413"/>
                </a:lnTo>
                <a:cubicBezTo>
                  <a:pt x="9868" y="6413"/>
                  <a:pt x="9878" y="6423"/>
                  <a:pt x="9878" y="6436"/>
                </a:cubicBezTo>
                <a:cubicBezTo>
                  <a:pt x="9878" y="6449"/>
                  <a:pt x="9868" y="6460"/>
                  <a:pt x="9855" y="6460"/>
                </a:cubicBezTo>
                <a:lnTo>
                  <a:pt x="9855" y="6460"/>
                </a:lnTo>
                <a:cubicBezTo>
                  <a:pt x="9842" y="6460"/>
                  <a:pt x="9831" y="6449"/>
                  <a:pt x="9831" y="6436"/>
                </a:cubicBezTo>
                <a:cubicBezTo>
                  <a:pt x="9831" y="6423"/>
                  <a:pt x="9842" y="6413"/>
                  <a:pt x="9855" y="6413"/>
                </a:cubicBezTo>
                <a:close/>
                <a:moveTo>
                  <a:pt x="9996" y="6413"/>
                </a:moveTo>
                <a:lnTo>
                  <a:pt x="9996" y="6413"/>
                </a:lnTo>
                <a:cubicBezTo>
                  <a:pt x="10009" y="6413"/>
                  <a:pt x="10019" y="6423"/>
                  <a:pt x="10019" y="6436"/>
                </a:cubicBezTo>
                <a:cubicBezTo>
                  <a:pt x="10019" y="6449"/>
                  <a:pt x="10009" y="6460"/>
                  <a:pt x="9996" y="6460"/>
                </a:cubicBezTo>
                <a:lnTo>
                  <a:pt x="9996" y="6460"/>
                </a:lnTo>
                <a:cubicBezTo>
                  <a:pt x="9983" y="6460"/>
                  <a:pt x="9972" y="6449"/>
                  <a:pt x="9972" y="6436"/>
                </a:cubicBezTo>
                <a:cubicBezTo>
                  <a:pt x="9972" y="6423"/>
                  <a:pt x="9983" y="6413"/>
                  <a:pt x="9996" y="6413"/>
                </a:cubicBezTo>
                <a:close/>
                <a:moveTo>
                  <a:pt x="10137" y="6413"/>
                </a:moveTo>
                <a:lnTo>
                  <a:pt x="10137" y="6413"/>
                </a:lnTo>
                <a:cubicBezTo>
                  <a:pt x="10150" y="6413"/>
                  <a:pt x="10160" y="6423"/>
                  <a:pt x="10160" y="6436"/>
                </a:cubicBezTo>
                <a:cubicBezTo>
                  <a:pt x="10160" y="6449"/>
                  <a:pt x="10150" y="6460"/>
                  <a:pt x="10137" y="6460"/>
                </a:cubicBezTo>
                <a:lnTo>
                  <a:pt x="10137" y="6460"/>
                </a:lnTo>
                <a:cubicBezTo>
                  <a:pt x="10124" y="6460"/>
                  <a:pt x="10113" y="6449"/>
                  <a:pt x="10113" y="6436"/>
                </a:cubicBezTo>
                <a:cubicBezTo>
                  <a:pt x="10113" y="6423"/>
                  <a:pt x="10124" y="6413"/>
                  <a:pt x="10137" y="6413"/>
                </a:cubicBezTo>
                <a:close/>
                <a:moveTo>
                  <a:pt x="10277" y="6413"/>
                </a:moveTo>
                <a:lnTo>
                  <a:pt x="10277" y="6413"/>
                </a:lnTo>
                <a:cubicBezTo>
                  <a:pt x="10290" y="6413"/>
                  <a:pt x="10301" y="6423"/>
                  <a:pt x="10301" y="6436"/>
                </a:cubicBezTo>
                <a:cubicBezTo>
                  <a:pt x="10301" y="6449"/>
                  <a:pt x="10290" y="6460"/>
                  <a:pt x="10277" y="6460"/>
                </a:cubicBezTo>
                <a:lnTo>
                  <a:pt x="10277" y="6460"/>
                </a:lnTo>
                <a:cubicBezTo>
                  <a:pt x="10264" y="6460"/>
                  <a:pt x="10254" y="6449"/>
                  <a:pt x="10254" y="6436"/>
                </a:cubicBezTo>
                <a:cubicBezTo>
                  <a:pt x="10254" y="6423"/>
                  <a:pt x="10264" y="6413"/>
                  <a:pt x="10277" y="6413"/>
                </a:cubicBezTo>
                <a:close/>
                <a:moveTo>
                  <a:pt x="10418" y="6413"/>
                </a:moveTo>
                <a:lnTo>
                  <a:pt x="10418" y="6413"/>
                </a:lnTo>
                <a:cubicBezTo>
                  <a:pt x="10431" y="6413"/>
                  <a:pt x="10442" y="6423"/>
                  <a:pt x="10442" y="6436"/>
                </a:cubicBezTo>
                <a:cubicBezTo>
                  <a:pt x="10442" y="6449"/>
                  <a:pt x="10431" y="6460"/>
                  <a:pt x="10418" y="6460"/>
                </a:cubicBezTo>
                <a:lnTo>
                  <a:pt x="10418" y="6460"/>
                </a:lnTo>
                <a:cubicBezTo>
                  <a:pt x="10405" y="6460"/>
                  <a:pt x="10395" y="6449"/>
                  <a:pt x="10395" y="6436"/>
                </a:cubicBezTo>
                <a:cubicBezTo>
                  <a:pt x="10395" y="6423"/>
                  <a:pt x="10405" y="6413"/>
                  <a:pt x="10418" y="6413"/>
                </a:cubicBezTo>
                <a:close/>
                <a:moveTo>
                  <a:pt x="10559" y="6413"/>
                </a:moveTo>
                <a:lnTo>
                  <a:pt x="10559" y="6413"/>
                </a:lnTo>
                <a:cubicBezTo>
                  <a:pt x="10572" y="6413"/>
                  <a:pt x="10583" y="6423"/>
                  <a:pt x="10583" y="6436"/>
                </a:cubicBezTo>
                <a:cubicBezTo>
                  <a:pt x="10583" y="6449"/>
                  <a:pt x="10572" y="6460"/>
                  <a:pt x="10559" y="6460"/>
                </a:cubicBezTo>
                <a:lnTo>
                  <a:pt x="10559" y="6460"/>
                </a:lnTo>
                <a:cubicBezTo>
                  <a:pt x="10546" y="6460"/>
                  <a:pt x="10536" y="6449"/>
                  <a:pt x="10536" y="6436"/>
                </a:cubicBezTo>
                <a:cubicBezTo>
                  <a:pt x="10536" y="6423"/>
                  <a:pt x="10546" y="6413"/>
                  <a:pt x="10559" y="6413"/>
                </a:cubicBezTo>
                <a:close/>
                <a:moveTo>
                  <a:pt x="10700" y="6413"/>
                </a:moveTo>
                <a:lnTo>
                  <a:pt x="10700" y="6413"/>
                </a:lnTo>
                <a:cubicBezTo>
                  <a:pt x="10713" y="6413"/>
                  <a:pt x="10724" y="6423"/>
                  <a:pt x="10724" y="6436"/>
                </a:cubicBezTo>
                <a:cubicBezTo>
                  <a:pt x="10724" y="6449"/>
                  <a:pt x="10713" y="6460"/>
                  <a:pt x="10700" y="6460"/>
                </a:cubicBezTo>
                <a:lnTo>
                  <a:pt x="10700" y="6460"/>
                </a:lnTo>
                <a:cubicBezTo>
                  <a:pt x="10687" y="6460"/>
                  <a:pt x="10677" y="6449"/>
                  <a:pt x="10677" y="6436"/>
                </a:cubicBezTo>
                <a:cubicBezTo>
                  <a:pt x="10677" y="6423"/>
                  <a:pt x="10687" y="6413"/>
                  <a:pt x="10700" y="6413"/>
                </a:cubicBezTo>
                <a:close/>
                <a:moveTo>
                  <a:pt x="10841" y="6413"/>
                </a:moveTo>
                <a:lnTo>
                  <a:pt x="10841" y="6413"/>
                </a:lnTo>
                <a:cubicBezTo>
                  <a:pt x="10854" y="6413"/>
                  <a:pt x="10864" y="6423"/>
                  <a:pt x="10864" y="6436"/>
                </a:cubicBezTo>
                <a:cubicBezTo>
                  <a:pt x="10864" y="6449"/>
                  <a:pt x="10854" y="6460"/>
                  <a:pt x="10841" y="6460"/>
                </a:cubicBezTo>
                <a:lnTo>
                  <a:pt x="10841" y="6460"/>
                </a:lnTo>
                <a:cubicBezTo>
                  <a:pt x="10828" y="6460"/>
                  <a:pt x="10817" y="6449"/>
                  <a:pt x="10817" y="6436"/>
                </a:cubicBezTo>
                <a:cubicBezTo>
                  <a:pt x="10817" y="6423"/>
                  <a:pt x="10828" y="6413"/>
                  <a:pt x="10841" y="6413"/>
                </a:cubicBezTo>
                <a:close/>
                <a:moveTo>
                  <a:pt x="10982" y="6413"/>
                </a:moveTo>
                <a:lnTo>
                  <a:pt x="10982" y="6413"/>
                </a:lnTo>
                <a:cubicBezTo>
                  <a:pt x="10995" y="6413"/>
                  <a:pt x="11005" y="6423"/>
                  <a:pt x="11005" y="6436"/>
                </a:cubicBezTo>
                <a:cubicBezTo>
                  <a:pt x="11005" y="6449"/>
                  <a:pt x="10995" y="6460"/>
                  <a:pt x="10982" y="6460"/>
                </a:cubicBezTo>
                <a:lnTo>
                  <a:pt x="10982" y="6460"/>
                </a:lnTo>
                <a:cubicBezTo>
                  <a:pt x="10969" y="6460"/>
                  <a:pt x="10958" y="6449"/>
                  <a:pt x="10958" y="6436"/>
                </a:cubicBezTo>
                <a:cubicBezTo>
                  <a:pt x="10958" y="6423"/>
                  <a:pt x="10969" y="6413"/>
                  <a:pt x="10982" y="6413"/>
                </a:cubicBezTo>
                <a:close/>
                <a:moveTo>
                  <a:pt x="11123" y="6413"/>
                </a:moveTo>
                <a:lnTo>
                  <a:pt x="11123" y="6413"/>
                </a:lnTo>
                <a:cubicBezTo>
                  <a:pt x="11136" y="6413"/>
                  <a:pt x="11146" y="6423"/>
                  <a:pt x="11146" y="6436"/>
                </a:cubicBezTo>
                <a:cubicBezTo>
                  <a:pt x="11146" y="6449"/>
                  <a:pt x="11136" y="6460"/>
                  <a:pt x="11123" y="6460"/>
                </a:cubicBezTo>
                <a:lnTo>
                  <a:pt x="11123" y="6460"/>
                </a:lnTo>
                <a:cubicBezTo>
                  <a:pt x="11110" y="6460"/>
                  <a:pt x="11099" y="6449"/>
                  <a:pt x="11099" y="6436"/>
                </a:cubicBezTo>
                <a:cubicBezTo>
                  <a:pt x="11099" y="6423"/>
                  <a:pt x="11110" y="6413"/>
                  <a:pt x="11123" y="6413"/>
                </a:cubicBezTo>
                <a:close/>
                <a:moveTo>
                  <a:pt x="11263" y="6413"/>
                </a:moveTo>
                <a:lnTo>
                  <a:pt x="11263" y="6413"/>
                </a:lnTo>
                <a:cubicBezTo>
                  <a:pt x="11276" y="6413"/>
                  <a:pt x="11287" y="6423"/>
                  <a:pt x="11287" y="6436"/>
                </a:cubicBezTo>
                <a:cubicBezTo>
                  <a:pt x="11287" y="6449"/>
                  <a:pt x="11276" y="6460"/>
                  <a:pt x="11263" y="6460"/>
                </a:cubicBezTo>
                <a:lnTo>
                  <a:pt x="11263" y="6460"/>
                </a:lnTo>
                <a:cubicBezTo>
                  <a:pt x="11250" y="6460"/>
                  <a:pt x="11240" y="6449"/>
                  <a:pt x="11240" y="6436"/>
                </a:cubicBezTo>
                <a:cubicBezTo>
                  <a:pt x="11240" y="6423"/>
                  <a:pt x="11250" y="6413"/>
                  <a:pt x="11263" y="6413"/>
                </a:cubicBezTo>
                <a:close/>
                <a:moveTo>
                  <a:pt x="11404" y="6413"/>
                </a:moveTo>
                <a:lnTo>
                  <a:pt x="11404" y="6413"/>
                </a:lnTo>
                <a:cubicBezTo>
                  <a:pt x="11417" y="6413"/>
                  <a:pt x="11428" y="6423"/>
                  <a:pt x="11428" y="6436"/>
                </a:cubicBezTo>
                <a:cubicBezTo>
                  <a:pt x="11428" y="6449"/>
                  <a:pt x="11417" y="6460"/>
                  <a:pt x="11404" y="6460"/>
                </a:cubicBezTo>
                <a:lnTo>
                  <a:pt x="11404" y="6460"/>
                </a:lnTo>
                <a:cubicBezTo>
                  <a:pt x="11391" y="6460"/>
                  <a:pt x="11381" y="6449"/>
                  <a:pt x="11381" y="6436"/>
                </a:cubicBezTo>
                <a:cubicBezTo>
                  <a:pt x="11381" y="6423"/>
                  <a:pt x="11391" y="6413"/>
                  <a:pt x="11404" y="6413"/>
                </a:cubicBezTo>
                <a:close/>
                <a:moveTo>
                  <a:pt x="11545" y="6413"/>
                </a:moveTo>
                <a:lnTo>
                  <a:pt x="11545" y="6413"/>
                </a:lnTo>
                <a:cubicBezTo>
                  <a:pt x="11558" y="6413"/>
                  <a:pt x="11569" y="6423"/>
                  <a:pt x="11569" y="6436"/>
                </a:cubicBezTo>
                <a:cubicBezTo>
                  <a:pt x="11569" y="6449"/>
                  <a:pt x="11558" y="6460"/>
                  <a:pt x="11545" y="6460"/>
                </a:cubicBezTo>
                <a:lnTo>
                  <a:pt x="11545" y="6460"/>
                </a:lnTo>
                <a:cubicBezTo>
                  <a:pt x="11532" y="6460"/>
                  <a:pt x="11522" y="6449"/>
                  <a:pt x="11522" y="6436"/>
                </a:cubicBezTo>
                <a:cubicBezTo>
                  <a:pt x="11522" y="6423"/>
                  <a:pt x="11532" y="6413"/>
                  <a:pt x="11545" y="6413"/>
                </a:cubicBezTo>
                <a:close/>
                <a:moveTo>
                  <a:pt x="11686" y="6413"/>
                </a:moveTo>
                <a:lnTo>
                  <a:pt x="11686" y="6413"/>
                </a:lnTo>
                <a:cubicBezTo>
                  <a:pt x="11699" y="6413"/>
                  <a:pt x="11709" y="6423"/>
                  <a:pt x="11709" y="6436"/>
                </a:cubicBezTo>
                <a:cubicBezTo>
                  <a:pt x="11709" y="6449"/>
                  <a:pt x="11699" y="6460"/>
                  <a:pt x="11686" y="6460"/>
                </a:cubicBezTo>
                <a:lnTo>
                  <a:pt x="11686" y="6460"/>
                </a:lnTo>
                <a:cubicBezTo>
                  <a:pt x="11673" y="6460"/>
                  <a:pt x="11662" y="6449"/>
                  <a:pt x="11662" y="6436"/>
                </a:cubicBezTo>
                <a:cubicBezTo>
                  <a:pt x="11662" y="6423"/>
                  <a:pt x="11673" y="6413"/>
                  <a:pt x="11686" y="6413"/>
                </a:cubicBezTo>
                <a:close/>
                <a:moveTo>
                  <a:pt x="11718" y="6351"/>
                </a:moveTo>
                <a:lnTo>
                  <a:pt x="11718" y="6351"/>
                </a:lnTo>
                <a:cubicBezTo>
                  <a:pt x="11718" y="6338"/>
                  <a:pt x="11729" y="6327"/>
                  <a:pt x="11742" y="6327"/>
                </a:cubicBezTo>
                <a:cubicBezTo>
                  <a:pt x="11755" y="6327"/>
                  <a:pt x="11765" y="6338"/>
                  <a:pt x="11765" y="6351"/>
                </a:cubicBezTo>
                <a:lnTo>
                  <a:pt x="11765" y="6351"/>
                </a:lnTo>
                <a:cubicBezTo>
                  <a:pt x="11765" y="6364"/>
                  <a:pt x="11755" y="6374"/>
                  <a:pt x="11742" y="6374"/>
                </a:cubicBezTo>
                <a:cubicBezTo>
                  <a:pt x="11729" y="6374"/>
                  <a:pt x="11718" y="6364"/>
                  <a:pt x="11718" y="6351"/>
                </a:cubicBezTo>
                <a:close/>
                <a:moveTo>
                  <a:pt x="11718" y="6210"/>
                </a:moveTo>
                <a:lnTo>
                  <a:pt x="11718" y="6210"/>
                </a:lnTo>
                <a:cubicBezTo>
                  <a:pt x="11718" y="6197"/>
                  <a:pt x="11729" y="6187"/>
                  <a:pt x="11742" y="6187"/>
                </a:cubicBezTo>
                <a:cubicBezTo>
                  <a:pt x="11755" y="6187"/>
                  <a:pt x="11765" y="6197"/>
                  <a:pt x="11765" y="6210"/>
                </a:cubicBezTo>
                <a:lnTo>
                  <a:pt x="11765" y="6210"/>
                </a:lnTo>
                <a:cubicBezTo>
                  <a:pt x="11765" y="6223"/>
                  <a:pt x="11755" y="6234"/>
                  <a:pt x="11742" y="6234"/>
                </a:cubicBezTo>
                <a:cubicBezTo>
                  <a:pt x="11729" y="6234"/>
                  <a:pt x="11718" y="6223"/>
                  <a:pt x="11718" y="6210"/>
                </a:cubicBezTo>
                <a:close/>
                <a:moveTo>
                  <a:pt x="11718" y="6069"/>
                </a:moveTo>
                <a:lnTo>
                  <a:pt x="11718" y="6069"/>
                </a:lnTo>
                <a:cubicBezTo>
                  <a:pt x="11718" y="6056"/>
                  <a:pt x="11729" y="6046"/>
                  <a:pt x="11742" y="6046"/>
                </a:cubicBezTo>
                <a:cubicBezTo>
                  <a:pt x="11755" y="6046"/>
                  <a:pt x="11765" y="6056"/>
                  <a:pt x="11765" y="6069"/>
                </a:cubicBezTo>
                <a:lnTo>
                  <a:pt x="11765" y="6069"/>
                </a:lnTo>
                <a:cubicBezTo>
                  <a:pt x="11765" y="6082"/>
                  <a:pt x="11755" y="6093"/>
                  <a:pt x="11742" y="6093"/>
                </a:cubicBezTo>
                <a:cubicBezTo>
                  <a:pt x="11729" y="6093"/>
                  <a:pt x="11718" y="6082"/>
                  <a:pt x="11718" y="6069"/>
                </a:cubicBezTo>
                <a:close/>
                <a:moveTo>
                  <a:pt x="11718" y="5928"/>
                </a:moveTo>
                <a:lnTo>
                  <a:pt x="11718" y="5928"/>
                </a:lnTo>
                <a:cubicBezTo>
                  <a:pt x="11718" y="5915"/>
                  <a:pt x="11729" y="5905"/>
                  <a:pt x="11742" y="5905"/>
                </a:cubicBezTo>
                <a:cubicBezTo>
                  <a:pt x="11755" y="5905"/>
                  <a:pt x="11765" y="5915"/>
                  <a:pt x="11765" y="5928"/>
                </a:cubicBezTo>
                <a:lnTo>
                  <a:pt x="11765" y="5928"/>
                </a:lnTo>
                <a:cubicBezTo>
                  <a:pt x="11765" y="5941"/>
                  <a:pt x="11755" y="5952"/>
                  <a:pt x="11742" y="5952"/>
                </a:cubicBezTo>
                <a:cubicBezTo>
                  <a:pt x="11729" y="5952"/>
                  <a:pt x="11718" y="5941"/>
                  <a:pt x="11718" y="5928"/>
                </a:cubicBezTo>
                <a:close/>
                <a:moveTo>
                  <a:pt x="11718" y="5788"/>
                </a:moveTo>
                <a:lnTo>
                  <a:pt x="11718" y="5787"/>
                </a:lnTo>
                <a:cubicBezTo>
                  <a:pt x="11718" y="5775"/>
                  <a:pt x="11729" y="5764"/>
                  <a:pt x="11742" y="5764"/>
                </a:cubicBezTo>
                <a:cubicBezTo>
                  <a:pt x="11755" y="5764"/>
                  <a:pt x="11765" y="5775"/>
                  <a:pt x="11765" y="5787"/>
                </a:cubicBezTo>
                <a:lnTo>
                  <a:pt x="11765" y="5788"/>
                </a:lnTo>
                <a:cubicBezTo>
                  <a:pt x="11765" y="5800"/>
                  <a:pt x="11755" y="5811"/>
                  <a:pt x="11742" y="5811"/>
                </a:cubicBezTo>
                <a:cubicBezTo>
                  <a:pt x="11729" y="5811"/>
                  <a:pt x="11718" y="5800"/>
                  <a:pt x="11718" y="5788"/>
                </a:cubicBezTo>
                <a:close/>
                <a:moveTo>
                  <a:pt x="11718" y="5647"/>
                </a:moveTo>
                <a:lnTo>
                  <a:pt x="11718" y="5647"/>
                </a:lnTo>
                <a:cubicBezTo>
                  <a:pt x="11718" y="5634"/>
                  <a:pt x="11729" y="5623"/>
                  <a:pt x="11742" y="5623"/>
                </a:cubicBezTo>
                <a:cubicBezTo>
                  <a:pt x="11755" y="5623"/>
                  <a:pt x="11765" y="5634"/>
                  <a:pt x="11765" y="5647"/>
                </a:cubicBezTo>
                <a:lnTo>
                  <a:pt x="11765" y="5647"/>
                </a:lnTo>
                <a:cubicBezTo>
                  <a:pt x="11765" y="5660"/>
                  <a:pt x="11755" y="5670"/>
                  <a:pt x="11742" y="5670"/>
                </a:cubicBezTo>
                <a:cubicBezTo>
                  <a:pt x="11729" y="5670"/>
                  <a:pt x="11718" y="5660"/>
                  <a:pt x="11718" y="5647"/>
                </a:cubicBezTo>
                <a:close/>
                <a:moveTo>
                  <a:pt x="11718" y="5506"/>
                </a:moveTo>
                <a:lnTo>
                  <a:pt x="11718" y="5506"/>
                </a:lnTo>
                <a:cubicBezTo>
                  <a:pt x="11718" y="5493"/>
                  <a:pt x="11729" y="5482"/>
                  <a:pt x="11742" y="5482"/>
                </a:cubicBezTo>
                <a:cubicBezTo>
                  <a:pt x="11755" y="5482"/>
                  <a:pt x="11765" y="5493"/>
                  <a:pt x="11765" y="5506"/>
                </a:cubicBezTo>
                <a:lnTo>
                  <a:pt x="11765" y="5506"/>
                </a:lnTo>
                <a:cubicBezTo>
                  <a:pt x="11765" y="5519"/>
                  <a:pt x="11755" y="5529"/>
                  <a:pt x="11742" y="5529"/>
                </a:cubicBezTo>
                <a:cubicBezTo>
                  <a:pt x="11729" y="5529"/>
                  <a:pt x="11718" y="5519"/>
                  <a:pt x="11718" y="5506"/>
                </a:cubicBezTo>
                <a:close/>
                <a:moveTo>
                  <a:pt x="11718" y="5365"/>
                </a:moveTo>
                <a:lnTo>
                  <a:pt x="11718" y="5365"/>
                </a:lnTo>
                <a:cubicBezTo>
                  <a:pt x="11718" y="5352"/>
                  <a:pt x="11729" y="5341"/>
                  <a:pt x="11742" y="5341"/>
                </a:cubicBezTo>
                <a:cubicBezTo>
                  <a:pt x="11755" y="5341"/>
                  <a:pt x="11765" y="5352"/>
                  <a:pt x="11765" y="5365"/>
                </a:cubicBezTo>
                <a:lnTo>
                  <a:pt x="11765" y="5365"/>
                </a:lnTo>
                <a:cubicBezTo>
                  <a:pt x="11765" y="5378"/>
                  <a:pt x="11755" y="5388"/>
                  <a:pt x="11742" y="5388"/>
                </a:cubicBezTo>
                <a:cubicBezTo>
                  <a:pt x="11729" y="5388"/>
                  <a:pt x="11718" y="5378"/>
                  <a:pt x="11718" y="5365"/>
                </a:cubicBezTo>
                <a:close/>
                <a:moveTo>
                  <a:pt x="11718" y="5224"/>
                </a:moveTo>
                <a:lnTo>
                  <a:pt x="11718" y="5224"/>
                </a:lnTo>
                <a:cubicBezTo>
                  <a:pt x="11718" y="5211"/>
                  <a:pt x="11729" y="5201"/>
                  <a:pt x="11742" y="5201"/>
                </a:cubicBezTo>
                <a:cubicBezTo>
                  <a:pt x="11755" y="5201"/>
                  <a:pt x="11765" y="5211"/>
                  <a:pt x="11765" y="5224"/>
                </a:cubicBezTo>
                <a:lnTo>
                  <a:pt x="11765" y="5224"/>
                </a:lnTo>
                <a:cubicBezTo>
                  <a:pt x="11765" y="5237"/>
                  <a:pt x="11755" y="5248"/>
                  <a:pt x="11742" y="5248"/>
                </a:cubicBezTo>
                <a:cubicBezTo>
                  <a:pt x="11729" y="5248"/>
                  <a:pt x="11718" y="5237"/>
                  <a:pt x="11718" y="5224"/>
                </a:cubicBezTo>
                <a:close/>
                <a:moveTo>
                  <a:pt x="11718" y="5083"/>
                </a:moveTo>
                <a:lnTo>
                  <a:pt x="11718" y="5083"/>
                </a:lnTo>
                <a:cubicBezTo>
                  <a:pt x="11718" y="5070"/>
                  <a:pt x="11729" y="5060"/>
                  <a:pt x="11742" y="5060"/>
                </a:cubicBezTo>
                <a:cubicBezTo>
                  <a:pt x="11755" y="5060"/>
                  <a:pt x="11765" y="5070"/>
                  <a:pt x="11765" y="5083"/>
                </a:cubicBezTo>
                <a:lnTo>
                  <a:pt x="11765" y="5083"/>
                </a:lnTo>
                <a:cubicBezTo>
                  <a:pt x="11765" y="5096"/>
                  <a:pt x="11755" y="5107"/>
                  <a:pt x="11742" y="5107"/>
                </a:cubicBezTo>
                <a:cubicBezTo>
                  <a:pt x="11729" y="5107"/>
                  <a:pt x="11718" y="5096"/>
                  <a:pt x="11718" y="5083"/>
                </a:cubicBezTo>
                <a:close/>
                <a:moveTo>
                  <a:pt x="11718" y="4942"/>
                </a:moveTo>
                <a:lnTo>
                  <a:pt x="11718" y="4942"/>
                </a:lnTo>
                <a:cubicBezTo>
                  <a:pt x="11718" y="4929"/>
                  <a:pt x="11729" y="4919"/>
                  <a:pt x="11742" y="4919"/>
                </a:cubicBezTo>
                <a:cubicBezTo>
                  <a:pt x="11755" y="4919"/>
                  <a:pt x="11765" y="4929"/>
                  <a:pt x="11765" y="4942"/>
                </a:cubicBezTo>
                <a:lnTo>
                  <a:pt x="11765" y="4942"/>
                </a:lnTo>
                <a:cubicBezTo>
                  <a:pt x="11765" y="4955"/>
                  <a:pt x="11755" y="4966"/>
                  <a:pt x="11742" y="4966"/>
                </a:cubicBezTo>
                <a:cubicBezTo>
                  <a:pt x="11729" y="4966"/>
                  <a:pt x="11718" y="4955"/>
                  <a:pt x="11718" y="4942"/>
                </a:cubicBezTo>
                <a:close/>
                <a:moveTo>
                  <a:pt x="11718" y="4802"/>
                </a:moveTo>
                <a:lnTo>
                  <a:pt x="11718" y="4802"/>
                </a:lnTo>
                <a:cubicBezTo>
                  <a:pt x="11718" y="4789"/>
                  <a:pt x="11729" y="4778"/>
                  <a:pt x="11742" y="4778"/>
                </a:cubicBezTo>
                <a:cubicBezTo>
                  <a:pt x="11755" y="4778"/>
                  <a:pt x="11765" y="4789"/>
                  <a:pt x="11765" y="4802"/>
                </a:cubicBezTo>
                <a:lnTo>
                  <a:pt x="11765" y="4802"/>
                </a:lnTo>
                <a:cubicBezTo>
                  <a:pt x="11765" y="4815"/>
                  <a:pt x="11755" y="4825"/>
                  <a:pt x="11742" y="4825"/>
                </a:cubicBezTo>
                <a:cubicBezTo>
                  <a:pt x="11729" y="4825"/>
                  <a:pt x="11718" y="4815"/>
                  <a:pt x="11718" y="4802"/>
                </a:cubicBezTo>
                <a:close/>
                <a:moveTo>
                  <a:pt x="11718" y="4661"/>
                </a:moveTo>
                <a:lnTo>
                  <a:pt x="11718" y="4661"/>
                </a:lnTo>
                <a:cubicBezTo>
                  <a:pt x="11718" y="4648"/>
                  <a:pt x="11729" y="4637"/>
                  <a:pt x="11742" y="4637"/>
                </a:cubicBezTo>
                <a:cubicBezTo>
                  <a:pt x="11755" y="4637"/>
                  <a:pt x="11765" y="4648"/>
                  <a:pt x="11765" y="4661"/>
                </a:cubicBezTo>
                <a:lnTo>
                  <a:pt x="11765" y="4661"/>
                </a:lnTo>
                <a:cubicBezTo>
                  <a:pt x="11765" y="4674"/>
                  <a:pt x="11755" y="4684"/>
                  <a:pt x="11742" y="4684"/>
                </a:cubicBezTo>
                <a:cubicBezTo>
                  <a:pt x="11729" y="4684"/>
                  <a:pt x="11718" y="4674"/>
                  <a:pt x="11718" y="4661"/>
                </a:cubicBezTo>
                <a:close/>
                <a:moveTo>
                  <a:pt x="11718" y="4520"/>
                </a:moveTo>
                <a:lnTo>
                  <a:pt x="11718" y="4520"/>
                </a:lnTo>
                <a:cubicBezTo>
                  <a:pt x="11718" y="4507"/>
                  <a:pt x="11729" y="4496"/>
                  <a:pt x="11742" y="4496"/>
                </a:cubicBezTo>
                <a:cubicBezTo>
                  <a:pt x="11755" y="4496"/>
                  <a:pt x="11765" y="4507"/>
                  <a:pt x="11765" y="4520"/>
                </a:cubicBezTo>
                <a:lnTo>
                  <a:pt x="11765" y="4520"/>
                </a:lnTo>
                <a:cubicBezTo>
                  <a:pt x="11765" y="4533"/>
                  <a:pt x="11755" y="4543"/>
                  <a:pt x="11742" y="4543"/>
                </a:cubicBezTo>
                <a:cubicBezTo>
                  <a:pt x="11729" y="4543"/>
                  <a:pt x="11718" y="4533"/>
                  <a:pt x="11718" y="4520"/>
                </a:cubicBezTo>
                <a:close/>
                <a:moveTo>
                  <a:pt x="11718" y="4379"/>
                </a:moveTo>
                <a:lnTo>
                  <a:pt x="11718" y="4379"/>
                </a:lnTo>
                <a:cubicBezTo>
                  <a:pt x="11718" y="4366"/>
                  <a:pt x="11729" y="4356"/>
                  <a:pt x="11742" y="4356"/>
                </a:cubicBezTo>
                <a:cubicBezTo>
                  <a:pt x="11755" y="4356"/>
                  <a:pt x="11765" y="4366"/>
                  <a:pt x="11765" y="4379"/>
                </a:cubicBezTo>
                <a:lnTo>
                  <a:pt x="11765" y="4379"/>
                </a:lnTo>
                <a:cubicBezTo>
                  <a:pt x="11765" y="4392"/>
                  <a:pt x="11755" y="4403"/>
                  <a:pt x="11742" y="4403"/>
                </a:cubicBezTo>
                <a:cubicBezTo>
                  <a:pt x="11729" y="4403"/>
                  <a:pt x="11718" y="4392"/>
                  <a:pt x="11718" y="4379"/>
                </a:cubicBezTo>
                <a:close/>
                <a:moveTo>
                  <a:pt x="11718" y="4238"/>
                </a:moveTo>
                <a:lnTo>
                  <a:pt x="11718" y="4238"/>
                </a:lnTo>
                <a:cubicBezTo>
                  <a:pt x="11718" y="4225"/>
                  <a:pt x="11729" y="4215"/>
                  <a:pt x="11742" y="4215"/>
                </a:cubicBezTo>
                <a:cubicBezTo>
                  <a:pt x="11755" y="4215"/>
                  <a:pt x="11765" y="4225"/>
                  <a:pt x="11765" y="4238"/>
                </a:cubicBezTo>
                <a:lnTo>
                  <a:pt x="11765" y="4238"/>
                </a:lnTo>
                <a:cubicBezTo>
                  <a:pt x="11765" y="4251"/>
                  <a:pt x="11755" y="4262"/>
                  <a:pt x="11742" y="4262"/>
                </a:cubicBezTo>
                <a:cubicBezTo>
                  <a:pt x="11729" y="4262"/>
                  <a:pt x="11718" y="4251"/>
                  <a:pt x="11718" y="4238"/>
                </a:cubicBezTo>
                <a:close/>
                <a:moveTo>
                  <a:pt x="11718" y="4097"/>
                </a:moveTo>
                <a:lnTo>
                  <a:pt x="11718" y="4097"/>
                </a:lnTo>
                <a:cubicBezTo>
                  <a:pt x="11718" y="4084"/>
                  <a:pt x="11729" y="4074"/>
                  <a:pt x="11742" y="4074"/>
                </a:cubicBezTo>
                <a:cubicBezTo>
                  <a:pt x="11755" y="4074"/>
                  <a:pt x="11765" y="4084"/>
                  <a:pt x="11765" y="4097"/>
                </a:cubicBezTo>
                <a:lnTo>
                  <a:pt x="11765" y="4097"/>
                </a:lnTo>
                <a:cubicBezTo>
                  <a:pt x="11765" y="4110"/>
                  <a:pt x="11755" y="4121"/>
                  <a:pt x="11742" y="4121"/>
                </a:cubicBezTo>
                <a:cubicBezTo>
                  <a:pt x="11729" y="4121"/>
                  <a:pt x="11718" y="4110"/>
                  <a:pt x="11718" y="4097"/>
                </a:cubicBezTo>
                <a:close/>
                <a:moveTo>
                  <a:pt x="11718" y="3957"/>
                </a:moveTo>
                <a:lnTo>
                  <a:pt x="11718" y="3956"/>
                </a:lnTo>
                <a:cubicBezTo>
                  <a:pt x="11718" y="3943"/>
                  <a:pt x="11729" y="3933"/>
                  <a:pt x="11742" y="3933"/>
                </a:cubicBezTo>
                <a:cubicBezTo>
                  <a:pt x="11755" y="3933"/>
                  <a:pt x="11765" y="3943"/>
                  <a:pt x="11765" y="3956"/>
                </a:cubicBezTo>
                <a:lnTo>
                  <a:pt x="11765" y="3957"/>
                </a:lnTo>
                <a:cubicBezTo>
                  <a:pt x="11765" y="3969"/>
                  <a:pt x="11755" y="3980"/>
                  <a:pt x="11742" y="3980"/>
                </a:cubicBezTo>
                <a:cubicBezTo>
                  <a:pt x="11729" y="3980"/>
                  <a:pt x="11718" y="3969"/>
                  <a:pt x="11718" y="3957"/>
                </a:cubicBezTo>
                <a:close/>
                <a:moveTo>
                  <a:pt x="11718" y="3816"/>
                </a:moveTo>
                <a:lnTo>
                  <a:pt x="11718" y="3816"/>
                </a:lnTo>
                <a:cubicBezTo>
                  <a:pt x="11718" y="3803"/>
                  <a:pt x="11729" y="3792"/>
                  <a:pt x="11742" y="3792"/>
                </a:cubicBezTo>
                <a:cubicBezTo>
                  <a:pt x="11755" y="3792"/>
                  <a:pt x="11765" y="3803"/>
                  <a:pt x="11765" y="3816"/>
                </a:cubicBezTo>
                <a:lnTo>
                  <a:pt x="11765" y="3816"/>
                </a:lnTo>
                <a:cubicBezTo>
                  <a:pt x="11765" y="3829"/>
                  <a:pt x="11755" y="3839"/>
                  <a:pt x="11742" y="3839"/>
                </a:cubicBezTo>
                <a:cubicBezTo>
                  <a:pt x="11729" y="3839"/>
                  <a:pt x="11718" y="3829"/>
                  <a:pt x="11718" y="3816"/>
                </a:cubicBezTo>
                <a:close/>
                <a:moveTo>
                  <a:pt x="11718" y="3675"/>
                </a:moveTo>
                <a:lnTo>
                  <a:pt x="11718" y="3675"/>
                </a:lnTo>
                <a:cubicBezTo>
                  <a:pt x="11718" y="3662"/>
                  <a:pt x="11729" y="3651"/>
                  <a:pt x="11742" y="3651"/>
                </a:cubicBezTo>
                <a:cubicBezTo>
                  <a:pt x="11755" y="3651"/>
                  <a:pt x="11765" y="3662"/>
                  <a:pt x="11765" y="3675"/>
                </a:cubicBezTo>
                <a:lnTo>
                  <a:pt x="11765" y="3675"/>
                </a:lnTo>
                <a:cubicBezTo>
                  <a:pt x="11765" y="3688"/>
                  <a:pt x="11755" y="3698"/>
                  <a:pt x="11742" y="3698"/>
                </a:cubicBezTo>
                <a:cubicBezTo>
                  <a:pt x="11729" y="3698"/>
                  <a:pt x="11718" y="3688"/>
                  <a:pt x="11718" y="3675"/>
                </a:cubicBezTo>
                <a:close/>
                <a:moveTo>
                  <a:pt x="11718" y="3534"/>
                </a:moveTo>
                <a:lnTo>
                  <a:pt x="11718" y="3534"/>
                </a:lnTo>
                <a:cubicBezTo>
                  <a:pt x="11718" y="3521"/>
                  <a:pt x="11729" y="3510"/>
                  <a:pt x="11742" y="3510"/>
                </a:cubicBezTo>
                <a:cubicBezTo>
                  <a:pt x="11755" y="3510"/>
                  <a:pt x="11765" y="3521"/>
                  <a:pt x="11765" y="3534"/>
                </a:cubicBezTo>
                <a:lnTo>
                  <a:pt x="11765" y="3534"/>
                </a:lnTo>
                <a:cubicBezTo>
                  <a:pt x="11765" y="3547"/>
                  <a:pt x="11755" y="3557"/>
                  <a:pt x="11742" y="3557"/>
                </a:cubicBezTo>
                <a:cubicBezTo>
                  <a:pt x="11729" y="3557"/>
                  <a:pt x="11718" y="3547"/>
                  <a:pt x="11718" y="3534"/>
                </a:cubicBezTo>
                <a:close/>
                <a:moveTo>
                  <a:pt x="11718" y="3393"/>
                </a:moveTo>
                <a:lnTo>
                  <a:pt x="11718" y="3393"/>
                </a:lnTo>
                <a:cubicBezTo>
                  <a:pt x="11718" y="3380"/>
                  <a:pt x="11729" y="3370"/>
                  <a:pt x="11742" y="3370"/>
                </a:cubicBezTo>
                <a:cubicBezTo>
                  <a:pt x="11755" y="3370"/>
                  <a:pt x="11765" y="3380"/>
                  <a:pt x="11765" y="3393"/>
                </a:cubicBezTo>
                <a:lnTo>
                  <a:pt x="11765" y="3393"/>
                </a:lnTo>
                <a:cubicBezTo>
                  <a:pt x="11765" y="3406"/>
                  <a:pt x="11755" y="3417"/>
                  <a:pt x="11742" y="3417"/>
                </a:cubicBezTo>
                <a:cubicBezTo>
                  <a:pt x="11729" y="3417"/>
                  <a:pt x="11718" y="3406"/>
                  <a:pt x="11718" y="3393"/>
                </a:cubicBezTo>
                <a:close/>
                <a:moveTo>
                  <a:pt x="11718" y="3252"/>
                </a:moveTo>
                <a:lnTo>
                  <a:pt x="11718" y="3252"/>
                </a:lnTo>
                <a:cubicBezTo>
                  <a:pt x="11718" y="3239"/>
                  <a:pt x="11729" y="3229"/>
                  <a:pt x="11742" y="3229"/>
                </a:cubicBezTo>
                <a:cubicBezTo>
                  <a:pt x="11755" y="3229"/>
                  <a:pt x="11765" y="3239"/>
                  <a:pt x="11765" y="3252"/>
                </a:cubicBezTo>
                <a:lnTo>
                  <a:pt x="11765" y="3252"/>
                </a:lnTo>
                <a:cubicBezTo>
                  <a:pt x="11765" y="3265"/>
                  <a:pt x="11755" y="3276"/>
                  <a:pt x="11742" y="3276"/>
                </a:cubicBezTo>
                <a:cubicBezTo>
                  <a:pt x="11729" y="3276"/>
                  <a:pt x="11718" y="3265"/>
                  <a:pt x="11718" y="3252"/>
                </a:cubicBezTo>
                <a:close/>
                <a:moveTo>
                  <a:pt x="11718" y="3111"/>
                </a:moveTo>
                <a:lnTo>
                  <a:pt x="11718" y="3111"/>
                </a:lnTo>
                <a:cubicBezTo>
                  <a:pt x="11718" y="3098"/>
                  <a:pt x="11729" y="3088"/>
                  <a:pt x="11742" y="3088"/>
                </a:cubicBezTo>
                <a:cubicBezTo>
                  <a:pt x="11755" y="3088"/>
                  <a:pt x="11765" y="3098"/>
                  <a:pt x="11765" y="3111"/>
                </a:cubicBezTo>
                <a:lnTo>
                  <a:pt x="11765" y="3111"/>
                </a:lnTo>
                <a:cubicBezTo>
                  <a:pt x="11765" y="3124"/>
                  <a:pt x="11755" y="3135"/>
                  <a:pt x="11742" y="3135"/>
                </a:cubicBezTo>
                <a:cubicBezTo>
                  <a:pt x="11729" y="3135"/>
                  <a:pt x="11718" y="3124"/>
                  <a:pt x="11718" y="3111"/>
                </a:cubicBezTo>
                <a:close/>
                <a:moveTo>
                  <a:pt x="11718" y="2971"/>
                </a:moveTo>
                <a:lnTo>
                  <a:pt x="11718" y="2971"/>
                </a:lnTo>
                <a:cubicBezTo>
                  <a:pt x="11718" y="2958"/>
                  <a:pt x="11729" y="2947"/>
                  <a:pt x="11742" y="2947"/>
                </a:cubicBezTo>
                <a:cubicBezTo>
                  <a:pt x="11755" y="2947"/>
                  <a:pt x="11765" y="2958"/>
                  <a:pt x="11765" y="2971"/>
                </a:cubicBezTo>
                <a:lnTo>
                  <a:pt x="11765" y="2971"/>
                </a:lnTo>
                <a:cubicBezTo>
                  <a:pt x="11765" y="2984"/>
                  <a:pt x="11755" y="2994"/>
                  <a:pt x="11742" y="2994"/>
                </a:cubicBezTo>
                <a:cubicBezTo>
                  <a:pt x="11729" y="2994"/>
                  <a:pt x="11718" y="2984"/>
                  <a:pt x="11718" y="2971"/>
                </a:cubicBezTo>
                <a:close/>
                <a:moveTo>
                  <a:pt x="11718" y="2830"/>
                </a:moveTo>
                <a:lnTo>
                  <a:pt x="11718" y="2830"/>
                </a:lnTo>
                <a:cubicBezTo>
                  <a:pt x="11718" y="2817"/>
                  <a:pt x="11729" y="2806"/>
                  <a:pt x="11742" y="2806"/>
                </a:cubicBezTo>
                <a:cubicBezTo>
                  <a:pt x="11755" y="2806"/>
                  <a:pt x="11765" y="2817"/>
                  <a:pt x="11765" y="2830"/>
                </a:cubicBezTo>
                <a:lnTo>
                  <a:pt x="11765" y="2830"/>
                </a:lnTo>
                <a:cubicBezTo>
                  <a:pt x="11765" y="2843"/>
                  <a:pt x="11755" y="2853"/>
                  <a:pt x="11742" y="2853"/>
                </a:cubicBezTo>
                <a:cubicBezTo>
                  <a:pt x="11729" y="2853"/>
                  <a:pt x="11718" y="2843"/>
                  <a:pt x="11718" y="2830"/>
                </a:cubicBezTo>
                <a:close/>
                <a:moveTo>
                  <a:pt x="11718" y="2689"/>
                </a:moveTo>
                <a:lnTo>
                  <a:pt x="11718" y="2689"/>
                </a:lnTo>
                <a:cubicBezTo>
                  <a:pt x="11718" y="2676"/>
                  <a:pt x="11729" y="2665"/>
                  <a:pt x="11742" y="2665"/>
                </a:cubicBezTo>
                <a:cubicBezTo>
                  <a:pt x="11755" y="2665"/>
                  <a:pt x="11765" y="2676"/>
                  <a:pt x="11765" y="2689"/>
                </a:cubicBezTo>
                <a:lnTo>
                  <a:pt x="11765" y="2689"/>
                </a:lnTo>
                <a:cubicBezTo>
                  <a:pt x="11765" y="2702"/>
                  <a:pt x="11755" y="2712"/>
                  <a:pt x="11742" y="2712"/>
                </a:cubicBezTo>
                <a:cubicBezTo>
                  <a:pt x="11729" y="2712"/>
                  <a:pt x="11718" y="2702"/>
                  <a:pt x="11718" y="2689"/>
                </a:cubicBezTo>
                <a:close/>
                <a:moveTo>
                  <a:pt x="11718" y="2548"/>
                </a:moveTo>
                <a:lnTo>
                  <a:pt x="11718" y="2548"/>
                </a:lnTo>
                <a:cubicBezTo>
                  <a:pt x="11718" y="2535"/>
                  <a:pt x="11729" y="2525"/>
                  <a:pt x="11742" y="2525"/>
                </a:cubicBezTo>
                <a:cubicBezTo>
                  <a:pt x="11755" y="2525"/>
                  <a:pt x="11765" y="2535"/>
                  <a:pt x="11765" y="2548"/>
                </a:cubicBezTo>
                <a:lnTo>
                  <a:pt x="11765" y="2548"/>
                </a:lnTo>
                <a:cubicBezTo>
                  <a:pt x="11765" y="2561"/>
                  <a:pt x="11755" y="2572"/>
                  <a:pt x="11742" y="2572"/>
                </a:cubicBezTo>
                <a:cubicBezTo>
                  <a:pt x="11729" y="2572"/>
                  <a:pt x="11718" y="2561"/>
                  <a:pt x="11718" y="2548"/>
                </a:cubicBezTo>
                <a:close/>
                <a:moveTo>
                  <a:pt x="11718" y="2407"/>
                </a:moveTo>
                <a:lnTo>
                  <a:pt x="11718" y="2407"/>
                </a:lnTo>
                <a:cubicBezTo>
                  <a:pt x="11718" y="2394"/>
                  <a:pt x="11729" y="2384"/>
                  <a:pt x="11742" y="2384"/>
                </a:cubicBezTo>
                <a:cubicBezTo>
                  <a:pt x="11755" y="2384"/>
                  <a:pt x="11765" y="2394"/>
                  <a:pt x="11765" y="2407"/>
                </a:cubicBezTo>
                <a:lnTo>
                  <a:pt x="11765" y="2407"/>
                </a:lnTo>
                <a:cubicBezTo>
                  <a:pt x="11765" y="2420"/>
                  <a:pt x="11755" y="2431"/>
                  <a:pt x="11742" y="2431"/>
                </a:cubicBezTo>
                <a:cubicBezTo>
                  <a:pt x="11729" y="2431"/>
                  <a:pt x="11718" y="2420"/>
                  <a:pt x="11718" y="2407"/>
                </a:cubicBezTo>
                <a:close/>
                <a:moveTo>
                  <a:pt x="11718" y="2266"/>
                </a:moveTo>
                <a:lnTo>
                  <a:pt x="11718" y="2266"/>
                </a:lnTo>
                <a:cubicBezTo>
                  <a:pt x="11718" y="2253"/>
                  <a:pt x="11729" y="2243"/>
                  <a:pt x="11742" y="2243"/>
                </a:cubicBezTo>
                <a:cubicBezTo>
                  <a:pt x="11755" y="2243"/>
                  <a:pt x="11765" y="2253"/>
                  <a:pt x="11765" y="2266"/>
                </a:cubicBezTo>
                <a:lnTo>
                  <a:pt x="11765" y="2266"/>
                </a:lnTo>
                <a:cubicBezTo>
                  <a:pt x="11765" y="2279"/>
                  <a:pt x="11755" y="2290"/>
                  <a:pt x="11742" y="2290"/>
                </a:cubicBezTo>
                <a:cubicBezTo>
                  <a:pt x="11729" y="2290"/>
                  <a:pt x="11718" y="2279"/>
                  <a:pt x="11718" y="2266"/>
                </a:cubicBezTo>
                <a:close/>
                <a:moveTo>
                  <a:pt x="11718" y="2125"/>
                </a:moveTo>
                <a:lnTo>
                  <a:pt x="11718" y="2125"/>
                </a:lnTo>
                <a:cubicBezTo>
                  <a:pt x="11718" y="2112"/>
                  <a:pt x="11729" y="2102"/>
                  <a:pt x="11742" y="2102"/>
                </a:cubicBezTo>
                <a:cubicBezTo>
                  <a:pt x="11755" y="2102"/>
                  <a:pt x="11765" y="2112"/>
                  <a:pt x="11765" y="2125"/>
                </a:cubicBezTo>
                <a:lnTo>
                  <a:pt x="11765" y="2125"/>
                </a:lnTo>
                <a:cubicBezTo>
                  <a:pt x="11765" y="2138"/>
                  <a:pt x="11755" y="2149"/>
                  <a:pt x="11742" y="2149"/>
                </a:cubicBezTo>
                <a:cubicBezTo>
                  <a:pt x="11729" y="2149"/>
                  <a:pt x="11718" y="2138"/>
                  <a:pt x="11718" y="2125"/>
                </a:cubicBezTo>
                <a:close/>
                <a:moveTo>
                  <a:pt x="11718" y="1985"/>
                </a:moveTo>
                <a:lnTo>
                  <a:pt x="11718" y="1985"/>
                </a:lnTo>
                <a:cubicBezTo>
                  <a:pt x="11718" y="1972"/>
                  <a:pt x="11729" y="1961"/>
                  <a:pt x="11742" y="1961"/>
                </a:cubicBezTo>
                <a:cubicBezTo>
                  <a:pt x="11755" y="1961"/>
                  <a:pt x="11765" y="1972"/>
                  <a:pt x="11765" y="1985"/>
                </a:cubicBezTo>
                <a:lnTo>
                  <a:pt x="11765" y="1985"/>
                </a:lnTo>
                <a:cubicBezTo>
                  <a:pt x="11765" y="1998"/>
                  <a:pt x="11755" y="2008"/>
                  <a:pt x="11742" y="2008"/>
                </a:cubicBezTo>
                <a:cubicBezTo>
                  <a:pt x="11729" y="2008"/>
                  <a:pt x="11718" y="1998"/>
                  <a:pt x="11718" y="1985"/>
                </a:cubicBezTo>
                <a:close/>
                <a:moveTo>
                  <a:pt x="11718" y="1844"/>
                </a:moveTo>
                <a:lnTo>
                  <a:pt x="11718" y="1844"/>
                </a:lnTo>
                <a:cubicBezTo>
                  <a:pt x="11718" y="1831"/>
                  <a:pt x="11729" y="1820"/>
                  <a:pt x="11742" y="1820"/>
                </a:cubicBezTo>
                <a:cubicBezTo>
                  <a:pt x="11755" y="1820"/>
                  <a:pt x="11765" y="1831"/>
                  <a:pt x="11765" y="1844"/>
                </a:cubicBezTo>
                <a:lnTo>
                  <a:pt x="11765" y="1844"/>
                </a:lnTo>
                <a:cubicBezTo>
                  <a:pt x="11765" y="1857"/>
                  <a:pt x="11755" y="1867"/>
                  <a:pt x="11742" y="1867"/>
                </a:cubicBezTo>
                <a:cubicBezTo>
                  <a:pt x="11729" y="1867"/>
                  <a:pt x="11718" y="1857"/>
                  <a:pt x="11718" y="1844"/>
                </a:cubicBezTo>
                <a:close/>
                <a:moveTo>
                  <a:pt x="11718" y="1703"/>
                </a:moveTo>
                <a:lnTo>
                  <a:pt x="11718" y="1703"/>
                </a:lnTo>
                <a:cubicBezTo>
                  <a:pt x="11718" y="1690"/>
                  <a:pt x="11729" y="1679"/>
                  <a:pt x="11742" y="1679"/>
                </a:cubicBezTo>
                <a:cubicBezTo>
                  <a:pt x="11755" y="1679"/>
                  <a:pt x="11765" y="1690"/>
                  <a:pt x="11765" y="1703"/>
                </a:cubicBezTo>
                <a:lnTo>
                  <a:pt x="11765" y="1703"/>
                </a:lnTo>
                <a:cubicBezTo>
                  <a:pt x="11765" y="1716"/>
                  <a:pt x="11755" y="1726"/>
                  <a:pt x="11742" y="1726"/>
                </a:cubicBezTo>
                <a:cubicBezTo>
                  <a:pt x="11729" y="1726"/>
                  <a:pt x="11718" y="1716"/>
                  <a:pt x="11718" y="1703"/>
                </a:cubicBezTo>
                <a:close/>
                <a:moveTo>
                  <a:pt x="11718" y="1562"/>
                </a:moveTo>
                <a:lnTo>
                  <a:pt x="11718" y="1562"/>
                </a:lnTo>
                <a:cubicBezTo>
                  <a:pt x="11718" y="1549"/>
                  <a:pt x="11729" y="1539"/>
                  <a:pt x="11742" y="1539"/>
                </a:cubicBezTo>
                <a:cubicBezTo>
                  <a:pt x="11755" y="1539"/>
                  <a:pt x="11765" y="1549"/>
                  <a:pt x="11765" y="1562"/>
                </a:cubicBezTo>
                <a:lnTo>
                  <a:pt x="11765" y="1562"/>
                </a:lnTo>
                <a:cubicBezTo>
                  <a:pt x="11765" y="1575"/>
                  <a:pt x="11755" y="1586"/>
                  <a:pt x="11742" y="1586"/>
                </a:cubicBezTo>
                <a:cubicBezTo>
                  <a:pt x="11729" y="1586"/>
                  <a:pt x="11718" y="1575"/>
                  <a:pt x="11718" y="1562"/>
                </a:cubicBezTo>
                <a:close/>
                <a:moveTo>
                  <a:pt x="11718" y="1421"/>
                </a:moveTo>
                <a:lnTo>
                  <a:pt x="11718" y="1421"/>
                </a:lnTo>
                <a:cubicBezTo>
                  <a:pt x="11718" y="1408"/>
                  <a:pt x="11729" y="1398"/>
                  <a:pt x="11742" y="1398"/>
                </a:cubicBezTo>
                <a:cubicBezTo>
                  <a:pt x="11755" y="1398"/>
                  <a:pt x="11765" y="1408"/>
                  <a:pt x="11765" y="1421"/>
                </a:cubicBezTo>
                <a:lnTo>
                  <a:pt x="11765" y="1421"/>
                </a:lnTo>
                <a:cubicBezTo>
                  <a:pt x="11765" y="1434"/>
                  <a:pt x="11755" y="1445"/>
                  <a:pt x="11742" y="1445"/>
                </a:cubicBezTo>
                <a:cubicBezTo>
                  <a:pt x="11729" y="1445"/>
                  <a:pt x="11718" y="1434"/>
                  <a:pt x="11718" y="1421"/>
                </a:cubicBezTo>
                <a:close/>
                <a:moveTo>
                  <a:pt x="11718" y="1280"/>
                </a:moveTo>
                <a:lnTo>
                  <a:pt x="11718" y="1280"/>
                </a:lnTo>
                <a:cubicBezTo>
                  <a:pt x="11718" y="1267"/>
                  <a:pt x="11729" y="1257"/>
                  <a:pt x="11742" y="1257"/>
                </a:cubicBezTo>
                <a:cubicBezTo>
                  <a:pt x="11755" y="1257"/>
                  <a:pt x="11765" y="1267"/>
                  <a:pt x="11765" y="1280"/>
                </a:cubicBezTo>
                <a:lnTo>
                  <a:pt x="11765" y="1280"/>
                </a:lnTo>
                <a:cubicBezTo>
                  <a:pt x="11765" y="1293"/>
                  <a:pt x="11755" y="1304"/>
                  <a:pt x="11742" y="1304"/>
                </a:cubicBezTo>
                <a:cubicBezTo>
                  <a:pt x="11729" y="1304"/>
                  <a:pt x="11718" y="1293"/>
                  <a:pt x="11718" y="1280"/>
                </a:cubicBezTo>
                <a:close/>
                <a:moveTo>
                  <a:pt x="11718" y="1140"/>
                </a:moveTo>
                <a:lnTo>
                  <a:pt x="11718" y="1140"/>
                </a:lnTo>
                <a:cubicBezTo>
                  <a:pt x="11718" y="1127"/>
                  <a:pt x="11729" y="1116"/>
                  <a:pt x="11742" y="1116"/>
                </a:cubicBezTo>
                <a:cubicBezTo>
                  <a:pt x="11755" y="1116"/>
                  <a:pt x="11765" y="1127"/>
                  <a:pt x="11765" y="1140"/>
                </a:cubicBezTo>
                <a:lnTo>
                  <a:pt x="11765" y="1140"/>
                </a:lnTo>
                <a:cubicBezTo>
                  <a:pt x="11765" y="1153"/>
                  <a:pt x="11755" y="1163"/>
                  <a:pt x="11742" y="1163"/>
                </a:cubicBezTo>
                <a:cubicBezTo>
                  <a:pt x="11729" y="1163"/>
                  <a:pt x="11718" y="1153"/>
                  <a:pt x="11718" y="1140"/>
                </a:cubicBezTo>
                <a:close/>
                <a:moveTo>
                  <a:pt x="11718" y="999"/>
                </a:moveTo>
                <a:lnTo>
                  <a:pt x="11718" y="999"/>
                </a:lnTo>
                <a:cubicBezTo>
                  <a:pt x="11718" y="986"/>
                  <a:pt x="11729" y="975"/>
                  <a:pt x="11742" y="975"/>
                </a:cubicBezTo>
                <a:cubicBezTo>
                  <a:pt x="11755" y="975"/>
                  <a:pt x="11765" y="986"/>
                  <a:pt x="11765" y="999"/>
                </a:cubicBezTo>
                <a:lnTo>
                  <a:pt x="11765" y="999"/>
                </a:lnTo>
                <a:cubicBezTo>
                  <a:pt x="11765" y="1012"/>
                  <a:pt x="11755" y="1022"/>
                  <a:pt x="11742" y="1022"/>
                </a:cubicBezTo>
                <a:cubicBezTo>
                  <a:pt x="11729" y="1022"/>
                  <a:pt x="11718" y="1012"/>
                  <a:pt x="11718" y="999"/>
                </a:cubicBezTo>
                <a:close/>
                <a:moveTo>
                  <a:pt x="11718" y="858"/>
                </a:moveTo>
                <a:lnTo>
                  <a:pt x="11718" y="858"/>
                </a:lnTo>
                <a:cubicBezTo>
                  <a:pt x="11718" y="845"/>
                  <a:pt x="11729" y="834"/>
                  <a:pt x="11742" y="834"/>
                </a:cubicBezTo>
                <a:cubicBezTo>
                  <a:pt x="11755" y="834"/>
                  <a:pt x="11765" y="845"/>
                  <a:pt x="11765" y="858"/>
                </a:cubicBezTo>
                <a:lnTo>
                  <a:pt x="11765" y="858"/>
                </a:lnTo>
                <a:cubicBezTo>
                  <a:pt x="11765" y="871"/>
                  <a:pt x="11755" y="881"/>
                  <a:pt x="11742" y="881"/>
                </a:cubicBezTo>
                <a:cubicBezTo>
                  <a:pt x="11729" y="881"/>
                  <a:pt x="11718" y="871"/>
                  <a:pt x="11718" y="858"/>
                </a:cubicBezTo>
                <a:close/>
                <a:moveTo>
                  <a:pt x="11718" y="717"/>
                </a:moveTo>
                <a:lnTo>
                  <a:pt x="11718" y="717"/>
                </a:lnTo>
                <a:cubicBezTo>
                  <a:pt x="11718" y="704"/>
                  <a:pt x="11729" y="694"/>
                  <a:pt x="11742" y="694"/>
                </a:cubicBezTo>
                <a:cubicBezTo>
                  <a:pt x="11755" y="694"/>
                  <a:pt x="11765" y="704"/>
                  <a:pt x="11765" y="717"/>
                </a:cubicBezTo>
                <a:lnTo>
                  <a:pt x="11765" y="717"/>
                </a:lnTo>
                <a:cubicBezTo>
                  <a:pt x="11765" y="730"/>
                  <a:pt x="11755" y="740"/>
                  <a:pt x="11742" y="740"/>
                </a:cubicBezTo>
                <a:cubicBezTo>
                  <a:pt x="11729" y="740"/>
                  <a:pt x="11718" y="730"/>
                  <a:pt x="11718" y="717"/>
                </a:cubicBezTo>
                <a:close/>
                <a:moveTo>
                  <a:pt x="11718" y="576"/>
                </a:moveTo>
                <a:lnTo>
                  <a:pt x="11718" y="576"/>
                </a:lnTo>
                <a:cubicBezTo>
                  <a:pt x="11718" y="563"/>
                  <a:pt x="11729" y="553"/>
                  <a:pt x="11742" y="553"/>
                </a:cubicBezTo>
                <a:cubicBezTo>
                  <a:pt x="11755" y="553"/>
                  <a:pt x="11765" y="563"/>
                  <a:pt x="11765" y="576"/>
                </a:cubicBezTo>
                <a:lnTo>
                  <a:pt x="11765" y="576"/>
                </a:lnTo>
                <a:cubicBezTo>
                  <a:pt x="11765" y="589"/>
                  <a:pt x="11755" y="600"/>
                  <a:pt x="11742" y="600"/>
                </a:cubicBezTo>
                <a:cubicBezTo>
                  <a:pt x="11729" y="600"/>
                  <a:pt x="11718" y="589"/>
                  <a:pt x="11718" y="576"/>
                </a:cubicBezTo>
                <a:close/>
                <a:moveTo>
                  <a:pt x="11718" y="435"/>
                </a:moveTo>
                <a:lnTo>
                  <a:pt x="11718" y="435"/>
                </a:lnTo>
                <a:cubicBezTo>
                  <a:pt x="11718" y="422"/>
                  <a:pt x="11729" y="412"/>
                  <a:pt x="11742" y="412"/>
                </a:cubicBezTo>
                <a:cubicBezTo>
                  <a:pt x="11755" y="412"/>
                  <a:pt x="11765" y="422"/>
                  <a:pt x="11765" y="435"/>
                </a:cubicBezTo>
                <a:lnTo>
                  <a:pt x="11765" y="435"/>
                </a:lnTo>
                <a:cubicBezTo>
                  <a:pt x="11765" y="448"/>
                  <a:pt x="11755" y="459"/>
                  <a:pt x="11742" y="459"/>
                </a:cubicBezTo>
                <a:cubicBezTo>
                  <a:pt x="11729" y="459"/>
                  <a:pt x="11718" y="448"/>
                  <a:pt x="11718" y="435"/>
                </a:cubicBezTo>
                <a:close/>
                <a:moveTo>
                  <a:pt x="11718" y="294"/>
                </a:moveTo>
                <a:lnTo>
                  <a:pt x="11718" y="294"/>
                </a:lnTo>
                <a:cubicBezTo>
                  <a:pt x="11718" y="281"/>
                  <a:pt x="11729" y="271"/>
                  <a:pt x="11742" y="271"/>
                </a:cubicBezTo>
                <a:cubicBezTo>
                  <a:pt x="11755" y="271"/>
                  <a:pt x="11765" y="281"/>
                  <a:pt x="11765" y="294"/>
                </a:cubicBezTo>
                <a:lnTo>
                  <a:pt x="11765" y="294"/>
                </a:lnTo>
                <a:cubicBezTo>
                  <a:pt x="11765" y="307"/>
                  <a:pt x="11755" y="318"/>
                  <a:pt x="11742" y="318"/>
                </a:cubicBezTo>
                <a:cubicBezTo>
                  <a:pt x="11729" y="318"/>
                  <a:pt x="11718" y="307"/>
                  <a:pt x="11718" y="294"/>
                </a:cubicBezTo>
                <a:close/>
                <a:moveTo>
                  <a:pt x="11718" y="154"/>
                </a:moveTo>
                <a:lnTo>
                  <a:pt x="11718" y="154"/>
                </a:lnTo>
                <a:cubicBezTo>
                  <a:pt x="11718" y="141"/>
                  <a:pt x="11729" y="130"/>
                  <a:pt x="11742" y="130"/>
                </a:cubicBezTo>
                <a:cubicBezTo>
                  <a:pt x="11755" y="130"/>
                  <a:pt x="11765" y="141"/>
                  <a:pt x="11765" y="154"/>
                </a:cubicBezTo>
                <a:lnTo>
                  <a:pt x="11765" y="154"/>
                </a:lnTo>
                <a:cubicBezTo>
                  <a:pt x="11765" y="167"/>
                  <a:pt x="11755" y="177"/>
                  <a:pt x="11742" y="177"/>
                </a:cubicBezTo>
                <a:cubicBezTo>
                  <a:pt x="11729" y="177"/>
                  <a:pt x="11718" y="167"/>
                  <a:pt x="11718" y="154"/>
                </a:cubicBezTo>
                <a:close/>
                <a:moveTo>
                  <a:pt x="11731" y="47"/>
                </a:moveTo>
                <a:lnTo>
                  <a:pt x="11731" y="47"/>
                </a:lnTo>
                <a:cubicBezTo>
                  <a:pt x="11718" y="47"/>
                  <a:pt x="11707" y="36"/>
                  <a:pt x="11707" y="23"/>
                </a:cubicBezTo>
                <a:cubicBezTo>
                  <a:pt x="11707" y="10"/>
                  <a:pt x="11718" y="0"/>
                  <a:pt x="11731" y="0"/>
                </a:cubicBezTo>
                <a:lnTo>
                  <a:pt x="11731" y="0"/>
                </a:lnTo>
                <a:cubicBezTo>
                  <a:pt x="11744" y="0"/>
                  <a:pt x="11754" y="10"/>
                  <a:pt x="11754" y="23"/>
                </a:cubicBezTo>
                <a:cubicBezTo>
                  <a:pt x="11754" y="36"/>
                  <a:pt x="11744" y="47"/>
                  <a:pt x="11731" y="47"/>
                </a:cubicBezTo>
                <a:close/>
                <a:moveTo>
                  <a:pt x="11590" y="47"/>
                </a:moveTo>
                <a:lnTo>
                  <a:pt x="11590" y="47"/>
                </a:lnTo>
                <a:cubicBezTo>
                  <a:pt x="11577" y="47"/>
                  <a:pt x="11567" y="36"/>
                  <a:pt x="11567" y="23"/>
                </a:cubicBezTo>
                <a:cubicBezTo>
                  <a:pt x="11567" y="10"/>
                  <a:pt x="11577" y="0"/>
                  <a:pt x="11590" y="0"/>
                </a:cubicBezTo>
                <a:lnTo>
                  <a:pt x="11590" y="0"/>
                </a:lnTo>
                <a:cubicBezTo>
                  <a:pt x="11603" y="0"/>
                  <a:pt x="11614" y="10"/>
                  <a:pt x="11614" y="23"/>
                </a:cubicBezTo>
                <a:cubicBezTo>
                  <a:pt x="11614" y="36"/>
                  <a:pt x="11603" y="47"/>
                  <a:pt x="11590" y="47"/>
                </a:cubicBezTo>
                <a:close/>
                <a:moveTo>
                  <a:pt x="11449" y="47"/>
                </a:moveTo>
                <a:lnTo>
                  <a:pt x="11449" y="47"/>
                </a:lnTo>
                <a:cubicBezTo>
                  <a:pt x="11436" y="47"/>
                  <a:pt x="11426" y="36"/>
                  <a:pt x="11426" y="23"/>
                </a:cubicBezTo>
                <a:cubicBezTo>
                  <a:pt x="11426" y="10"/>
                  <a:pt x="11436" y="0"/>
                  <a:pt x="11449" y="0"/>
                </a:cubicBezTo>
                <a:lnTo>
                  <a:pt x="11449" y="0"/>
                </a:lnTo>
                <a:cubicBezTo>
                  <a:pt x="11462" y="0"/>
                  <a:pt x="11473" y="10"/>
                  <a:pt x="11473" y="23"/>
                </a:cubicBezTo>
                <a:cubicBezTo>
                  <a:pt x="11473" y="36"/>
                  <a:pt x="11462" y="47"/>
                  <a:pt x="11449" y="47"/>
                </a:cubicBezTo>
                <a:close/>
                <a:moveTo>
                  <a:pt x="11308" y="47"/>
                </a:moveTo>
                <a:lnTo>
                  <a:pt x="11308" y="47"/>
                </a:lnTo>
                <a:cubicBezTo>
                  <a:pt x="11295" y="47"/>
                  <a:pt x="11285" y="36"/>
                  <a:pt x="11285" y="23"/>
                </a:cubicBezTo>
                <a:cubicBezTo>
                  <a:pt x="11285" y="10"/>
                  <a:pt x="11295" y="0"/>
                  <a:pt x="11308" y="0"/>
                </a:cubicBezTo>
                <a:lnTo>
                  <a:pt x="11308" y="0"/>
                </a:lnTo>
                <a:cubicBezTo>
                  <a:pt x="11321" y="0"/>
                  <a:pt x="11332" y="10"/>
                  <a:pt x="11332" y="23"/>
                </a:cubicBezTo>
                <a:cubicBezTo>
                  <a:pt x="11332" y="36"/>
                  <a:pt x="11321" y="47"/>
                  <a:pt x="11308" y="47"/>
                </a:cubicBezTo>
                <a:close/>
                <a:moveTo>
                  <a:pt x="11168" y="47"/>
                </a:moveTo>
                <a:lnTo>
                  <a:pt x="11167" y="47"/>
                </a:lnTo>
                <a:cubicBezTo>
                  <a:pt x="11155" y="47"/>
                  <a:pt x="11144" y="36"/>
                  <a:pt x="11144" y="23"/>
                </a:cubicBezTo>
                <a:cubicBezTo>
                  <a:pt x="11144" y="10"/>
                  <a:pt x="11155" y="0"/>
                  <a:pt x="11167" y="0"/>
                </a:cubicBezTo>
                <a:lnTo>
                  <a:pt x="11168" y="0"/>
                </a:lnTo>
                <a:cubicBezTo>
                  <a:pt x="11181" y="0"/>
                  <a:pt x="11191" y="10"/>
                  <a:pt x="11191" y="23"/>
                </a:cubicBezTo>
                <a:cubicBezTo>
                  <a:pt x="11191" y="36"/>
                  <a:pt x="11181" y="47"/>
                  <a:pt x="11168" y="47"/>
                </a:cubicBezTo>
                <a:close/>
                <a:moveTo>
                  <a:pt x="11027" y="47"/>
                </a:moveTo>
                <a:lnTo>
                  <a:pt x="11027" y="47"/>
                </a:lnTo>
                <a:cubicBezTo>
                  <a:pt x="11014" y="47"/>
                  <a:pt x="11003" y="36"/>
                  <a:pt x="11003" y="23"/>
                </a:cubicBezTo>
                <a:cubicBezTo>
                  <a:pt x="11003" y="10"/>
                  <a:pt x="11014" y="0"/>
                  <a:pt x="11027" y="0"/>
                </a:cubicBezTo>
                <a:lnTo>
                  <a:pt x="11027" y="0"/>
                </a:lnTo>
                <a:cubicBezTo>
                  <a:pt x="11040" y="0"/>
                  <a:pt x="11050" y="10"/>
                  <a:pt x="11050" y="23"/>
                </a:cubicBezTo>
                <a:cubicBezTo>
                  <a:pt x="11050" y="36"/>
                  <a:pt x="11040" y="47"/>
                  <a:pt x="11027" y="47"/>
                </a:cubicBezTo>
                <a:close/>
                <a:moveTo>
                  <a:pt x="10886" y="47"/>
                </a:moveTo>
                <a:lnTo>
                  <a:pt x="10886" y="47"/>
                </a:lnTo>
                <a:cubicBezTo>
                  <a:pt x="10873" y="47"/>
                  <a:pt x="10862" y="36"/>
                  <a:pt x="10862" y="23"/>
                </a:cubicBezTo>
                <a:cubicBezTo>
                  <a:pt x="10862" y="10"/>
                  <a:pt x="10873" y="0"/>
                  <a:pt x="10886" y="0"/>
                </a:cubicBezTo>
                <a:lnTo>
                  <a:pt x="10886" y="0"/>
                </a:lnTo>
                <a:cubicBezTo>
                  <a:pt x="10899" y="0"/>
                  <a:pt x="10909" y="10"/>
                  <a:pt x="10909" y="23"/>
                </a:cubicBezTo>
                <a:cubicBezTo>
                  <a:pt x="10909" y="36"/>
                  <a:pt x="10899" y="47"/>
                  <a:pt x="10886" y="47"/>
                </a:cubicBezTo>
                <a:close/>
                <a:moveTo>
                  <a:pt x="10745" y="47"/>
                </a:moveTo>
                <a:lnTo>
                  <a:pt x="10745" y="47"/>
                </a:lnTo>
                <a:cubicBezTo>
                  <a:pt x="10732" y="47"/>
                  <a:pt x="10721" y="36"/>
                  <a:pt x="10721" y="23"/>
                </a:cubicBezTo>
                <a:cubicBezTo>
                  <a:pt x="10721" y="10"/>
                  <a:pt x="10732" y="0"/>
                  <a:pt x="10745" y="0"/>
                </a:cubicBezTo>
                <a:lnTo>
                  <a:pt x="10745" y="0"/>
                </a:lnTo>
                <a:cubicBezTo>
                  <a:pt x="10758" y="0"/>
                  <a:pt x="10768" y="10"/>
                  <a:pt x="10768" y="23"/>
                </a:cubicBezTo>
                <a:cubicBezTo>
                  <a:pt x="10768" y="36"/>
                  <a:pt x="10758" y="47"/>
                  <a:pt x="10745" y="47"/>
                </a:cubicBezTo>
                <a:close/>
                <a:moveTo>
                  <a:pt x="10604" y="47"/>
                </a:moveTo>
                <a:lnTo>
                  <a:pt x="10604" y="47"/>
                </a:lnTo>
                <a:cubicBezTo>
                  <a:pt x="10591" y="47"/>
                  <a:pt x="10581" y="36"/>
                  <a:pt x="10581" y="23"/>
                </a:cubicBezTo>
                <a:cubicBezTo>
                  <a:pt x="10581" y="10"/>
                  <a:pt x="10591" y="0"/>
                  <a:pt x="10604" y="0"/>
                </a:cubicBezTo>
                <a:lnTo>
                  <a:pt x="10604" y="0"/>
                </a:lnTo>
                <a:cubicBezTo>
                  <a:pt x="10617" y="0"/>
                  <a:pt x="10628" y="10"/>
                  <a:pt x="10628" y="23"/>
                </a:cubicBezTo>
                <a:cubicBezTo>
                  <a:pt x="10628" y="36"/>
                  <a:pt x="10617" y="47"/>
                  <a:pt x="10604" y="47"/>
                </a:cubicBezTo>
                <a:close/>
                <a:moveTo>
                  <a:pt x="10463" y="47"/>
                </a:moveTo>
                <a:lnTo>
                  <a:pt x="10463" y="47"/>
                </a:lnTo>
                <a:cubicBezTo>
                  <a:pt x="10450" y="47"/>
                  <a:pt x="10440" y="36"/>
                  <a:pt x="10440" y="23"/>
                </a:cubicBezTo>
                <a:cubicBezTo>
                  <a:pt x="10440" y="10"/>
                  <a:pt x="10450" y="0"/>
                  <a:pt x="10463" y="0"/>
                </a:cubicBezTo>
                <a:lnTo>
                  <a:pt x="10463" y="0"/>
                </a:lnTo>
                <a:cubicBezTo>
                  <a:pt x="10476" y="0"/>
                  <a:pt x="10487" y="10"/>
                  <a:pt x="10487" y="23"/>
                </a:cubicBezTo>
                <a:cubicBezTo>
                  <a:pt x="10487" y="36"/>
                  <a:pt x="10476" y="47"/>
                  <a:pt x="10463" y="47"/>
                </a:cubicBezTo>
                <a:close/>
                <a:moveTo>
                  <a:pt x="10322" y="47"/>
                </a:moveTo>
                <a:lnTo>
                  <a:pt x="10322" y="47"/>
                </a:lnTo>
                <a:cubicBezTo>
                  <a:pt x="10309" y="47"/>
                  <a:pt x="10299" y="36"/>
                  <a:pt x="10299" y="23"/>
                </a:cubicBezTo>
                <a:cubicBezTo>
                  <a:pt x="10299" y="10"/>
                  <a:pt x="10309" y="0"/>
                  <a:pt x="10322" y="0"/>
                </a:cubicBezTo>
                <a:lnTo>
                  <a:pt x="10322" y="0"/>
                </a:lnTo>
                <a:cubicBezTo>
                  <a:pt x="10335" y="0"/>
                  <a:pt x="10346" y="10"/>
                  <a:pt x="10346" y="23"/>
                </a:cubicBezTo>
                <a:cubicBezTo>
                  <a:pt x="10346" y="36"/>
                  <a:pt x="10335" y="47"/>
                  <a:pt x="10322" y="47"/>
                </a:cubicBezTo>
                <a:close/>
                <a:moveTo>
                  <a:pt x="10182" y="47"/>
                </a:moveTo>
                <a:lnTo>
                  <a:pt x="10182" y="47"/>
                </a:lnTo>
                <a:cubicBezTo>
                  <a:pt x="10169" y="47"/>
                  <a:pt x="10158" y="36"/>
                  <a:pt x="10158" y="23"/>
                </a:cubicBezTo>
                <a:cubicBezTo>
                  <a:pt x="10158" y="10"/>
                  <a:pt x="10169" y="0"/>
                  <a:pt x="10182" y="0"/>
                </a:cubicBezTo>
                <a:lnTo>
                  <a:pt x="10182" y="0"/>
                </a:lnTo>
                <a:cubicBezTo>
                  <a:pt x="10195" y="0"/>
                  <a:pt x="10205" y="10"/>
                  <a:pt x="10205" y="23"/>
                </a:cubicBezTo>
                <a:cubicBezTo>
                  <a:pt x="10205" y="36"/>
                  <a:pt x="10195" y="47"/>
                  <a:pt x="10182" y="47"/>
                </a:cubicBezTo>
                <a:close/>
                <a:moveTo>
                  <a:pt x="10041" y="47"/>
                </a:moveTo>
                <a:lnTo>
                  <a:pt x="10041" y="47"/>
                </a:lnTo>
                <a:cubicBezTo>
                  <a:pt x="10028" y="47"/>
                  <a:pt x="10017" y="36"/>
                  <a:pt x="10017" y="23"/>
                </a:cubicBezTo>
                <a:cubicBezTo>
                  <a:pt x="10017" y="10"/>
                  <a:pt x="10028" y="0"/>
                  <a:pt x="10041" y="0"/>
                </a:cubicBezTo>
                <a:lnTo>
                  <a:pt x="10041" y="0"/>
                </a:lnTo>
                <a:cubicBezTo>
                  <a:pt x="10054" y="0"/>
                  <a:pt x="10064" y="10"/>
                  <a:pt x="10064" y="23"/>
                </a:cubicBezTo>
                <a:cubicBezTo>
                  <a:pt x="10064" y="36"/>
                  <a:pt x="10054" y="47"/>
                  <a:pt x="10041" y="47"/>
                </a:cubicBezTo>
                <a:close/>
                <a:moveTo>
                  <a:pt x="9900" y="47"/>
                </a:moveTo>
                <a:lnTo>
                  <a:pt x="9900" y="47"/>
                </a:lnTo>
                <a:cubicBezTo>
                  <a:pt x="9887" y="47"/>
                  <a:pt x="9876" y="36"/>
                  <a:pt x="9876" y="23"/>
                </a:cubicBezTo>
                <a:cubicBezTo>
                  <a:pt x="9876" y="10"/>
                  <a:pt x="9887" y="0"/>
                  <a:pt x="9900" y="0"/>
                </a:cubicBezTo>
                <a:lnTo>
                  <a:pt x="9900" y="0"/>
                </a:lnTo>
                <a:cubicBezTo>
                  <a:pt x="9913" y="0"/>
                  <a:pt x="9923" y="10"/>
                  <a:pt x="9923" y="23"/>
                </a:cubicBezTo>
                <a:cubicBezTo>
                  <a:pt x="9923" y="36"/>
                  <a:pt x="9913" y="47"/>
                  <a:pt x="9900" y="47"/>
                </a:cubicBezTo>
                <a:close/>
                <a:moveTo>
                  <a:pt x="9759" y="47"/>
                </a:moveTo>
                <a:lnTo>
                  <a:pt x="9759" y="47"/>
                </a:lnTo>
                <a:cubicBezTo>
                  <a:pt x="9746" y="47"/>
                  <a:pt x="9736" y="36"/>
                  <a:pt x="9736" y="23"/>
                </a:cubicBezTo>
                <a:cubicBezTo>
                  <a:pt x="9736" y="10"/>
                  <a:pt x="9746" y="0"/>
                  <a:pt x="9759" y="0"/>
                </a:cubicBezTo>
                <a:lnTo>
                  <a:pt x="9759" y="0"/>
                </a:lnTo>
                <a:cubicBezTo>
                  <a:pt x="9772" y="0"/>
                  <a:pt x="9783" y="10"/>
                  <a:pt x="9783" y="23"/>
                </a:cubicBezTo>
                <a:cubicBezTo>
                  <a:pt x="9783" y="36"/>
                  <a:pt x="9772" y="47"/>
                  <a:pt x="9759" y="47"/>
                </a:cubicBezTo>
                <a:close/>
                <a:moveTo>
                  <a:pt x="9618" y="47"/>
                </a:moveTo>
                <a:lnTo>
                  <a:pt x="9618" y="47"/>
                </a:lnTo>
                <a:cubicBezTo>
                  <a:pt x="9605" y="47"/>
                  <a:pt x="9595" y="36"/>
                  <a:pt x="9595" y="23"/>
                </a:cubicBezTo>
                <a:cubicBezTo>
                  <a:pt x="9595" y="10"/>
                  <a:pt x="9605" y="0"/>
                  <a:pt x="9618" y="0"/>
                </a:cubicBezTo>
                <a:lnTo>
                  <a:pt x="9618" y="0"/>
                </a:lnTo>
                <a:cubicBezTo>
                  <a:pt x="9631" y="0"/>
                  <a:pt x="9642" y="10"/>
                  <a:pt x="9642" y="23"/>
                </a:cubicBezTo>
                <a:cubicBezTo>
                  <a:pt x="9642" y="36"/>
                  <a:pt x="9631" y="47"/>
                  <a:pt x="9618" y="47"/>
                </a:cubicBezTo>
                <a:close/>
                <a:moveTo>
                  <a:pt x="9477" y="47"/>
                </a:moveTo>
                <a:lnTo>
                  <a:pt x="9477" y="47"/>
                </a:lnTo>
                <a:cubicBezTo>
                  <a:pt x="9464" y="47"/>
                  <a:pt x="9454" y="36"/>
                  <a:pt x="9454" y="23"/>
                </a:cubicBezTo>
                <a:cubicBezTo>
                  <a:pt x="9454" y="10"/>
                  <a:pt x="9464" y="0"/>
                  <a:pt x="9477" y="0"/>
                </a:cubicBezTo>
                <a:lnTo>
                  <a:pt x="9477" y="0"/>
                </a:lnTo>
                <a:cubicBezTo>
                  <a:pt x="9490" y="0"/>
                  <a:pt x="9501" y="10"/>
                  <a:pt x="9501" y="23"/>
                </a:cubicBezTo>
                <a:cubicBezTo>
                  <a:pt x="9501" y="36"/>
                  <a:pt x="9490" y="47"/>
                  <a:pt x="9477" y="47"/>
                </a:cubicBezTo>
                <a:close/>
                <a:moveTo>
                  <a:pt x="9337" y="47"/>
                </a:moveTo>
                <a:lnTo>
                  <a:pt x="9336" y="47"/>
                </a:lnTo>
                <a:cubicBezTo>
                  <a:pt x="9324" y="47"/>
                  <a:pt x="9313" y="36"/>
                  <a:pt x="9313" y="23"/>
                </a:cubicBezTo>
                <a:cubicBezTo>
                  <a:pt x="9313" y="10"/>
                  <a:pt x="9324" y="0"/>
                  <a:pt x="9336" y="0"/>
                </a:cubicBezTo>
                <a:lnTo>
                  <a:pt x="9337" y="0"/>
                </a:lnTo>
                <a:cubicBezTo>
                  <a:pt x="9349" y="0"/>
                  <a:pt x="9360" y="10"/>
                  <a:pt x="9360" y="23"/>
                </a:cubicBezTo>
                <a:cubicBezTo>
                  <a:pt x="9360" y="36"/>
                  <a:pt x="9349" y="47"/>
                  <a:pt x="9337" y="47"/>
                </a:cubicBezTo>
                <a:close/>
                <a:moveTo>
                  <a:pt x="9196" y="47"/>
                </a:moveTo>
                <a:lnTo>
                  <a:pt x="9196" y="47"/>
                </a:lnTo>
                <a:cubicBezTo>
                  <a:pt x="9183" y="47"/>
                  <a:pt x="9172" y="36"/>
                  <a:pt x="9172" y="23"/>
                </a:cubicBezTo>
                <a:cubicBezTo>
                  <a:pt x="9172" y="10"/>
                  <a:pt x="9183" y="0"/>
                  <a:pt x="9196" y="0"/>
                </a:cubicBezTo>
                <a:lnTo>
                  <a:pt x="9196" y="0"/>
                </a:lnTo>
                <a:cubicBezTo>
                  <a:pt x="9209" y="0"/>
                  <a:pt x="9219" y="10"/>
                  <a:pt x="9219" y="23"/>
                </a:cubicBezTo>
                <a:cubicBezTo>
                  <a:pt x="9219" y="36"/>
                  <a:pt x="9209" y="47"/>
                  <a:pt x="9196" y="47"/>
                </a:cubicBezTo>
                <a:close/>
                <a:moveTo>
                  <a:pt x="9055" y="47"/>
                </a:moveTo>
                <a:lnTo>
                  <a:pt x="9055" y="47"/>
                </a:lnTo>
                <a:cubicBezTo>
                  <a:pt x="9042" y="47"/>
                  <a:pt x="9031" y="36"/>
                  <a:pt x="9031" y="23"/>
                </a:cubicBezTo>
                <a:cubicBezTo>
                  <a:pt x="9031" y="10"/>
                  <a:pt x="9042" y="0"/>
                  <a:pt x="9055" y="0"/>
                </a:cubicBezTo>
                <a:lnTo>
                  <a:pt x="9055" y="0"/>
                </a:lnTo>
                <a:cubicBezTo>
                  <a:pt x="9068" y="0"/>
                  <a:pt x="9078" y="10"/>
                  <a:pt x="9078" y="23"/>
                </a:cubicBezTo>
                <a:cubicBezTo>
                  <a:pt x="9078" y="36"/>
                  <a:pt x="9068" y="47"/>
                  <a:pt x="9055" y="47"/>
                </a:cubicBezTo>
                <a:close/>
                <a:moveTo>
                  <a:pt x="8914" y="47"/>
                </a:moveTo>
                <a:lnTo>
                  <a:pt x="8914" y="47"/>
                </a:lnTo>
                <a:cubicBezTo>
                  <a:pt x="8901" y="47"/>
                  <a:pt x="8890" y="36"/>
                  <a:pt x="8890" y="23"/>
                </a:cubicBezTo>
                <a:cubicBezTo>
                  <a:pt x="8890" y="10"/>
                  <a:pt x="8901" y="0"/>
                  <a:pt x="8914" y="0"/>
                </a:cubicBezTo>
                <a:lnTo>
                  <a:pt x="8914" y="0"/>
                </a:lnTo>
                <a:cubicBezTo>
                  <a:pt x="8927" y="0"/>
                  <a:pt x="8937" y="10"/>
                  <a:pt x="8937" y="23"/>
                </a:cubicBezTo>
                <a:cubicBezTo>
                  <a:pt x="8937" y="36"/>
                  <a:pt x="8927" y="47"/>
                  <a:pt x="8914" y="47"/>
                </a:cubicBezTo>
                <a:close/>
                <a:moveTo>
                  <a:pt x="8773" y="47"/>
                </a:moveTo>
                <a:lnTo>
                  <a:pt x="8773" y="47"/>
                </a:lnTo>
                <a:cubicBezTo>
                  <a:pt x="8760" y="47"/>
                  <a:pt x="8750" y="36"/>
                  <a:pt x="8750" y="23"/>
                </a:cubicBezTo>
                <a:cubicBezTo>
                  <a:pt x="8750" y="10"/>
                  <a:pt x="8760" y="0"/>
                  <a:pt x="8773" y="0"/>
                </a:cubicBezTo>
                <a:lnTo>
                  <a:pt x="8773" y="0"/>
                </a:lnTo>
                <a:cubicBezTo>
                  <a:pt x="8786" y="0"/>
                  <a:pt x="8797" y="10"/>
                  <a:pt x="8797" y="23"/>
                </a:cubicBezTo>
                <a:cubicBezTo>
                  <a:pt x="8797" y="36"/>
                  <a:pt x="8786" y="47"/>
                  <a:pt x="8773" y="47"/>
                </a:cubicBezTo>
                <a:close/>
                <a:moveTo>
                  <a:pt x="8632" y="47"/>
                </a:moveTo>
                <a:lnTo>
                  <a:pt x="8632" y="47"/>
                </a:lnTo>
                <a:cubicBezTo>
                  <a:pt x="8619" y="47"/>
                  <a:pt x="8609" y="36"/>
                  <a:pt x="8609" y="23"/>
                </a:cubicBezTo>
                <a:cubicBezTo>
                  <a:pt x="8609" y="10"/>
                  <a:pt x="8619" y="0"/>
                  <a:pt x="8632" y="0"/>
                </a:cubicBezTo>
                <a:lnTo>
                  <a:pt x="8632" y="0"/>
                </a:lnTo>
                <a:cubicBezTo>
                  <a:pt x="8645" y="0"/>
                  <a:pt x="8656" y="10"/>
                  <a:pt x="8656" y="23"/>
                </a:cubicBezTo>
                <a:cubicBezTo>
                  <a:pt x="8656" y="36"/>
                  <a:pt x="8645" y="47"/>
                  <a:pt x="8632" y="47"/>
                </a:cubicBezTo>
                <a:close/>
                <a:moveTo>
                  <a:pt x="8491" y="47"/>
                </a:moveTo>
                <a:lnTo>
                  <a:pt x="8491" y="47"/>
                </a:lnTo>
                <a:cubicBezTo>
                  <a:pt x="8478" y="47"/>
                  <a:pt x="8468" y="36"/>
                  <a:pt x="8468" y="23"/>
                </a:cubicBezTo>
                <a:cubicBezTo>
                  <a:pt x="8468" y="10"/>
                  <a:pt x="8478" y="0"/>
                  <a:pt x="8491" y="0"/>
                </a:cubicBezTo>
                <a:lnTo>
                  <a:pt x="8491" y="0"/>
                </a:lnTo>
                <a:cubicBezTo>
                  <a:pt x="8504" y="0"/>
                  <a:pt x="8515" y="10"/>
                  <a:pt x="8515" y="23"/>
                </a:cubicBezTo>
                <a:cubicBezTo>
                  <a:pt x="8515" y="36"/>
                  <a:pt x="8504" y="47"/>
                  <a:pt x="8491" y="47"/>
                </a:cubicBezTo>
                <a:close/>
                <a:moveTo>
                  <a:pt x="8351" y="47"/>
                </a:moveTo>
                <a:lnTo>
                  <a:pt x="8351" y="47"/>
                </a:lnTo>
                <a:cubicBezTo>
                  <a:pt x="8338" y="47"/>
                  <a:pt x="8327" y="36"/>
                  <a:pt x="8327" y="23"/>
                </a:cubicBezTo>
                <a:cubicBezTo>
                  <a:pt x="8327" y="10"/>
                  <a:pt x="8338" y="0"/>
                  <a:pt x="8351" y="0"/>
                </a:cubicBezTo>
                <a:lnTo>
                  <a:pt x="8351" y="0"/>
                </a:lnTo>
                <a:cubicBezTo>
                  <a:pt x="8364" y="0"/>
                  <a:pt x="8374" y="10"/>
                  <a:pt x="8374" y="23"/>
                </a:cubicBezTo>
                <a:cubicBezTo>
                  <a:pt x="8374" y="36"/>
                  <a:pt x="8364" y="47"/>
                  <a:pt x="8351" y="47"/>
                </a:cubicBezTo>
                <a:close/>
                <a:moveTo>
                  <a:pt x="8210" y="47"/>
                </a:moveTo>
                <a:lnTo>
                  <a:pt x="8210" y="47"/>
                </a:lnTo>
                <a:cubicBezTo>
                  <a:pt x="8197" y="47"/>
                  <a:pt x="8186" y="36"/>
                  <a:pt x="8186" y="23"/>
                </a:cubicBezTo>
                <a:cubicBezTo>
                  <a:pt x="8186" y="10"/>
                  <a:pt x="8197" y="0"/>
                  <a:pt x="8210" y="0"/>
                </a:cubicBezTo>
                <a:lnTo>
                  <a:pt x="8210" y="0"/>
                </a:lnTo>
                <a:cubicBezTo>
                  <a:pt x="8223" y="0"/>
                  <a:pt x="8233" y="10"/>
                  <a:pt x="8233" y="23"/>
                </a:cubicBezTo>
                <a:cubicBezTo>
                  <a:pt x="8233" y="36"/>
                  <a:pt x="8223" y="47"/>
                  <a:pt x="8210" y="47"/>
                </a:cubicBezTo>
                <a:close/>
                <a:moveTo>
                  <a:pt x="8069" y="47"/>
                </a:moveTo>
                <a:lnTo>
                  <a:pt x="8069" y="47"/>
                </a:lnTo>
                <a:cubicBezTo>
                  <a:pt x="8056" y="47"/>
                  <a:pt x="8045" y="36"/>
                  <a:pt x="8045" y="23"/>
                </a:cubicBezTo>
                <a:cubicBezTo>
                  <a:pt x="8045" y="10"/>
                  <a:pt x="8056" y="0"/>
                  <a:pt x="8069" y="0"/>
                </a:cubicBezTo>
                <a:lnTo>
                  <a:pt x="8069" y="0"/>
                </a:lnTo>
                <a:cubicBezTo>
                  <a:pt x="8082" y="0"/>
                  <a:pt x="8092" y="10"/>
                  <a:pt x="8092" y="23"/>
                </a:cubicBezTo>
                <a:cubicBezTo>
                  <a:pt x="8092" y="36"/>
                  <a:pt x="8082" y="47"/>
                  <a:pt x="8069" y="47"/>
                </a:cubicBezTo>
                <a:close/>
                <a:moveTo>
                  <a:pt x="7928" y="47"/>
                </a:moveTo>
                <a:lnTo>
                  <a:pt x="7928" y="47"/>
                </a:lnTo>
                <a:cubicBezTo>
                  <a:pt x="7915" y="47"/>
                  <a:pt x="7905" y="36"/>
                  <a:pt x="7905" y="23"/>
                </a:cubicBezTo>
                <a:cubicBezTo>
                  <a:pt x="7905" y="10"/>
                  <a:pt x="7915" y="0"/>
                  <a:pt x="7928" y="0"/>
                </a:cubicBezTo>
                <a:lnTo>
                  <a:pt x="7928" y="0"/>
                </a:lnTo>
                <a:cubicBezTo>
                  <a:pt x="7941" y="0"/>
                  <a:pt x="7952" y="10"/>
                  <a:pt x="7952" y="23"/>
                </a:cubicBezTo>
                <a:cubicBezTo>
                  <a:pt x="7952" y="36"/>
                  <a:pt x="7941" y="47"/>
                  <a:pt x="7928" y="47"/>
                </a:cubicBezTo>
                <a:close/>
                <a:moveTo>
                  <a:pt x="7787" y="47"/>
                </a:moveTo>
                <a:lnTo>
                  <a:pt x="7787" y="47"/>
                </a:lnTo>
                <a:cubicBezTo>
                  <a:pt x="7774" y="47"/>
                  <a:pt x="7764" y="36"/>
                  <a:pt x="7764" y="23"/>
                </a:cubicBezTo>
                <a:cubicBezTo>
                  <a:pt x="7764" y="10"/>
                  <a:pt x="7774" y="0"/>
                  <a:pt x="7787" y="0"/>
                </a:cubicBezTo>
                <a:lnTo>
                  <a:pt x="7787" y="0"/>
                </a:lnTo>
                <a:cubicBezTo>
                  <a:pt x="7800" y="0"/>
                  <a:pt x="7811" y="10"/>
                  <a:pt x="7811" y="23"/>
                </a:cubicBezTo>
                <a:cubicBezTo>
                  <a:pt x="7811" y="36"/>
                  <a:pt x="7800" y="47"/>
                  <a:pt x="7787" y="47"/>
                </a:cubicBezTo>
                <a:close/>
                <a:moveTo>
                  <a:pt x="7646" y="47"/>
                </a:moveTo>
                <a:lnTo>
                  <a:pt x="7646" y="47"/>
                </a:lnTo>
                <a:cubicBezTo>
                  <a:pt x="7633" y="47"/>
                  <a:pt x="7623" y="36"/>
                  <a:pt x="7623" y="23"/>
                </a:cubicBezTo>
                <a:cubicBezTo>
                  <a:pt x="7623" y="10"/>
                  <a:pt x="7633" y="0"/>
                  <a:pt x="7646" y="0"/>
                </a:cubicBezTo>
                <a:lnTo>
                  <a:pt x="7646" y="0"/>
                </a:lnTo>
                <a:cubicBezTo>
                  <a:pt x="7659" y="0"/>
                  <a:pt x="7670" y="10"/>
                  <a:pt x="7670" y="23"/>
                </a:cubicBezTo>
                <a:cubicBezTo>
                  <a:pt x="7670" y="36"/>
                  <a:pt x="7659" y="47"/>
                  <a:pt x="7646" y="47"/>
                </a:cubicBezTo>
                <a:close/>
                <a:moveTo>
                  <a:pt x="7506" y="47"/>
                </a:moveTo>
                <a:lnTo>
                  <a:pt x="7505" y="47"/>
                </a:lnTo>
                <a:cubicBezTo>
                  <a:pt x="7493" y="47"/>
                  <a:pt x="7482" y="36"/>
                  <a:pt x="7482" y="23"/>
                </a:cubicBezTo>
                <a:cubicBezTo>
                  <a:pt x="7482" y="10"/>
                  <a:pt x="7493" y="0"/>
                  <a:pt x="7505" y="0"/>
                </a:cubicBezTo>
                <a:lnTo>
                  <a:pt x="7506" y="0"/>
                </a:lnTo>
                <a:cubicBezTo>
                  <a:pt x="7518" y="0"/>
                  <a:pt x="7529" y="10"/>
                  <a:pt x="7529" y="23"/>
                </a:cubicBezTo>
                <a:cubicBezTo>
                  <a:pt x="7529" y="36"/>
                  <a:pt x="7518" y="47"/>
                  <a:pt x="7506" y="47"/>
                </a:cubicBezTo>
                <a:close/>
                <a:moveTo>
                  <a:pt x="7365" y="47"/>
                </a:moveTo>
                <a:lnTo>
                  <a:pt x="7365" y="47"/>
                </a:lnTo>
                <a:cubicBezTo>
                  <a:pt x="7352" y="47"/>
                  <a:pt x="7341" y="36"/>
                  <a:pt x="7341" y="23"/>
                </a:cubicBezTo>
                <a:cubicBezTo>
                  <a:pt x="7341" y="10"/>
                  <a:pt x="7352" y="0"/>
                  <a:pt x="7365" y="0"/>
                </a:cubicBezTo>
                <a:lnTo>
                  <a:pt x="7365" y="0"/>
                </a:lnTo>
                <a:cubicBezTo>
                  <a:pt x="7378" y="0"/>
                  <a:pt x="7388" y="10"/>
                  <a:pt x="7388" y="23"/>
                </a:cubicBezTo>
                <a:cubicBezTo>
                  <a:pt x="7388" y="36"/>
                  <a:pt x="7378" y="47"/>
                  <a:pt x="7365" y="47"/>
                </a:cubicBezTo>
                <a:close/>
                <a:moveTo>
                  <a:pt x="7224" y="47"/>
                </a:moveTo>
                <a:lnTo>
                  <a:pt x="7224" y="47"/>
                </a:lnTo>
                <a:cubicBezTo>
                  <a:pt x="7211" y="47"/>
                  <a:pt x="7200" y="36"/>
                  <a:pt x="7200" y="23"/>
                </a:cubicBezTo>
                <a:cubicBezTo>
                  <a:pt x="7200" y="10"/>
                  <a:pt x="7211" y="0"/>
                  <a:pt x="7224" y="0"/>
                </a:cubicBezTo>
                <a:lnTo>
                  <a:pt x="7224" y="0"/>
                </a:lnTo>
                <a:cubicBezTo>
                  <a:pt x="7237" y="0"/>
                  <a:pt x="7247" y="10"/>
                  <a:pt x="7247" y="23"/>
                </a:cubicBezTo>
                <a:cubicBezTo>
                  <a:pt x="7247" y="36"/>
                  <a:pt x="7237" y="47"/>
                  <a:pt x="7224" y="47"/>
                </a:cubicBezTo>
                <a:close/>
                <a:moveTo>
                  <a:pt x="7083" y="47"/>
                </a:moveTo>
                <a:lnTo>
                  <a:pt x="7083" y="47"/>
                </a:lnTo>
                <a:cubicBezTo>
                  <a:pt x="7070" y="47"/>
                  <a:pt x="7059" y="36"/>
                  <a:pt x="7059" y="23"/>
                </a:cubicBezTo>
                <a:cubicBezTo>
                  <a:pt x="7059" y="10"/>
                  <a:pt x="7070" y="0"/>
                  <a:pt x="7083" y="0"/>
                </a:cubicBezTo>
                <a:lnTo>
                  <a:pt x="7083" y="0"/>
                </a:lnTo>
                <a:cubicBezTo>
                  <a:pt x="7096" y="0"/>
                  <a:pt x="7106" y="10"/>
                  <a:pt x="7106" y="23"/>
                </a:cubicBezTo>
                <a:cubicBezTo>
                  <a:pt x="7106" y="36"/>
                  <a:pt x="7096" y="47"/>
                  <a:pt x="7083" y="47"/>
                </a:cubicBezTo>
                <a:close/>
                <a:moveTo>
                  <a:pt x="6942" y="47"/>
                </a:moveTo>
                <a:lnTo>
                  <a:pt x="6942" y="47"/>
                </a:lnTo>
                <a:cubicBezTo>
                  <a:pt x="6929" y="47"/>
                  <a:pt x="6919" y="36"/>
                  <a:pt x="6919" y="23"/>
                </a:cubicBezTo>
                <a:cubicBezTo>
                  <a:pt x="6919" y="10"/>
                  <a:pt x="6929" y="0"/>
                  <a:pt x="6942" y="0"/>
                </a:cubicBezTo>
                <a:lnTo>
                  <a:pt x="6942" y="0"/>
                </a:lnTo>
                <a:cubicBezTo>
                  <a:pt x="6955" y="0"/>
                  <a:pt x="6966" y="10"/>
                  <a:pt x="6966" y="23"/>
                </a:cubicBezTo>
                <a:cubicBezTo>
                  <a:pt x="6966" y="36"/>
                  <a:pt x="6955" y="47"/>
                  <a:pt x="6942" y="47"/>
                </a:cubicBezTo>
                <a:close/>
                <a:moveTo>
                  <a:pt x="6801" y="47"/>
                </a:moveTo>
                <a:lnTo>
                  <a:pt x="6801" y="47"/>
                </a:lnTo>
                <a:cubicBezTo>
                  <a:pt x="6788" y="47"/>
                  <a:pt x="6778" y="36"/>
                  <a:pt x="6778" y="23"/>
                </a:cubicBezTo>
                <a:cubicBezTo>
                  <a:pt x="6778" y="10"/>
                  <a:pt x="6788" y="0"/>
                  <a:pt x="6801" y="0"/>
                </a:cubicBezTo>
                <a:lnTo>
                  <a:pt x="6801" y="0"/>
                </a:lnTo>
                <a:cubicBezTo>
                  <a:pt x="6814" y="0"/>
                  <a:pt x="6825" y="10"/>
                  <a:pt x="6825" y="23"/>
                </a:cubicBezTo>
                <a:cubicBezTo>
                  <a:pt x="6825" y="36"/>
                  <a:pt x="6814" y="47"/>
                  <a:pt x="6801" y="47"/>
                </a:cubicBezTo>
                <a:close/>
                <a:moveTo>
                  <a:pt x="6660" y="47"/>
                </a:moveTo>
                <a:lnTo>
                  <a:pt x="6660" y="47"/>
                </a:lnTo>
                <a:cubicBezTo>
                  <a:pt x="6647" y="47"/>
                  <a:pt x="6637" y="36"/>
                  <a:pt x="6637" y="23"/>
                </a:cubicBezTo>
                <a:cubicBezTo>
                  <a:pt x="6637" y="10"/>
                  <a:pt x="6647" y="0"/>
                  <a:pt x="6660" y="0"/>
                </a:cubicBezTo>
                <a:lnTo>
                  <a:pt x="6660" y="0"/>
                </a:lnTo>
                <a:cubicBezTo>
                  <a:pt x="6673" y="0"/>
                  <a:pt x="6684" y="10"/>
                  <a:pt x="6684" y="23"/>
                </a:cubicBezTo>
                <a:cubicBezTo>
                  <a:pt x="6684" y="36"/>
                  <a:pt x="6673" y="47"/>
                  <a:pt x="6660" y="47"/>
                </a:cubicBezTo>
                <a:close/>
                <a:moveTo>
                  <a:pt x="6520" y="47"/>
                </a:moveTo>
                <a:lnTo>
                  <a:pt x="6520" y="47"/>
                </a:lnTo>
                <a:cubicBezTo>
                  <a:pt x="6507" y="47"/>
                  <a:pt x="6496" y="36"/>
                  <a:pt x="6496" y="23"/>
                </a:cubicBezTo>
                <a:cubicBezTo>
                  <a:pt x="6496" y="10"/>
                  <a:pt x="6507" y="0"/>
                  <a:pt x="6520" y="0"/>
                </a:cubicBezTo>
                <a:lnTo>
                  <a:pt x="6520" y="0"/>
                </a:lnTo>
                <a:cubicBezTo>
                  <a:pt x="6533" y="0"/>
                  <a:pt x="6543" y="10"/>
                  <a:pt x="6543" y="23"/>
                </a:cubicBezTo>
                <a:cubicBezTo>
                  <a:pt x="6543" y="36"/>
                  <a:pt x="6533" y="47"/>
                  <a:pt x="6520" y="47"/>
                </a:cubicBezTo>
                <a:close/>
                <a:moveTo>
                  <a:pt x="6379" y="47"/>
                </a:moveTo>
                <a:lnTo>
                  <a:pt x="6379" y="47"/>
                </a:lnTo>
                <a:cubicBezTo>
                  <a:pt x="6366" y="47"/>
                  <a:pt x="6355" y="36"/>
                  <a:pt x="6355" y="23"/>
                </a:cubicBezTo>
                <a:cubicBezTo>
                  <a:pt x="6355" y="10"/>
                  <a:pt x="6366" y="0"/>
                  <a:pt x="6379" y="0"/>
                </a:cubicBezTo>
                <a:lnTo>
                  <a:pt x="6379" y="0"/>
                </a:lnTo>
                <a:cubicBezTo>
                  <a:pt x="6392" y="0"/>
                  <a:pt x="6402" y="10"/>
                  <a:pt x="6402" y="23"/>
                </a:cubicBezTo>
                <a:cubicBezTo>
                  <a:pt x="6402" y="36"/>
                  <a:pt x="6392" y="47"/>
                  <a:pt x="6379" y="47"/>
                </a:cubicBezTo>
                <a:close/>
                <a:moveTo>
                  <a:pt x="6238" y="47"/>
                </a:moveTo>
                <a:lnTo>
                  <a:pt x="6238" y="47"/>
                </a:lnTo>
                <a:cubicBezTo>
                  <a:pt x="6225" y="47"/>
                  <a:pt x="6214" y="36"/>
                  <a:pt x="6214" y="23"/>
                </a:cubicBezTo>
                <a:cubicBezTo>
                  <a:pt x="6214" y="10"/>
                  <a:pt x="6225" y="0"/>
                  <a:pt x="6238" y="0"/>
                </a:cubicBezTo>
                <a:lnTo>
                  <a:pt x="6238" y="0"/>
                </a:lnTo>
                <a:cubicBezTo>
                  <a:pt x="6251" y="0"/>
                  <a:pt x="6261" y="10"/>
                  <a:pt x="6261" y="23"/>
                </a:cubicBezTo>
                <a:cubicBezTo>
                  <a:pt x="6261" y="36"/>
                  <a:pt x="6251" y="47"/>
                  <a:pt x="6238" y="47"/>
                </a:cubicBezTo>
                <a:close/>
                <a:moveTo>
                  <a:pt x="6097" y="47"/>
                </a:moveTo>
                <a:lnTo>
                  <a:pt x="6097" y="47"/>
                </a:lnTo>
                <a:cubicBezTo>
                  <a:pt x="6084" y="47"/>
                  <a:pt x="6074" y="36"/>
                  <a:pt x="6074" y="23"/>
                </a:cubicBezTo>
                <a:cubicBezTo>
                  <a:pt x="6074" y="10"/>
                  <a:pt x="6084" y="0"/>
                  <a:pt x="6097" y="0"/>
                </a:cubicBezTo>
                <a:lnTo>
                  <a:pt x="6097" y="0"/>
                </a:lnTo>
                <a:cubicBezTo>
                  <a:pt x="6110" y="0"/>
                  <a:pt x="6121" y="10"/>
                  <a:pt x="6121" y="23"/>
                </a:cubicBezTo>
                <a:cubicBezTo>
                  <a:pt x="6121" y="36"/>
                  <a:pt x="6110" y="47"/>
                  <a:pt x="6097" y="47"/>
                </a:cubicBezTo>
                <a:close/>
                <a:moveTo>
                  <a:pt x="5956" y="47"/>
                </a:moveTo>
                <a:lnTo>
                  <a:pt x="5956" y="47"/>
                </a:lnTo>
                <a:cubicBezTo>
                  <a:pt x="5943" y="47"/>
                  <a:pt x="5933" y="36"/>
                  <a:pt x="5933" y="23"/>
                </a:cubicBezTo>
                <a:cubicBezTo>
                  <a:pt x="5933" y="10"/>
                  <a:pt x="5943" y="0"/>
                  <a:pt x="5956" y="0"/>
                </a:cubicBezTo>
                <a:lnTo>
                  <a:pt x="5956" y="0"/>
                </a:lnTo>
                <a:cubicBezTo>
                  <a:pt x="5969" y="0"/>
                  <a:pt x="5980" y="10"/>
                  <a:pt x="5980" y="23"/>
                </a:cubicBezTo>
                <a:cubicBezTo>
                  <a:pt x="5980" y="36"/>
                  <a:pt x="5969" y="47"/>
                  <a:pt x="5956" y="47"/>
                </a:cubicBezTo>
                <a:close/>
                <a:moveTo>
                  <a:pt x="5815" y="47"/>
                </a:moveTo>
                <a:lnTo>
                  <a:pt x="5815" y="47"/>
                </a:lnTo>
                <a:cubicBezTo>
                  <a:pt x="5802" y="47"/>
                  <a:pt x="5792" y="36"/>
                  <a:pt x="5792" y="23"/>
                </a:cubicBezTo>
                <a:cubicBezTo>
                  <a:pt x="5792" y="10"/>
                  <a:pt x="5802" y="0"/>
                  <a:pt x="5815" y="0"/>
                </a:cubicBezTo>
                <a:lnTo>
                  <a:pt x="5815" y="0"/>
                </a:lnTo>
                <a:cubicBezTo>
                  <a:pt x="5828" y="0"/>
                  <a:pt x="5839" y="10"/>
                  <a:pt x="5839" y="23"/>
                </a:cubicBezTo>
                <a:cubicBezTo>
                  <a:pt x="5839" y="36"/>
                  <a:pt x="5828" y="47"/>
                  <a:pt x="5815" y="47"/>
                </a:cubicBezTo>
                <a:close/>
                <a:moveTo>
                  <a:pt x="5675" y="47"/>
                </a:moveTo>
                <a:lnTo>
                  <a:pt x="5674" y="47"/>
                </a:lnTo>
                <a:cubicBezTo>
                  <a:pt x="5662" y="47"/>
                  <a:pt x="5651" y="36"/>
                  <a:pt x="5651" y="23"/>
                </a:cubicBezTo>
                <a:cubicBezTo>
                  <a:pt x="5651" y="10"/>
                  <a:pt x="5662" y="0"/>
                  <a:pt x="5674" y="0"/>
                </a:cubicBezTo>
                <a:lnTo>
                  <a:pt x="5675" y="0"/>
                </a:lnTo>
                <a:cubicBezTo>
                  <a:pt x="5687" y="0"/>
                  <a:pt x="5698" y="10"/>
                  <a:pt x="5698" y="23"/>
                </a:cubicBezTo>
                <a:cubicBezTo>
                  <a:pt x="5698" y="36"/>
                  <a:pt x="5687" y="47"/>
                  <a:pt x="5675" y="47"/>
                </a:cubicBezTo>
                <a:close/>
                <a:moveTo>
                  <a:pt x="5534" y="47"/>
                </a:moveTo>
                <a:lnTo>
                  <a:pt x="5534" y="47"/>
                </a:lnTo>
                <a:cubicBezTo>
                  <a:pt x="5521" y="47"/>
                  <a:pt x="5510" y="36"/>
                  <a:pt x="5510" y="23"/>
                </a:cubicBezTo>
                <a:cubicBezTo>
                  <a:pt x="5510" y="10"/>
                  <a:pt x="5521" y="0"/>
                  <a:pt x="5534" y="0"/>
                </a:cubicBezTo>
                <a:lnTo>
                  <a:pt x="5534" y="0"/>
                </a:lnTo>
                <a:cubicBezTo>
                  <a:pt x="5547" y="0"/>
                  <a:pt x="5557" y="10"/>
                  <a:pt x="5557" y="23"/>
                </a:cubicBezTo>
                <a:cubicBezTo>
                  <a:pt x="5557" y="36"/>
                  <a:pt x="5547" y="47"/>
                  <a:pt x="5534" y="47"/>
                </a:cubicBezTo>
                <a:close/>
                <a:moveTo>
                  <a:pt x="5393" y="47"/>
                </a:moveTo>
                <a:lnTo>
                  <a:pt x="5393" y="47"/>
                </a:lnTo>
                <a:cubicBezTo>
                  <a:pt x="5380" y="47"/>
                  <a:pt x="5369" y="36"/>
                  <a:pt x="5369" y="23"/>
                </a:cubicBezTo>
                <a:cubicBezTo>
                  <a:pt x="5369" y="10"/>
                  <a:pt x="5380" y="0"/>
                  <a:pt x="5393" y="0"/>
                </a:cubicBezTo>
                <a:lnTo>
                  <a:pt x="5393" y="0"/>
                </a:lnTo>
                <a:cubicBezTo>
                  <a:pt x="5406" y="0"/>
                  <a:pt x="5416" y="10"/>
                  <a:pt x="5416" y="23"/>
                </a:cubicBezTo>
                <a:cubicBezTo>
                  <a:pt x="5416" y="36"/>
                  <a:pt x="5406" y="47"/>
                  <a:pt x="5393" y="47"/>
                </a:cubicBezTo>
                <a:close/>
                <a:moveTo>
                  <a:pt x="5252" y="47"/>
                </a:moveTo>
                <a:lnTo>
                  <a:pt x="5252" y="47"/>
                </a:lnTo>
                <a:cubicBezTo>
                  <a:pt x="5239" y="47"/>
                  <a:pt x="5228" y="36"/>
                  <a:pt x="5228" y="23"/>
                </a:cubicBezTo>
                <a:cubicBezTo>
                  <a:pt x="5228" y="10"/>
                  <a:pt x="5239" y="0"/>
                  <a:pt x="5252" y="0"/>
                </a:cubicBezTo>
                <a:lnTo>
                  <a:pt x="5252" y="0"/>
                </a:lnTo>
                <a:cubicBezTo>
                  <a:pt x="5265" y="0"/>
                  <a:pt x="5275" y="10"/>
                  <a:pt x="5275" y="23"/>
                </a:cubicBezTo>
                <a:cubicBezTo>
                  <a:pt x="5275" y="36"/>
                  <a:pt x="5265" y="47"/>
                  <a:pt x="5252" y="47"/>
                </a:cubicBezTo>
                <a:close/>
                <a:moveTo>
                  <a:pt x="5111" y="47"/>
                </a:moveTo>
                <a:lnTo>
                  <a:pt x="5111" y="47"/>
                </a:lnTo>
                <a:cubicBezTo>
                  <a:pt x="5098" y="47"/>
                  <a:pt x="5088" y="36"/>
                  <a:pt x="5088" y="23"/>
                </a:cubicBezTo>
                <a:cubicBezTo>
                  <a:pt x="5088" y="10"/>
                  <a:pt x="5098" y="0"/>
                  <a:pt x="5111" y="0"/>
                </a:cubicBezTo>
                <a:lnTo>
                  <a:pt x="5111" y="0"/>
                </a:lnTo>
                <a:cubicBezTo>
                  <a:pt x="5124" y="0"/>
                  <a:pt x="5135" y="10"/>
                  <a:pt x="5135" y="23"/>
                </a:cubicBezTo>
                <a:cubicBezTo>
                  <a:pt x="5135" y="36"/>
                  <a:pt x="5124" y="47"/>
                  <a:pt x="5111" y="47"/>
                </a:cubicBezTo>
                <a:close/>
                <a:moveTo>
                  <a:pt x="4970" y="47"/>
                </a:moveTo>
                <a:lnTo>
                  <a:pt x="4970" y="47"/>
                </a:lnTo>
                <a:cubicBezTo>
                  <a:pt x="4957" y="47"/>
                  <a:pt x="4947" y="36"/>
                  <a:pt x="4947" y="23"/>
                </a:cubicBezTo>
                <a:cubicBezTo>
                  <a:pt x="4947" y="10"/>
                  <a:pt x="4957" y="0"/>
                  <a:pt x="4970" y="0"/>
                </a:cubicBezTo>
                <a:lnTo>
                  <a:pt x="4970" y="0"/>
                </a:lnTo>
                <a:cubicBezTo>
                  <a:pt x="4983" y="0"/>
                  <a:pt x="4994" y="10"/>
                  <a:pt x="4994" y="23"/>
                </a:cubicBezTo>
                <a:cubicBezTo>
                  <a:pt x="4994" y="36"/>
                  <a:pt x="4983" y="47"/>
                  <a:pt x="4970" y="47"/>
                </a:cubicBezTo>
                <a:close/>
                <a:moveTo>
                  <a:pt x="4829" y="47"/>
                </a:moveTo>
                <a:lnTo>
                  <a:pt x="4829" y="47"/>
                </a:lnTo>
                <a:cubicBezTo>
                  <a:pt x="4816" y="47"/>
                  <a:pt x="4806" y="36"/>
                  <a:pt x="4806" y="23"/>
                </a:cubicBezTo>
                <a:cubicBezTo>
                  <a:pt x="4806" y="10"/>
                  <a:pt x="4816" y="0"/>
                  <a:pt x="4829" y="0"/>
                </a:cubicBezTo>
                <a:lnTo>
                  <a:pt x="4829" y="0"/>
                </a:lnTo>
                <a:cubicBezTo>
                  <a:pt x="4842" y="0"/>
                  <a:pt x="4853" y="10"/>
                  <a:pt x="4853" y="23"/>
                </a:cubicBezTo>
                <a:cubicBezTo>
                  <a:pt x="4853" y="36"/>
                  <a:pt x="4842" y="47"/>
                  <a:pt x="4829" y="47"/>
                </a:cubicBezTo>
                <a:close/>
                <a:moveTo>
                  <a:pt x="4689" y="47"/>
                </a:moveTo>
                <a:lnTo>
                  <a:pt x="4689" y="47"/>
                </a:lnTo>
                <a:cubicBezTo>
                  <a:pt x="4676" y="47"/>
                  <a:pt x="4665" y="36"/>
                  <a:pt x="4665" y="23"/>
                </a:cubicBezTo>
                <a:cubicBezTo>
                  <a:pt x="4665" y="10"/>
                  <a:pt x="4676" y="0"/>
                  <a:pt x="4689" y="0"/>
                </a:cubicBezTo>
                <a:lnTo>
                  <a:pt x="4689" y="0"/>
                </a:lnTo>
                <a:cubicBezTo>
                  <a:pt x="4702" y="0"/>
                  <a:pt x="4712" y="10"/>
                  <a:pt x="4712" y="23"/>
                </a:cubicBezTo>
                <a:cubicBezTo>
                  <a:pt x="4712" y="36"/>
                  <a:pt x="4702" y="47"/>
                  <a:pt x="4689" y="47"/>
                </a:cubicBezTo>
                <a:close/>
                <a:moveTo>
                  <a:pt x="4548" y="47"/>
                </a:moveTo>
                <a:lnTo>
                  <a:pt x="4548" y="47"/>
                </a:lnTo>
                <a:cubicBezTo>
                  <a:pt x="4535" y="47"/>
                  <a:pt x="4524" y="36"/>
                  <a:pt x="4524" y="23"/>
                </a:cubicBezTo>
                <a:cubicBezTo>
                  <a:pt x="4524" y="10"/>
                  <a:pt x="4535" y="0"/>
                  <a:pt x="4548" y="0"/>
                </a:cubicBezTo>
                <a:lnTo>
                  <a:pt x="4548" y="0"/>
                </a:lnTo>
                <a:cubicBezTo>
                  <a:pt x="4561" y="0"/>
                  <a:pt x="4571" y="10"/>
                  <a:pt x="4571" y="23"/>
                </a:cubicBezTo>
                <a:cubicBezTo>
                  <a:pt x="4571" y="36"/>
                  <a:pt x="4561" y="47"/>
                  <a:pt x="4548" y="47"/>
                </a:cubicBezTo>
                <a:close/>
                <a:moveTo>
                  <a:pt x="4407" y="47"/>
                </a:moveTo>
                <a:lnTo>
                  <a:pt x="4407" y="47"/>
                </a:lnTo>
                <a:cubicBezTo>
                  <a:pt x="4394" y="47"/>
                  <a:pt x="4383" y="36"/>
                  <a:pt x="4383" y="23"/>
                </a:cubicBezTo>
                <a:cubicBezTo>
                  <a:pt x="4383" y="10"/>
                  <a:pt x="4394" y="0"/>
                  <a:pt x="4407" y="0"/>
                </a:cubicBezTo>
                <a:lnTo>
                  <a:pt x="4407" y="0"/>
                </a:lnTo>
                <a:cubicBezTo>
                  <a:pt x="4420" y="0"/>
                  <a:pt x="4430" y="10"/>
                  <a:pt x="4430" y="23"/>
                </a:cubicBezTo>
                <a:cubicBezTo>
                  <a:pt x="4430" y="36"/>
                  <a:pt x="4420" y="47"/>
                  <a:pt x="4407" y="47"/>
                </a:cubicBezTo>
                <a:close/>
                <a:moveTo>
                  <a:pt x="4266" y="47"/>
                </a:moveTo>
                <a:lnTo>
                  <a:pt x="4266" y="47"/>
                </a:lnTo>
                <a:cubicBezTo>
                  <a:pt x="4253" y="47"/>
                  <a:pt x="4243" y="36"/>
                  <a:pt x="4243" y="23"/>
                </a:cubicBezTo>
                <a:cubicBezTo>
                  <a:pt x="4243" y="10"/>
                  <a:pt x="4253" y="0"/>
                  <a:pt x="4266" y="0"/>
                </a:cubicBezTo>
                <a:lnTo>
                  <a:pt x="4266" y="0"/>
                </a:lnTo>
                <a:cubicBezTo>
                  <a:pt x="4279" y="0"/>
                  <a:pt x="4290" y="10"/>
                  <a:pt x="4290" y="23"/>
                </a:cubicBezTo>
                <a:cubicBezTo>
                  <a:pt x="4290" y="36"/>
                  <a:pt x="4279" y="47"/>
                  <a:pt x="4266" y="47"/>
                </a:cubicBezTo>
                <a:close/>
                <a:moveTo>
                  <a:pt x="4125" y="47"/>
                </a:moveTo>
                <a:lnTo>
                  <a:pt x="4125" y="47"/>
                </a:lnTo>
                <a:cubicBezTo>
                  <a:pt x="4112" y="47"/>
                  <a:pt x="4102" y="36"/>
                  <a:pt x="4102" y="23"/>
                </a:cubicBezTo>
                <a:cubicBezTo>
                  <a:pt x="4102" y="10"/>
                  <a:pt x="4112" y="0"/>
                  <a:pt x="4125" y="0"/>
                </a:cubicBezTo>
                <a:lnTo>
                  <a:pt x="4125" y="0"/>
                </a:lnTo>
                <a:cubicBezTo>
                  <a:pt x="4138" y="0"/>
                  <a:pt x="4149" y="10"/>
                  <a:pt x="4149" y="23"/>
                </a:cubicBezTo>
                <a:cubicBezTo>
                  <a:pt x="4149" y="36"/>
                  <a:pt x="4138" y="47"/>
                  <a:pt x="4125" y="47"/>
                </a:cubicBezTo>
                <a:close/>
                <a:moveTo>
                  <a:pt x="3984" y="47"/>
                </a:moveTo>
                <a:lnTo>
                  <a:pt x="3984" y="47"/>
                </a:lnTo>
                <a:cubicBezTo>
                  <a:pt x="3971" y="47"/>
                  <a:pt x="3961" y="36"/>
                  <a:pt x="3961" y="23"/>
                </a:cubicBezTo>
                <a:cubicBezTo>
                  <a:pt x="3961" y="10"/>
                  <a:pt x="3971" y="0"/>
                  <a:pt x="3984" y="0"/>
                </a:cubicBezTo>
                <a:lnTo>
                  <a:pt x="3984" y="0"/>
                </a:lnTo>
                <a:cubicBezTo>
                  <a:pt x="3997" y="0"/>
                  <a:pt x="4008" y="10"/>
                  <a:pt x="4008" y="23"/>
                </a:cubicBezTo>
                <a:cubicBezTo>
                  <a:pt x="4008" y="36"/>
                  <a:pt x="3997" y="47"/>
                  <a:pt x="3984" y="47"/>
                </a:cubicBezTo>
                <a:close/>
                <a:moveTo>
                  <a:pt x="3844" y="47"/>
                </a:moveTo>
                <a:lnTo>
                  <a:pt x="3843" y="47"/>
                </a:lnTo>
                <a:cubicBezTo>
                  <a:pt x="3830" y="47"/>
                  <a:pt x="3820" y="36"/>
                  <a:pt x="3820" y="23"/>
                </a:cubicBezTo>
                <a:cubicBezTo>
                  <a:pt x="3820" y="10"/>
                  <a:pt x="3830" y="0"/>
                  <a:pt x="3843" y="0"/>
                </a:cubicBezTo>
                <a:lnTo>
                  <a:pt x="3844" y="0"/>
                </a:lnTo>
                <a:cubicBezTo>
                  <a:pt x="3856" y="0"/>
                  <a:pt x="3867" y="10"/>
                  <a:pt x="3867" y="23"/>
                </a:cubicBezTo>
                <a:cubicBezTo>
                  <a:pt x="3867" y="36"/>
                  <a:pt x="3856" y="47"/>
                  <a:pt x="3844" y="47"/>
                </a:cubicBezTo>
                <a:close/>
                <a:moveTo>
                  <a:pt x="3703" y="47"/>
                </a:moveTo>
                <a:lnTo>
                  <a:pt x="3703" y="47"/>
                </a:lnTo>
                <a:cubicBezTo>
                  <a:pt x="3690" y="47"/>
                  <a:pt x="3679" y="36"/>
                  <a:pt x="3679" y="23"/>
                </a:cubicBezTo>
                <a:cubicBezTo>
                  <a:pt x="3679" y="10"/>
                  <a:pt x="3690" y="0"/>
                  <a:pt x="3703" y="0"/>
                </a:cubicBezTo>
                <a:lnTo>
                  <a:pt x="3703" y="0"/>
                </a:lnTo>
                <a:cubicBezTo>
                  <a:pt x="3716" y="0"/>
                  <a:pt x="3726" y="10"/>
                  <a:pt x="3726" y="23"/>
                </a:cubicBezTo>
                <a:cubicBezTo>
                  <a:pt x="3726" y="36"/>
                  <a:pt x="3716" y="47"/>
                  <a:pt x="3703" y="47"/>
                </a:cubicBezTo>
                <a:close/>
                <a:moveTo>
                  <a:pt x="3562" y="47"/>
                </a:moveTo>
                <a:lnTo>
                  <a:pt x="3562" y="47"/>
                </a:lnTo>
                <a:cubicBezTo>
                  <a:pt x="3549" y="47"/>
                  <a:pt x="3538" y="36"/>
                  <a:pt x="3538" y="23"/>
                </a:cubicBezTo>
                <a:cubicBezTo>
                  <a:pt x="3538" y="10"/>
                  <a:pt x="3549" y="0"/>
                  <a:pt x="3562" y="0"/>
                </a:cubicBezTo>
                <a:lnTo>
                  <a:pt x="3562" y="0"/>
                </a:lnTo>
                <a:cubicBezTo>
                  <a:pt x="3575" y="0"/>
                  <a:pt x="3585" y="10"/>
                  <a:pt x="3585" y="23"/>
                </a:cubicBezTo>
                <a:cubicBezTo>
                  <a:pt x="3585" y="36"/>
                  <a:pt x="3575" y="47"/>
                  <a:pt x="3562" y="47"/>
                </a:cubicBezTo>
                <a:close/>
                <a:moveTo>
                  <a:pt x="3421" y="47"/>
                </a:moveTo>
                <a:lnTo>
                  <a:pt x="3421" y="47"/>
                </a:lnTo>
                <a:cubicBezTo>
                  <a:pt x="3408" y="47"/>
                  <a:pt x="3397" y="36"/>
                  <a:pt x="3397" y="23"/>
                </a:cubicBezTo>
                <a:cubicBezTo>
                  <a:pt x="3397" y="10"/>
                  <a:pt x="3408" y="0"/>
                  <a:pt x="3421" y="0"/>
                </a:cubicBezTo>
                <a:lnTo>
                  <a:pt x="3421" y="0"/>
                </a:lnTo>
                <a:cubicBezTo>
                  <a:pt x="3434" y="0"/>
                  <a:pt x="3444" y="10"/>
                  <a:pt x="3444" y="23"/>
                </a:cubicBezTo>
                <a:cubicBezTo>
                  <a:pt x="3444" y="36"/>
                  <a:pt x="3434" y="47"/>
                  <a:pt x="3421" y="47"/>
                </a:cubicBezTo>
                <a:close/>
                <a:moveTo>
                  <a:pt x="3280" y="47"/>
                </a:moveTo>
                <a:lnTo>
                  <a:pt x="3280" y="47"/>
                </a:lnTo>
                <a:cubicBezTo>
                  <a:pt x="3267" y="47"/>
                  <a:pt x="3257" y="36"/>
                  <a:pt x="3257" y="23"/>
                </a:cubicBezTo>
                <a:cubicBezTo>
                  <a:pt x="3257" y="10"/>
                  <a:pt x="3267" y="0"/>
                  <a:pt x="3280" y="0"/>
                </a:cubicBezTo>
                <a:lnTo>
                  <a:pt x="3280" y="0"/>
                </a:lnTo>
                <a:cubicBezTo>
                  <a:pt x="3293" y="0"/>
                  <a:pt x="3304" y="10"/>
                  <a:pt x="3304" y="23"/>
                </a:cubicBezTo>
                <a:cubicBezTo>
                  <a:pt x="3304" y="36"/>
                  <a:pt x="3293" y="47"/>
                  <a:pt x="3280" y="47"/>
                </a:cubicBezTo>
                <a:close/>
                <a:moveTo>
                  <a:pt x="3139" y="47"/>
                </a:moveTo>
                <a:lnTo>
                  <a:pt x="3139" y="47"/>
                </a:lnTo>
                <a:cubicBezTo>
                  <a:pt x="3126" y="47"/>
                  <a:pt x="3116" y="36"/>
                  <a:pt x="3116" y="23"/>
                </a:cubicBezTo>
                <a:cubicBezTo>
                  <a:pt x="3116" y="10"/>
                  <a:pt x="3126" y="0"/>
                  <a:pt x="3139" y="0"/>
                </a:cubicBezTo>
                <a:lnTo>
                  <a:pt x="3139" y="0"/>
                </a:lnTo>
                <a:cubicBezTo>
                  <a:pt x="3152" y="0"/>
                  <a:pt x="3163" y="10"/>
                  <a:pt x="3163" y="23"/>
                </a:cubicBezTo>
                <a:cubicBezTo>
                  <a:pt x="3163" y="36"/>
                  <a:pt x="3152" y="47"/>
                  <a:pt x="3139" y="47"/>
                </a:cubicBezTo>
                <a:close/>
                <a:moveTo>
                  <a:pt x="2998" y="47"/>
                </a:moveTo>
                <a:lnTo>
                  <a:pt x="2998" y="47"/>
                </a:lnTo>
                <a:cubicBezTo>
                  <a:pt x="2985" y="47"/>
                  <a:pt x="2975" y="36"/>
                  <a:pt x="2975" y="23"/>
                </a:cubicBezTo>
                <a:cubicBezTo>
                  <a:pt x="2975" y="10"/>
                  <a:pt x="2985" y="0"/>
                  <a:pt x="2998" y="0"/>
                </a:cubicBezTo>
                <a:lnTo>
                  <a:pt x="2998" y="0"/>
                </a:lnTo>
                <a:cubicBezTo>
                  <a:pt x="3011" y="0"/>
                  <a:pt x="3022" y="10"/>
                  <a:pt x="3022" y="23"/>
                </a:cubicBezTo>
                <a:cubicBezTo>
                  <a:pt x="3022" y="36"/>
                  <a:pt x="3011" y="47"/>
                  <a:pt x="2998" y="47"/>
                </a:cubicBezTo>
                <a:close/>
                <a:moveTo>
                  <a:pt x="2858" y="47"/>
                </a:moveTo>
                <a:lnTo>
                  <a:pt x="2858" y="47"/>
                </a:lnTo>
                <a:cubicBezTo>
                  <a:pt x="2845" y="47"/>
                  <a:pt x="2834" y="36"/>
                  <a:pt x="2834" y="23"/>
                </a:cubicBezTo>
                <a:cubicBezTo>
                  <a:pt x="2834" y="10"/>
                  <a:pt x="2845" y="0"/>
                  <a:pt x="2858" y="0"/>
                </a:cubicBezTo>
                <a:lnTo>
                  <a:pt x="2858" y="0"/>
                </a:lnTo>
                <a:cubicBezTo>
                  <a:pt x="2871" y="0"/>
                  <a:pt x="2881" y="10"/>
                  <a:pt x="2881" y="23"/>
                </a:cubicBezTo>
                <a:cubicBezTo>
                  <a:pt x="2881" y="36"/>
                  <a:pt x="2871" y="47"/>
                  <a:pt x="2858" y="47"/>
                </a:cubicBezTo>
                <a:close/>
                <a:moveTo>
                  <a:pt x="2717" y="47"/>
                </a:moveTo>
                <a:lnTo>
                  <a:pt x="2717" y="47"/>
                </a:lnTo>
                <a:cubicBezTo>
                  <a:pt x="2704" y="47"/>
                  <a:pt x="2693" y="36"/>
                  <a:pt x="2693" y="23"/>
                </a:cubicBezTo>
                <a:cubicBezTo>
                  <a:pt x="2693" y="10"/>
                  <a:pt x="2704" y="0"/>
                  <a:pt x="2717" y="0"/>
                </a:cubicBezTo>
                <a:lnTo>
                  <a:pt x="2717" y="0"/>
                </a:lnTo>
                <a:cubicBezTo>
                  <a:pt x="2730" y="0"/>
                  <a:pt x="2740" y="10"/>
                  <a:pt x="2740" y="23"/>
                </a:cubicBezTo>
                <a:cubicBezTo>
                  <a:pt x="2740" y="36"/>
                  <a:pt x="2730" y="47"/>
                  <a:pt x="2717" y="47"/>
                </a:cubicBezTo>
                <a:close/>
                <a:moveTo>
                  <a:pt x="2576" y="47"/>
                </a:moveTo>
                <a:lnTo>
                  <a:pt x="2576" y="47"/>
                </a:lnTo>
                <a:cubicBezTo>
                  <a:pt x="2563" y="47"/>
                  <a:pt x="2552" y="36"/>
                  <a:pt x="2552" y="23"/>
                </a:cubicBezTo>
                <a:cubicBezTo>
                  <a:pt x="2552" y="10"/>
                  <a:pt x="2563" y="0"/>
                  <a:pt x="2576" y="0"/>
                </a:cubicBezTo>
                <a:lnTo>
                  <a:pt x="2576" y="0"/>
                </a:lnTo>
                <a:cubicBezTo>
                  <a:pt x="2589" y="0"/>
                  <a:pt x="2599" y="10"/>
                  <a:pt x="2599" y="23"/>
                </a:cubicBezTo>
                <a:cubicBezTo>
                  <a:pt x="2599" y="36"/>
                  <a:pt x="2589" y="47"/>
                  <a:pt x="2576" y="47"/>
                </a:cubicBezTo>
                <a:close/>
                <a:moveTo>
                  <a:pt x="2435" y="47"/>
                </a:moveTo>
                <a:lnTo>
                  <a:pt x="2435" y="47"/>
                </a:lnTo>
                <a:cubicBezTo>
                  <a:pt x="2422" y="47"/>
                  <a:pt x="2412" y="36"/>
                  <a:pt x="2412" y="23"/>
                </a:cubicBezTo>
                <a:cubicBezTo>
                  <a:pt x="2412" y="10"/>
                  <a:pt x="2422" y="0"/>
                  <a:pt x="2435" y="0"/>
                </a:cubicBezTo>
                <a:lnTo>
                  <a:pt x="2435" y="0"/>
                </a:lnTo>
                <a:cubicBezTo>
                  <a:pt x="2448" y="0"/>
                  <a:pt x="2458" y="10"/>
                  <a:pt x="2458" y="23"/>
                </a:cubicBezTo>
                <a:cubicBezTo>
                  <a:pt x="2458" y="36"/>
                  <a:pt x="2448" y="47"/>
                  <a:pt x="2435" y="47"/>
                </a:cubicBezTo>
                <a:close/>
                <a:moveTo>
                  <a:pt x="2294" y="47"/>
                </a:moveTo>
                <a:lnTo>
                  <a:pt x="2294" y="47"/>
                </a:lnTo>
                <a:cubicBezTo>
                  <a:pt x="2281" y="47"/>
                  <a:pt x="2271" y="36"/>
                  <a:pt x="2271" y="23"/>
                </a:cubicBezTo>
                <a:cubicBezTo>
                  <a:pt x="2271" y="10"/>
                  <a:pt x="2281" y="0"/>
                  <a:pt x="2294" y="0"/>
                </a:cubicBezTo>
                <a:lnTo>
                  <a:pt x="2294" y="0"/>
                </a:lnTo>
                <a:cubicBezTo>
                  <a:pt x="2307" y="0"/>
                  <a:pt x="2318" y="10"/>
                  <a:pt x="2318" y="23"/>
                </a:cubicBezTo>
                <a:cubicBezTo>
                  <a:pt x="2318" y="36"/>
                  <a:pt x="2307" y="47"/>
                  <a:pt x="2294" y="47"/>
                </a:cubicBezTo>
                <a:close/>
                <a:moveTo>
                  <a:pt x="2153" y="47"/>
                </a:moveTo>
                <a:lnTo>
                  <a:pt x="2153" y="47"/>
                </a:lnTo>
                <a:cubicBezTo>
                  <a:pt x="2140" y="47"/>
                  <a:pt x="2130" y="36"/>
                  <a:pt x="2130" y="23"/>
                </a:cubicBezTo>
                <a:cubicBezTo>
                  <a:pt x="2130" y="10"/>
                  <a:pt x="2140" y="0"/>
                  <a:pt x="2153" y="0"/>
                </a:cubicBezTo>
                <a:lnTo>
                  <a:pt x="2153" y="0"/>
                </a:lnTo>
                <a:cubicBezTo>
                  <a:pt x="2166" y="0"/>
                  <a:pt x="2177" y="10"/>
                  <a:pt x="2177" y="23"/>
                </a:cubicBezTo>
                <a:cubicBezTo>
                  <a:pt x="2177" y="36"/>
                  <a:pt x="2166" y="47"/>
                  <a:pt x="2153" y="47"/>
                </a:cubicBezTo>
                <a:close/>
                <a:moveTo>
                  <a:pt x="2012" y="47"/>
                </a:moveTo>
                <a:lnTo>
                  <a:pt x="2012" y="47"/>
                </a:lnTo>
                <a:cubicBezTo>
                  <a:pt x="1999" y="47"/>
                  <a:pt x="1989" y="36"/>
                  <a:pt x="1989" y="23"/>
                </a:cubicBezTo>
                <a:cubicBezTo>
                  <a:pt x="1989" y="10"/>
                  <a:pt x="1999" y="0"/>
                  <a:pt x="2012" y="0"/>
                </a:cubicBezTo>
                <a:lnTo>
                  <a:pt x="2012" y="0"/>
                </a:lnTo>
                <a:cubicBezTo>
                  <a:pt x="2025" y="0"/>
                  <a:pt x="2036" y="10"/>
                  <a:pt x="2036" y="23"/>
                </a:cubicBezTo>
                <a:cubicBezTo>
                  <a:pt x="2036" y="36"/>
                  <a:pt x="2025" y="47"/>
                  <a:pt x="2012" y="47"/>
                </a:cubicBezTo>
                <a:close/>
                <a:moveTo>
                  <a:pt x="1872" y="47"/>
                </a:moveTo>
                <a:lnTo>
                  <a:pt x="1872" y="47"/>
                </a:lnTo>
                <a:cubicBezTo>
                  <a:pt x="1859" y="47"/>
                  <a:pt x="1848" y="36"/>
                  <a:pt x="1848" y="23"/>
                </a:cubicBezTo>
                <a:cubicBezTo>
                  <a:pt x="1848" y="10"/>
                  <a:pt x="1859" y="0"/>
                  <a:pt x="1872" y="0"/>
                </a:cubicBezTo>
                <a:lnTo>
                  <a:pt x="1872" y="0"/>
                </a:lnTo>
                <a:cubicBezTo>
                  <a:pt x="1885" y="0"/>
                  <a:pt x="1895" y="10"/>
                  <a:pt x="1895" y="23"/>
                </a:cubicBezTo>
                <a:cubicBezTo>
                  <a:pt x="1895" y="36"/>
                  <a:pt x="1885" y="47"/>
                  <a:pt x="1872" y="47"/>
                </a:cubicBezTo>
                <a:close/>
                <a:moveTo>
                  <a:pt x="1731" y="47"/>
                </a:moveTo>
                <a:lnTo>
                  <a:pt x="1731" y="47"/>
                </a:lnTo>
                <a:cubicBezTo>
                  <a:pt x="1718" y="47"/>
                  <a:pt x="1707" y="36"/>
                  <a:pt x="1707" y="23"/>
                </a:cubicBezTo>
                <a:cubicBezTo>
                  <a:pt x="1707" y="10"/>
                  <a:pt x="1718" y="0"/>
                  <a:pt x="1731" y="0"/>
                </a:cubicBezTo>
                <a:lnTo>
                  <a:pt x="1731" y="0"/>
                </a:lnTo>
                <a:cubicBezTo>
                  <a:pt x="1744" y="0"/>
                  <a:pt x="1754" y="10"/>
                  <a:pt x="1754" y="23"/>
                </a:cubicBezTo>
                <a:cubicBezTo>
                  <a:pt x="1754" y="36"/>
                  <a:pt x="1744" y="47"/>
                  <a:pt x="1731" y="47"/>
                </a:cubicBezTo>
                <a:close/>
                <a:moveTo>
                  <a:pt x="1590" y="47"/>
                </a:moveTo>
                <a:lnTo>
                  <a:pt x="1590" y="47"/>
                </a:lnTo>
                <a:cubicBezTo>
                  <a:pt x="1577" y="47"/>
                  <a:pt x="1566" y="36"/>
                  <a:pt x="1566" y="23"/>
                </a:cubicBezTo>
                <a:cubicBezTo>
                  <a:pt x="1566" y="10"/>
                  <a:pt x="1577" y="0"/>
                  <a:pt x="1590" y="0"/>
                </a:cubicBezTo>
                <a:lnTo>
                  <a:pt x="1590" y="0"/>
                </a:lnTo>
                <a:cubicBezTo>
                  <a:pt x="1603" y="0"/>
                  <a:pt x="1613" y="10"/>
                  <a:pt x="1613" y="23"/>
                </a:cubicBezTo>
                <a:cubicBezTo>
                  <a:pt x="1613" y="36"/>
                  <a:pt x="1603" y="47"/>
                  <a:pt x="1590" y="47"/>
                </a:cubicBezTo>
                <a:close/>
                <a:moveTo>
                  <a:pt x="1449" y="47"/>
                </a:moveTo>
                <a:lnTo>
                  <a:pt x="1449" y="47"/>
                </a:lnTo>
                <a:cubicBezTo>
                  <a:pt x="1436" y="47"/>
                  <a:pt x="1426" y="36"/>
                  <a:pt x="1426" y="23"/>
                </a:cubicBezTo>
                <a:cubicBezTo>
                  <a:pt x="1426" y="10"/>
                  <a:pt x="1436" y="0"/>
                  <a:pt x="1449" y="0"/>
                </a:cubicBezTo>
                <a:lnTo>
                  <a:pt x="1449" y="0"/>
                </a:lnTo>
                <a:cubicBezTo>
                  <a:pt x="1462" y="0"/>
                  <a:pt x="1473" y="10"/>
                  <a:pt x="1473" y="23"/>
                </a:cubicBezTo>
                <a:cubicBezTo>
                  <a:pt x="1473" y="36"/>
                  <a:pt x="1462" y="47"/>
                  <a:pt x="1449" y="47"/>
                </a:cubicBezTo>
                <a:close/>
                <a:moveTo>
                  <a:pt x="1308" y="47"/>
                </a:moveTo>
                <a:lnTo>
                  <a:pt x="1308" y="47"/>
                </a:lnTo>
                <a:cubicBezTo>
                  <a:pt x="1295" y="47"/>
                  <a:pt x="1285" y="36"/>
                  <a:pt x="1285" y="23"/>
                </a:cubicBezTo>
                <a:cubicBezTo>
                  <a:pt x="1285" y="10"/>
                  <a:pt x="1295" y="0"/>
                  <a:pt x="1308" y="0"/>
                </a:cubicBezTo>
                <a:lnTo>
                  <a:pt x="1308" y="0"/>
                </a:lnTo>
                <a:cubicBezTo>
                  <a:pt x="1321" y="0"/>
                  <a:pt x="1332" y="10"/>
                  <a:pt x="1332" y="23"/>
                </a:cubicBezTo>
                <a:cubicBezTo>
                  <a:pt x="1332" y="36"/>
                  <a:pt x="1321" y="47"/>
                  <a:pt x="1308" y="47"/>
                </a:cubicBezTo>
                <a:close/>
                <a:moveTo>
                  <a:pt x="1167" y="47"/>
                </a:moveTo>
                <a:lnTo>
                  <a:pt x="1167" y="47"/>
                </a:lnTo>
                <a:cubicBezTo>
                  <a:pt x="1154" y="47"/>
                  <a:pt x="1144" y="36"/>
                  <a:pt x="1144" y="23"/>
                </a:cubicBezTo>
                <a:cubicBezTo>
                  <a:pt x="1144" y="10"/>
                  <a:pt x="1154" y="0"/>
                  <a:pt x="1167" y="0"/>
                </a:cubicBezTo>
                <a:lnTo>
                  <a:pt x="1167" y="0"/>
                </a:lnTo>
                <a:cubicBezTo>
                  <a:pt x="1180" y="0"/>
                  <a:pt x="1191" y="10"/>
                  <a:pt x="1191" y="23"/>
                </a:cubicBezTo>
                <a:cubicBezTo>
                  <a:pt x="1191" y="36"/>
                  <a:pt x="1180" y="47"/>
                  <a:pt x="1167" y="47"/>
                </a:cubicBezTo>
                <a:close/>
                <a:moveTo>
                  <a:pt x="1027" y="47"/>
                </a:moveTo>
                <a:lnTo>
                  <a:pt x="1027" y="47"/>
                </a:lnTo>
                <a:cubicBezTo>
                  <a:pt x="1014" y="47"/>
                  <a:pt x="1003" y="36"/>
                  <a:pt x="1003" y="23"/>
                </a:cubicBezTo>
                <a:cubicBezTo>
                  <a:pt x="1003" y="10"/>
                  <a:pt x="1014" y="0"/>
                  <a:pt x="1027" y="0"/>
                </a:cubicBezTo>
                <a:lnTo>
                  <a:pt x="1027" y="0"/>
                </a:lnTo>
                <a:cubicBezTo>
                  <a:pt x="1040" y="0"/>
                  <a:pt x="1050" y="10"/>
                  <a:pt x="1050" y="23"/>
                </a:cubicBezTo>
                <a:cubicBezTo>
                  <a:pt x="1050" y="36"/>
                  <a:pt x="1040" y="47"/>
                  <a:pt x="1027" y="47"/>
                </a:cubicBezTo>
                <a:close/>
                <a:moveTo>
                  <a:pt x="886" y="47"/>
                </a:moveTo>
                <a:lnTo>
                  <a:pt x="886" y="47"/>
                </a:lnTo>
                <a:cubicBezTo>
                  <a:pt x="873" y="47"/>
                  <a:pt x="862" y="36"/>
                  <a:pt x="862" y="23"/>
                </a:cubicBezTo>
                <a:cubicBezTo>
                  <a:pt x="862" y="10"/>
                  <a:pt x="873" y="0"/>
                  <a:pt x="886" y="0"/>
                </a:cubicBezTo>
                <a:lnTo>
                  <a:pt x="886" y="0"/>
                </a:lnTo>
                <a:cubicBezTo>
                  <a:pt x="899" y="0"/>
                  <a:pt x="909" y="10"/>
                  <a:pt x="909" y="23"/>
                </a:cubicBezTo>
                <a:cubicBezTo>
                  <a:pt x="909" y="36"/>
                  <a:pt x="899" y="47"/>
                  <a:pt x="886" y="47"/>
                </a:cubicBezTo>
                <a:close/>
                <a:moveTo>
                  <a:pt x="745" y="47"/>
                </a:moveTo>
                <a:lnTo>
                  <a:pt x="745" y="47"/>
                </a:lnTo>
                <a:cubicBezTo>
                  <a:pt x="732" y="47"/>
                  <a:pt x="721" y="36"/>
                  <a:pt x="721" y="23"/>
                </a:cubicBezTo>
                <a:cubicBezTo>
                  <a:pt x="721" y="10"/>
                  <a:pt x="732" y="0"/>
                  <a:pt x="745" y="0"/>
                </a:cubicBezTo>
                <a:lnTo>
                  <a:pt x="745" y="0"/>
                </a:lnTo>
                <a:cubicBezTo>
                  <a:pt x="758" y="0"/>
                  <a:pt x="768" y="10"/>
                  <a:pt x="768" y="23"/>
                </a:cubicBezTo>
                <a:cubicBezTo>
                  <a:pt x="768" y="36"/>
                  <a:pt x="758" y="47"/>
                  <a:pt x="745" y="47"/>
                </a:cubicBezTo>
                <a:close/>
                <a:moveTo>
                  <a:pt x="604" y="47"/>
                </a:moveTo>
                <a:lnTo>
                  <a:pt x="604" y="47"/>
                </a:lnTo>
                <a:cubicBezTo>
                  <a:pt x="591" y="47"/>
                  <a:pt x="581" y="36"/>
                  <a:pt x="581" y="23"/>
                </a:cubicBezTo>
                <a:cubicBezTo>
                  <a:pt x="581" y="10"/>
                  <a:pt x="591" y="0"/>
                  <a:pt x="604" y="0"/>
                </a:cubicBezTo>
                <a:lnTo>
                  <a:pt x="604" y="0"/>
                </a:lnTo>
                <a:cubicBezTo>
                  <a:pt x="617" y="0"/>
                  <a:pt x="627" y="10"/>
                  <a:pt x="627" y="23"/>
                </a:cubicBezTo>
                <a:cubicBezTo>
                  <a:pt x="627" y="36"/>
                  <a:pt x="617" y="47"/>
                  <a:pt x="604" y="47"/>
                </a:cubicBezTo>
                <a:close/>
                <a:moveTo>
                  <a:pt x="463" y="47"/>
                </a:moveTo>
                <a:lnTo>
                  <a:pt x="463" y="47"/>
                </a:lnTo>
                <a:cubicBezTo>
                  <a:pt x="450" y="47"/>
                  <a:pt x="440" y="36"/>
                  <a:pt x="440" y="23"/>
                </a:cubicBezTo>
                <a:cubicBezTo>
                  <a:pt x="440" y="10"/>
                  <a:pt x="450" y="0"/>
                  <a:pt x="463" y="0"/>
                </a:cubicBezTo>
                <a:lnTo>
                  <a:pt x="463" y="0"/>
                </a:lnTo>
                <a:cubicBezTo>
                  <a:pt x="476" y="0"/>
                  <a:pt x="487" y="10"/>
                  <a:pt x="487" y="23"/>
                </a:cubicBezTo>
                <a:cubicBezTo>
                  <a:pt x="487" y="36"/>
                  <a:pt x="476" y="47"/>
                  <a:pt x="463" y="47"/>
                </a:cubicBezTo>
                <a:close/>
                <a:moveTo>
                  <a:pt x="322" y="47"/>
                </a:moveTo>
                <a:lnTo>
                  <a:pt x="322" y="47"/>
                </a:lnTo>
                <a:cubicBezTo>
                  <a:pt x="309" y="47"/>
                  <a:pt x="299" y="36"/>
                  <a:pt x="299" y="23"/>
                </a:cubicBezTo>
                <a:cubicBezTo>
                  <a:pt x="299" y="10"/>
                  <a:pt x="309" y="0"/>
                  <a:pt x="322" y="0"/>
                </a:cubicBezTo>
                <a:lnTo>
                  <a:pt x="322" y="0"/>
                </a:lnTo>
                <a:cubicBezTo>
                  <a:pt x="335" y="0"/>
                  <a:pt x="346" y="10"/>
                  <a:pt x="346" y="23"/>
                </a:cubicBezTo>
                <a:cubicBezTo>
                  <a:pt x="346" y="36"/>
                  <a:pt x="335" y="47"/>
                  <a:pt x="322" y="47"/>
                </a:cubicBezTo>
                <a:close/>
                <a:moveTo>
                  <a:pt x="181" y="47"/>
                </a:moveTo>
                <a:lnTo>
                  <a:pt x="181" y="47"/>
                </a:lnTo>
                <a:cubicBezTo>
                  <a:pt x="168" y="47"/>
                  <a:pt x="158" y="36"/>
                  <a:pt x="158" y="23"/>
                </a:cubicBezTo>
                <a:cubicBezTo>
                  <a:pt x="158" y="10"/>
                  <a:pt x="168" y="0"/>
                  <a:pt x="181" y="0"/>
                </a:cubicBezTo>
                <a:lnTo>
                  <a:pt x="181" y="0"/>
                </a:lnTo>
                <a:cubicBezTo>
                  <a:pt x="194" y="0"/>
                  <a:pt x="205" y="10"/>
                  <a:pt x="205" y="23"/>
                </a:cubicBezTo>
                <a:cubicBezTo>
                  <a:pt x="205" y="36"/>
                  <a:pt x="194" y="47"/>
                  <a:pt x="181" y="47"/>
                </a:cubicBezTo>
                <a:close/>
                <a:moveTo>
                  <a:pt x="41" y="47"/>
                </a:moveTo>
                <a:lnTo>
                  <a:pt x="41" y="47"/>
                </a:lnTo>
                <a:cubicBezTo>
                  <a:pt x="28" y="47"/>
                  <a:pt x="17" y="36"/>
                  <a:pt x="17" y="23"/>
                </a:cubicBezTo>
                <a:cubicBezTo>
                  <a:pt x="17" y="10"/>
                  <a:pt x="28" y="0"/>
                  <a:pt x="41" y="0"/>
                </a:cubicBezTo>
                <a:lnTo>
                  <a:pt x="41" y="0"/>
                </a:lnTo>
                <a:cubicBezTo>
                  <a:pt x="54" y="0"/>
                  <a:pt x="64" y="10"/>
                  <a:pt x="64" y="23"/>
                </a:cubicBezTo>
                <a:cubicBezTo>
                  <a:pt x="64" y="36"/>
                  <a:pt x="54" y="47"/>
                  <a:pt x="41" y="47"/>
                </a:cubicBez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1" name="Freeform 141">
            <a:extLst>
              <a:ext uri="{FF2B5EF4-FFF2-40B4-BE49-F238E27FC236}">
                <a16:creationId xmlns:a16="http://schemas.microsoft.com/office/drawing/2014/main" id="{E0886E2C-3BD3-4A1D-BF1E-0CDFA4DE56EB}"/>
              </a:ext>
            </a:extLst>
          </p:cNvPr>
          <p:cNvSpPr>
            <a:spLocks/>
          </p:cNvSpPr>
          <p:nvPr/>
        </p:nvSpPr>
        <p:spPr bwMode="auto">
          <a:xfrm>
            <a:off x="4071938" y="5724526"/>
            <a:ext cx="114300" cy="115888"/>
          </a:xfrm>
          <a:custGeom>
            <a:avLst/>
            <a:gdLst>
              <a:gd name="T0" fmla="*/ 72 w 72"/>
              <a:gd name="T1" fmla="*/ 73 h 73"/>
              <a:gd name="T2" fmla="*/ 0 w 72"/>
              <a:gd name="T3" fmla="*/ 36 h 73"/>
              <a:gd name="T4" fmla="*/ 72 w 72"/>
              <a:gd name="T5" fmla="*/ 0 h 73"/>
              <a:gd name="T6" fmla="*/ 72 w 72"/>
              <a:gd name="T7" fmla="*/ 73 h 73"/>
            </a:gdLst>
            <a:ahLst/>
            <a:cxnLst>
              <a:cxn ang="0">
                <a:pos x="T0" y="T1"/>
              </a:cxn>
              <a:cxn ang="0">
                <a:pos x="T2" y="T3"/>
              </a:cxn>
              <a:cxn ang="0">
                <a:pos x="T4" y="T5"/>
              </a:cxn>
              <a:cxn ang="0">
                <a:pos x="T6" y="T7"/>
              </a:cxn>
            </a:cxnLst>
            <a:rect l="0" t="0" r="r" b="b"/>
            <a:pathLst>
              <a:path w="72" h="73">
                <a:moveTo>
                  <a:pt x="72" y="73"/>
                </a:moveTo>
                <a:lnTo>
                  <a:pt x="0" y="36"/>
                </a:lnTo>
                <a:lnTo>
                  <a:pt x="72" y="0"/>
                </a:lnTo>
                <a:lnTo>
                  <a:pt x="72" y="73"/>
                </a:ln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4" name="Freeform 144">
            <a:extLst>
              <a:ext uri="{FF2B5EF4-FFF2-40B4-BE49-F238E27FC236}">
                <a16:creationId xmlns:a16="http://schemas.microsoft.com/office/drawing/2014/main" id="{337745FD-9D37-428F-9937-60BDD7B2178C}"/>
              </a:ext>
            </a:extLst>
          </p:cNvPr>
          <p:cNvSpPr>
            <a:spLocks/>
          </p:cNvSpPr>
          <p:nvPr/>
        </p:nvSpPr>
        <p:spPr bwMode="auto">
          <a:xfrm>
            <a:off x="2790826" y="2614613"/>
            <a:ext cx="233363" cy="254000"/>
          </a:xfrm>
          <a:custGeom>
            <a:avLst/>
            <a:gdLst>
              <a:gd name="T0" fmla="*/ 312 w 823"/>
              <a:gd name="T1" fmla="*/ 57 h 899"/>
              <a:gd name="T2" fmla="*/ 56 w 823"/>
              <a:gd name="T3" fmla="*/ 539 h 899"/>
              <a:gd name="T4" fmla="*/ 511 w 823"/>
              <a:gd name="T5" fmla="*/ 852 h 899"/>
              <a:gd name="T6" fmla="*/ 766 w 823"/>
              <a:gd name="T7" fmla="*/ 369 h 899"/>
              <a:gd name="T8" fmla="*/ 312 w 823"/>
              <a:gd name="T9" fmla="*/ 57 h 899"/>
            </a:gdLst>
            <a:ahLst/>
            <a:cxnLst>
              <a:cxn ang="0">
                <a:pos x="T0" y="T1"/>
              </a:cxn>
              <a:cxn ang="0">
                <a:pos x="T2" y="T3"/>
              </a:cxn>
              <a:cxn ang="0">
                <a:pos x="T4" y="T5"/>
              </a:cxn>
              <a:cxn ang="0">
                <a:pos x="T6" y="T7"/>
              </a:cxn>
              <a:cxn ang="0">
                <a:pos x="T8" y="T9"/>
              </a:cxn>
            </a:cxnLst>
            <a:rect l="0" t="0" r="r" b="b"/>
            <a:pathLst>
              <a:path w="823" h="899">
                <a:moveTo>
                  <a:pt x="312" y="57"/>
                </a:moveTo>
                <a:cubicBezTo>
                  <a:pt x="113" y="104"/>
                  <a:pt x="0" y="322"/>
                  <a:pt x="56" y="539"/>
                </a:cubicBezTo>
                <a:cubicBezTo>
                  <a:pt x="113" y="757"/>
                  <a:pt x="312" y="899"/>
                  <a:pt x="511" y="852"/>
                </a:cubicBezTo>
                <a:cubicBezTo>
                  <a:pt x="709" y="804"/>
                  <a:pt x="823" y="587"/>
                  <a:pt x="766" y="369"/>
                </a:cubicBezTo>
                <a:cubicBezTo>
                  <a:pt x="719" y="142"/>
                  <a:pt x="511" y="0"/>
                  <a:pt x="312" y="57"/>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5" name="Freeform 145">
            <a:extLst>
              <a:ext uri="{FF2B5EF4-FFF2-40B4-BE49-F238E27FC236}">
                <a16:creationId xmlns:a16="http://schemas.microsoft.com/office/drawing/2014/main" id="{B453C8EB-98B4-4253-9E58-03D2F21D30CB}"/>
              </a:ext>
            </a:extLst>
          </p:cNvPr>
          <p:cNvSpPr>
            <a:spLocks/>
          </p:cNvSpPr>
          <p:nvPr/>
        </p:nvSpPr>
        <p:spPr bwMode="auto">
          <a:xfrm>
            <a:off x="2695576" y="2859088"/>
            <a:ext cx="382588" cy="166688"/>
          </a:xfrm>
          <a:custGeom>
            <a:avLst/>
            <a:gdLst>
              <a:gd name="T0" fmla="*/ 1070 w 1344"/>
              <a:gd name="T1" fmla="*/ 48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7 h 587"/>
              <a:gd name="T14" fmla="*/ 1070 w 1344"/>
              <a:gd name="T15" fmla="*/ 48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8"/>
                </a:moveTo>
                <a:cubicBezTo>
                  <a:pt x="1032" y="48"/>
                  <a:pt x="994" y="114"/>
                  <a:pt x="937" y="142"/>
                </a:cubicBezTo>
                <a:cubicBezTo>
                  <a:pt x="881" y="171"/>
                  <a:pt x="824" y="218"/>
                  <a:pt x="663" y="142"/>
                </a:cubicBezTo>
                <a:cubicBezTo>
                  <a:pt x="502" y="66"/>
                  <a:pt x="483" y="0"/>
                  <a:pt x="351" y="0"/>
                </a:cubicBezTo>
                <a:cubicBezTo>
                  <a:pt x="218" y="0"/>
                  <a:pt x="0" y="237"/>
                  <a:pt x="0" y="587"/>
                </a:cubicBezTo>
                <a:lnTo>
                  <a:pt x="1344" y="587"/>
                </a:lnTo>
                <a:cubicBezTo>
                  <a:pt x="1344" y="587"/>
                  <a:pt x="1326" y="350"/>
                  <a:pt x="1250" y="227"/>
                </a:cubicBezTo>
                <a:cubicBezTo>
                  <a:pt x="1155" y="48"/>
                  <a:pt x="1108" y="48"/>
                  <a:pt x="1070" y="48"/>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6" name="Freeform 146">
            <a:extLst>
              <a:ext uri="{FF2B5EF4-FFF2-40B4-BE49-F238E27FC236}">
                <a16:creationId xmlns:a16="http://schemas.microsoft.com/office/drawing/2014/main" id="{D148076D-2CC6-4DA0-88F7-0F1514A5776A}"/>
              </a:ext>
            </a:extLst>
          </p:cNvPr>
          <p:cNvSpPr>
            <a:spLocks noEditPoints="1"/>
          </p:cNvSpPr>
          <p:nvPr/>
        </p:nvSpPr>
        <p:spPr bwMode="auto">
          <a:xfrm>
            <a:off x="2917826" y="2752726"/>
            <a:ext cx="131763" cy="252413"/>
          </a:xfrm>
          <a:custGeom>
            <a:avLst/>
            <a:gdLst>
              <a:gd name="T0" fmla="*/ 411 w 467"/>
              <a:gd name="T1" fmla="*/ 0 h 888"/>
              <a:gd name="T2" fmla="*/ 56 w 467"/>
              <a:gd name="T3" fmla="*/ 0 h 888"/>
              <a:gd name="T4" fmla="*/ 0 w 467"/>
              <a:gd name="T5" fmla="*/ 56 h 888"/>
              <a:gd name="T6" fmla="*/ 0 w 467"/>
              <a:gd name="T7" fmla="*/ 299 h 888"/>
              <a:gd name="T8" fmla="*/ 65 w 467"/>
              <a:gd name="T9" fmla="*/ 355 h 888"/>
              <a:gd name="T10" fmla="*/ 130 w 467"/>
              <a:gd name="T11" fmla="*/ 355 h 888"/>
              <a:gd name="T12" fmla="*/ 130 w 467"/>
              <a:gd name="T13" fmla="*/ 794 h 888"/>
              <a:gd name="T14" fmla="*/ 214 w 467"/>
              <a:gd name="T15" fmla="*/ 888 h 888"/>
              <a:gd name="T16" fmla="*/ 298 w 467"/>
              <a:gd name="T17" fmla="*/ 804 h 888"/>
              <a:gd name="T18" fmla="*/ 317 w 467"/>
              <a:gd name="T19" fmla="*/ 804 h 888"/>
              <a:gd name="T20" fmla="*/ 317 w 467"/>
              <a:gd name="T21" fmla="*/ 748 h 888"/>
              <a:gd name="T22" fmla="*/ 345 w 467"/>
              <a:gd name="T23" fmla="*/ 720 h 888"/>
              <a:gd name="T24" fmla="*/ 345 w 467"/>
              <a:gd name="T25" fmla="*/ 692 h 888"/>
              <a:gd name="T26" fmla="*/ 298 w 467"/>
              <a:gd name="T27" fmla="*/ 654 h 888"/>
              <a:gd name="T28" fmla="*/ 298 w 467"/>
              <a:gd name="T29" fmla="*/ 626 h 888"/>
              <a:gd name="T30" fmla="*/ 317 w 467"/>
              <a:gd name="T31" fmla="*/ 608 h 888"/>
              <a:gd name="T32" fmla="*/ 345 w 467"/>
              <a:gd name="T33" fmla="*/ 561 h 888"/>
              <a:gd name="T34" fmla="*/ 317 w 467"/>
              <a:gd name="T35" fmla="*/ 514 h 888"/>
              <a:gd name="T36" fmla="*/ 298 w 467"/>
              <a:gd name="T37" fmla="*/ 477 h 888"/>
              <a:gd name="T38" fmla="*/ 298 w 467"/>
              <a:gd name="T39" fmla="*/ 458 h 888"/>
              <a:gd name="T40" fmla="*/ 364 w 467"/>
              <a:gd name="T41" fmla="*/ 365 h 888"/>
              <a:gd name="T42" fmla="*/ 411 w 467"/>
              <a:gd name="T43" fmla="*/ 365 h 888"/>
              <a:gd name="T44" fmla="*/ 467 w 467"/>
              <a:gd name="T45" fmla="*/ 309 h 888"/>
              <a:gd name="T46" fmla="*/ 467 w 467"/>
              <a:gd name="T47" fmla="*/ 56 h 888"/>
              <a:gd name="T48" fmla="*/ 411 w 467"/>
              <a:gd name="T49" fmla="*/ 0 h 888"/>
              <a:gd name="T50" fmla="*/ 205 w 467"/>
              <a:gd name="T51" fmla="*/ 813 h 888"/>
              <a:gd name="T52" fmla="*/ 186 w 467"/>
              <a:gd name="T53" fmla="*/ 841 h 888"/>
              <a:gd name="T54" fmla="*/ 168 w 467"/>
              <a:gd name="T55" fmla="*/ 813 h 888"/>
              <a:gd name="T56" fmla="*/ 168 w 467"/>
              <a:gd name="T57" fmla="*/ 402 h 888"/>
              <a:gd name="T58" fmla="*/ 186 w 467"/>
              <a:gd name="T59" fmla="*/ 374 h 888"/>
              <a:gd name="T60" fmla="*/ 205 w 467"/>
              <a:gd name="T61" fmla="*/ 402 h 888"/>
              <a:gd name="T62" fmla="*/ 205 w 467"/>
              <a:gd name="T63" fmla="*/ 813 h 888"/>
              <a:gd name="T64" fmla="*/ 233 w 467"/>
              <a:gd name="T65" fmla="*/ 150 h 888"/>
              <a:gd name="T66" fmla="*/ 177 w 467"/>
              <a:gd name="T67" fmla="*/ 94 h 888"/>
              <a:gd name="T68" fmla="*/ 233 w 467"/>
              <a:gd name="T69" fmla="*/ 38 h 888"/>
              <a:gd name="T70" fmla="*/ 289 w 467"/>
              <a:gd name="T71" fmla="*/ 94 h 888"/>
              <a:gd name="T72" fmla="*/ 233 w 467"/>
              <a:gd name="T73" fmla="*/ 1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8">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8"/>
                  <a:pt x="214" y="888"/>
                </a:cubicBezTo>
                <a:cubicBezTo>
                  <a:pt x="261" y="888"/>
                  <a:pt x="298" y="850"/>
                  <a:pt x="298" y="804"/>
                </a:cubicBezTo>
                <a:cubicBezTo>
                  <a:pt x="308" y="804"/>
                  <a:pt x="317" y="804"/>
                  <a:pt x="317" y="804"/>
                </a:cubicBezTo>
                <a:cubicBezTo>
                  <a:pt x="317" y="804"/>
                  <a:pt x="317" y="757"/>
                  <a:pt x="317" y="748"/>
                </a:cubicBezTo>
                <a:cubicBezTo>
                  <a:pt x="317" y="729"/>
                  <a:pt x="345" y="720"/>
                  <a:pt x="345" y="720"/>
                </a:cubicBezTo>
                <a:cubicBezTo>
                  <a:pt x="345" y="720"/>
                  <a:pt x="345" y="692"/>
                  <a:pt x="345" y="692"/>
                </a:cubicBezTo>
                <a:cubicBezTo>
                  <a:pt x="317" y="682"/>
                  <a:pt x="298" y="664"/>
                  <a:pt x="298" y="654"/>
                </a:cubicBezTo>
                <a:lnTo>
                  <a:pt x="298" y="626"/>
                </a:lnTo>
                <a:cubicBezTo>
                  <a:pt x="308" y="617"/>
                  <a:pt x="317" y="608"/>
                  <a:pt x="317" y="608"/>
                </a:cubicBezTo>
                <a:cubicBezTo>
                  <a:pt x="326" y="598"/>
                  <a:pt x="345" y="561"/>
                  <a:pt x="345" y="561"/>
                </a:cubicBezTo>
                <a:cubicBezTo>
                  <a:pt x="345" y="561"/>
                  <a:pt x="317" y="523"/>
                  <a:pt x="317" y="514"/>
                </a:cubicBezTo>
                <a:cubicBezTo>
                  <a:pt x="308" y="505"/>
                  <a:pt x="308" y="486"/>
                  <a:pt x="298" y="477"/>
                </a:cubicBezTo>
                <a:lnTo>
                  <a:pt x="298" y="458"/>
                </a:lnTo>
                <a:cubicBezTo>
                  <a:pt x="308" y="411"/>
                  <a:pt x="364" y="365"/>
                  <a:pt x="364" y="365"/>
                </a:cubicBezTo>
                <a:lnTo>
                  <a:pt x="411" y="365"/>
                </a:lnTo>
                <a:cubicBezTo>
                  <a:pt x="439" y="365"/>
                  <a:pt x="467" y="337"/>
                  <a:pt x="467" y="309"/>
                </a:cubicBezTo>
                <a:lnTo>
                  <a:pt x="467" y="56"/>
                </a:lnTo>
                <a:cubicBezTo>
                  <a:pt x="467" y="28"/>
                  <a:pt x="448" y="0"/>
                  <a:pt x="411" y="0"/>
                </a:cubicBezTo>
                <a:close/>
                <a:moveTo>
                  <a:pt x="205" y="813"/>
                </a:moveTo>
                <a:cubicBezTo>
                  <a:pt x="205" y="832"/>
                  <a:pt x="205" y="841"/>
                  <a:pt x="186" y="841"/>
                </a:cubicBezTo>
                <a:cubicBezTo>
                  <a:pt x="168" y="841"/>
                  <a:pt x="168" y="822"/>
                  <a:pt x="168" y="813"/>
                </a:cubicBezTo>
                <a:lnTo>
                  <a:pt x="168" y="402"/>
                </a:lnTo>
                <a:cubicBezTo>
                  <a:pt x="168" y="383"/>
                  <a:pt x="177" y="374"/>
                  <a:pt x="186" y="374"/>
                </a:cubicBezTo>
                <a:cubicBezTo>
                  <a:pt x="205" y="374"/>
                  <a:pt x="205" y="393"/>
                  <a:pt x="205" y="402"/>
                </a:cubicBezTo>
                <a:lnTo>
                  <a:pt x="205" y="813"/>
                </a:lnTo>
                <a:close/>
                <a:moveTo>
                  <a:pt x="233" y="150"/>
                </a:moveTo>
                <a:cubicBezTo>
                  <a:pt x="205" y="150"/>
                  <a:pt x="177" y="122"/>
                  <a:pt x="177" y="94"/>
                </a:cubicBezTo>
                <a:cubicBezTo>
                  <a:pt x="177" y="66"/>
                  <a:pt x="205" y="38"/>
                  <a:pt x="233" y="38"/>
                </a:cubicBezTo>
                <a:cubicBezTo>
                  <a:pt x="261" y="38"/>
                  <a:pt x="289" y="66"/>
                  <a:pt x="289" y="94"/>
                </a:cubicBezTo>
                <a:cubicBezTo>
                  <a:pt x="289" y="122"/>
                  <a:pt x="270" y="150"/>
                  <a:pt x="233" y="150"/>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7" name="Freeform 147">
            <a:extLst>
              <a:ext uri="{FF2B5EF4-FFF2-40B4-BE49-F238E27FC236}">
                <a16:creationId xmlns:a16="http://schemas.microsoft.com/office/drawing/2014/main" id="{9AB17270-7B08-48CD-B3BC-DF5A595BEA12}"/>
              </a:ext>
            </a:extLst>
          </p:cNvPr>
          <p:cNvSpPr>
            <a:spLocks noEditPoints="1"/>
          </p:cNvSpPr>
          <p:nvPr/>
        </p:nvSpPr>
        <p:spPr bwMode="auto">
          <a:xfrm>
            <a:off x="2917826" y="2752726"/>
            <a:ext cx="131763" cy="252413"/>
          </a:xfrm>
          <a:custGeom>
            <a:avLst/>
            <a:gdLst>
              <a:gd name="T0" fmla="*/ 411 w 467"/>
              <a:gd name="T1" fmla="*/ 0 h 888"/>
              <a:gd name="T2" fmla="*/ 56 w 467"/>
              <a:gd name="T3" fmla="*/ 0 h 888"/>
              <a:gd name="T4" fmla="*/ 0 w 467"/>
              <a:gd name="T5" fmla="*/ 56 h 888"/>
              <a:gd name="T6" fmla="*/ 0 w 467"/>
              <a:gd name="T7" fmla="*/ 299 h 888"/>
              <a:gd name="T8" fmla="*/ 65 w 467"/>
              <a:gd name="T9" fmla="*/ 355 h 888"/>
              <a:gd name="T10" fmla="*/ 130 w 467"/>
              <a:gd name="T11" fmla="*/ 355 h 888"/>
              <a:gd name="T12" fmla="*/ 130 w 467"/>
              <a:gd name="T13" fmla="*/ 794 h 888"/>
              <a:gd name="T14" fmla="*/ 214 w 467"/>
              <a:gd name="T15" fmla="*/ 888 h 888"/>
              <a:gd name="T16" fmla="*/ 298 w 467"/>
              <a:gd name="T17" fmla="*/ 804 h 888"/>
              <a:gd name="T18" fmla="*/ 317 w 467"/>
              <a:gd name="T19" fmla="*/ 804 h 888"/>
              <a:gd name="T20" fmla="*/ 317 w 467"/>
              <a:gd name="T21" fmla="*/ 748 h 888"/>
              <a:gd name="T22" fmla="*/ 345 w 467"/>
              <a:gd name="T23" fmla="*/ 720 h 888"/>
              <a:gd name="T24" fmla="*/ 345 w 467"/>
              <a:gd name="T25" fmla="*/ 692 h 888"/>
              <a:gd name="T26" fmla="*/ 298 w 467"/>
              <a:gd name="T27" fmla="*/ 654 h 888"/>
              <a:gd name="T28" fmla="*/ 298 w 467"/>
              <a:gd name="T29" fmla="*/ 626 h 888"/>
              <a:gd name="T30" fmla="*/ 317 w 467"/>
              <a:gd name="T31" fmla="*/ 608 h 888"/>
              <a:gd name="T32" fmla="*/ 345 w 467"/>
              <a:gd name="T33" fmla="*/ 561 h 888"/>
              <a:gd name="T34" fmla="*/ 317 w 467"/>
              <a:gd name="T35" fmla="*/ 514 h 888"/>
              <a:gd name="T36" fmla="*/ 298 w 467"/>
              <a:gd name="T37" fmla="*/ 477 h 888"/>
              <a:gd name="T38" fmla="*/ 298 w 467"/>
              <a:gd name="T39" fmla="*/ 458 h 888"/>
              <a:gd name="T40" fmla="*/ 364 w 467"/>
              <a:gd name="T41" fmla="*/ 365 h 888"/>
              <a:gd name="T42" fmla="*/ 411 w 467"/>
              <a:gd name="T43" fmla="*/ 365 h 888"/>
              <a:gd name="T44" fmla="*/ 467 w 467"/>
              <a:gd name="T45" fmla="*/ 309 h 888"/>
              <a:gd name="T46" fmla="*/ 467 w 467"/>
              <a:gd name="T47" fmla="*/ 56 h 888"/>
              <a:gd name="T48" fmla="*/ 411 w 467"/>
              <a:gd name="T49" fmla="*/ 0 h 888"/>
              <a:gd name="T50" fmla="*/ 205 w 467"/>
              <a:gd name="T51" fmla="*/ 813 h 888"/>
              <a:gd name="T52" fmla="*/ 186 w 467"/>
              <a:gd name="T53" fmla="*/ 841 h 888"/>
              <a:gd name="T54" fmla="*/ 168 w 467"/>
              <a:gd name="T55" fmla="*/ 813 h 888"/>
              <a:gd name="T56" fmla="*/ 168 w 467"/>
              <a:gd name="T57" fmla="*/ 402 h 888"/>
              <a:gd name="T58" fmla="*/ 186 w 467"/>
              <a:gd name="T59" fmla="*/ 374 h 888"/>
              <a:gd name="T60" fmla="*/ 205 w 467"/>
              <a:gd name="T61" fmla="*/ 402 h 888"/>
              <a:gd name="T62" fmla="*/ 205 w 467"/>
              <a:gd name="T63" fmla="*/ 813 h 888"/>
              <a:gd name="T64" fmla="*/ 233 w 467"/>
              <a:gd name="T65" fmla="*/ 150 h 888"/>
              <a:gd name="T66" fmla="*/ 177 w 467"/>
              <a:gd name="T67" fmla="*/ 94 h 888"/>
              <a:gd name="T68" fmla="*/ 233 w 467"/>
              <a:gd name="T69" fmla="*/ 38 h 888"/>
              <a:gd name="T70" fmla="*/ 289 w 467"/>
              <a:gd name="T71" fmla="*/ 94 h 888"/>
              <a:gd name="T72" fmla="*/ 233 w 467"/>
              <a:gd name="T73" fmla="*/ 15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8">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8"/>
                  <a:pt x="214" y="888"/>
                </a:cubicBezTo>
                <a:cubicBezTo>
                  <a:pt x="261" y="888"/>
                  <a:pt x="298" y="850"/>
                  <a:pt x="298" y="804"/>
                </a:cubicBezTo>
                <a:cubicBezTo>
                  <a:pt x="308" y="804"/>
                  <a:pt x="317" y="804"/>
                  <a:pt x="317" y="804"/>
                </a:cubicBezTo>
                <a:cubicBezTo>
                  <a:pt x="317" y="804"/>
                  <a:pt x="317" y="757"/>
                  <a:pt x="317" y="748"/>
                </a:cubicBezTo>
                <a:cubicBezTo>
                  <a:pt x="317" y="729"/>
                  <a:pt x="345" y="720"/>
                  <a:pt x="345" y="720"/>
                </a:cubicBezTo>
                <a:cubicBezTo>
                  <a:pt x="345" y="720"/>
                  <a:pt x="345" y="692"/>
                  <a:pt x="345" y="692"/>
                </a:cubicBezTo>
                <a:cubicBezTo>
                  <a:pt x="317" y="682"/>
                  <a:pt x="298" y="664"/>
                  <a:pt x="298" y="654"/>
                </a:cubicBezTo>
                <a:lnTo>
                  <a:pt x="298" y="626"/>
                </a:lnTo>
                <a:cubicBezTo>
                  <a:pt x="308" y="617"/>
                  <a:pt x="317" y="608"/>
                  <a:pt x="317" y="608"/>
                </a:cubicBezTo>
                <a:cubicBezTo>
                  <a:pt x="326" y="598"/>
                  <a:pt x="345" y="561"/>
                  <a:pt x="345" y="561"/>
                </a:cubicBezTo>
                <a:cubicBezTo>
                  <a:pt x="345" y="561"/>
                  <a:pt x="317" y="523"/>
                  <a:pt x="317" y="514"/>
                </a:cubicBezTo>
                <a:cubicBezTo>
                  <a:pt x="308" y="505"/>
                  <a:pt x="308" y="486"/>
                  <a:pt x="298" y="477"/>
                </a:cubicBezTo>
                <a:lnTo>
                  <a:pt x="298" y="458"/>
                </a:lnTo>
                <a:cubicBezTo>
                  <a:pt x="308" y="411"/>
                  <a:pt x="364" y="365"/>
                  <a:pt x="364" y="365"/>
                </a:cubicBezTo>
                <a:lnTo>
                  <a:pt x="411" y="365"/>
                </a:lnTo>
                <a:cubicBezTo>
                  <a:pt x="439" y="365"/>
                  <a:pt x="467" y="337"/>
                  <a:pt x="467" y="309"/>
                </a:cubicBezTo>
                <a:lnTo>
                  <a:pt x="467" y="56"/>
                </a:lnTo>
                <a:cubicBezTo>
                  <a:pt x="467" y="28"/>
                  <a:pt x="448" y="0"/>
                  <a:pt x="411" y="0"/>
                </a:cubicBezTo>
                <a:close/>
                <a:moveTo>
                  <a:pt x="205" y="813"/>
                </a:moveTo>
                <a:cubicBezTo>
                  <a:pt x="205" y="832"/>
                  <a:pt x="205" y="841"/>
                  <a:pt x="186" y="841"/>
                </a:cubicBezTo>
                <a:cubicBezTo>
                  <a:pt x="168" y="841"/>
                  <a:pt x="168" y="822"/>
                  <a:pt x="168" y="813"/>
                </a:cubicBezTo>
                <a:lnTo>
                  <a:pt x="168" y="402"/>
                </a:lnTo>
                <a:cubicBezTo>
                  <a:pt x="168" y="383"/>
                  <a:pt x="177" y="374"/>
                  <a:pt x="186" y="374"/>
                </a:cubicBezTo>
                <a:cubicBezTo>
                  <a:pt x="205" y="374"/>
                  <a:pt x="205" y="393"/>
                  <a:pt x="205" y="402"/>
                </a:cubicBezTo>
                <a:lnTo>
                  <a:pt x="205" y="813"/>
                </a:lnTo>
                <a:close/>
                <a:moveTo>
                  <a:pt x="233" y="150"/>
                </a:moveTo>
                <a:cubicBezTo>
                  <a:pt x="205" y="150"/>
                  <a:pt x="177" y="122"/>
                  <a:pt x="177" y="94"/>
                </a:cubicBezTo>
                <a:cubicBezTo>
                  <a:pt x="177" y="66"/>
                  <a:pt x="205" y="38"/>
                  <a:pt x="233" y="38"/>
                </a:cubicBezTo>
                <a:cubicBezTo>
                  <a:pt x="261" y="38"/>
                  <a:pt x="289" y="66"/>
                  <a:pt x="289" y="94"/>
                </a:cubicBezTo>
                <a:cubicBezTo>
                  <a:pt x="289" y="122"/>
                  <a:pt x="270" y="150"/>
                  <a:pt x="233" y="150"/>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48" name="Freeform 148">
            <a:extLst>
              <a:ext uri="{FF2B5EF4-FFF2-40B4-BE49-F238E27FC236}">
                <a16:creationId xmlns:a16="http://schemas.microsoft.com/office/drawing/2014/main" id="{5E0B2989-02CF-4828-8498-C7AF644E6BD0}"/>
              </a:ext>
            </a:extLst>
          </p:cNvPr>
          <p:cNvSpPr>
            <a:spLocks/>
          </p:cNvSpPr>
          <p:nvPr/>
        </p:nvSpPr>
        <p:spPr bwMode="auto">
          <a:xfrm>
            <a:off x="2963863" y="2859088"/>
            <a:ext cx="11113" cy="131763"/>
          </a:xfrm>
          <a:custGeom>
            <a:avLst/>
            <a:gdLst>
              <a:gd name="T0" fmla="*/ 19 w 38"/>
              <a:gd name="T1" fmla="*/ 464 h 464"/>
              <a:gd name="T2" fmla="*/ 0 w 38"/>
              <a:gd name="T3" fmla="*/ 445 h 464"/>
              <a:gd name="T4" fmla="*/ 0 w 38"/>
              <a:gd name="T5" fmla="*/ 19 h 464"/>
              <a:gd name="T6" fmla="*/ 19 w 38"/>
              <a:gd name="T7" fmla="*/ 0 h 464"/>
              <a:gd name="T8" fmla="*/ 38 w 38"/>
              <a:gd name="T9" fmla="*/ 19 h 464"/>
              <a:gd name="T10" fmla="*/ 38 w 38"/>
              <a:gd name="T11" fmla="*/ 455 h 464"/>
              <a:gd name="T12" fmla="*/ 19 w 38"/>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38" h="464">
                <a:moveTo>
                  <a:pt x="19" y="464"/>
                </a:moveTo>
                <a:cubicBezTo>
                  <a:pt x="10" y="464"/>
                  <a:pt x="0" y="455"/>
                  <a:pt x="0" y="445"/>
                </a:cubicBezTo>
                <a:lnTo>
                  <a:pt x="0" y="19"/>
                </a:lnTo>
                <a:cubicBezTo>
                  <a:pt x="0" y="10"/>
                  <a:pt x="10" y="0"/>
                  <a:pt x="19" y="0"/>
                </a:cubicBezTo>
                <a:cubicBezTo>
                  <a:pt x="29" y="0"/>
                  <a:pt x="38" y="10"/>
                  <a:pt x="38" y="19"/>
                </a:cubicBezTo>
                <a:lnTo>
                  <a:pt x="38" y="455"/>
                </a:lnTo>
                <a:cubicBezTo>
                  <a:pt x="38" y="464"/>
                  <a:pt x="29" y="464"/>
                  <a:pt x="19" y="464"/>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9" name="Oval 149">
            <a:extLst>
              <a:ext uri="{FF2B5EF4-FFF2-40B4-BE49-F238E27FC236}">
                <a16:creationId xmlns:a16="http://schemas.microsoft.com/office/drawing/2014/main" id="{0BD7499C-E17D-4041-BD81-D4221FD577F1}"/>
              </a:ext>
            </a:extLst>
          </p:cNvPr>
          <p:cNvSpPr>
            <a:spLocks noChangeArrowheads="1"/>
          </p:cNvSpPr>
          <p:nvPr/>
        </p:nvSpPr>
        <p:spPr bwMode="auto">
          <a:xfrm>
            <a:off x="2968626" y="2762251"/>
            <a:ext cx="31750" cy="333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0" name="Freeform 150">
            <a:extLst>
              <a:ext uri="{FF2B5EF4-FFF2-40B4-BE49-F238E27FC236}">
                <a16:creationId xmlns:a16="http://schemas.microsoft.com/office/drawing/2014/main" id="{80DD29A4-93A7-43F2-AE94-26CD1C8427D4}"/>
              </a:ext>
            </a:extLst>
          </p:cNvPr>
          <p:cNvSpPr>
            <a:spLocks/>
          </p:cNvSpPr>
          <p:nvPr/>
        </p:nvSpPr>
        <p:spPr bwMode="auto">
          <a:xfrm>
            <a:off x="3086101" y="2979738"/>
            <a:ext cx="234950" cy="255588"/>
          </a:xfrm>
          <a:custGeom>
            <a:avLst/>
            <a:gdLst>
              <a:gd name="T0" fmla="*/ 313 w 824"/>
              <a:gd name="T1" fmla="*/ 57 h 899"/>
              <a:gd name="T2" fmla="*/ 57 w 824"/>
              <a:gd name="T3" fmla="*/ 540 h 899"/>
              <a:gd name="T4" fmla="*/ 512 w 824"/>
              <a:gd name="T5" fmla="*/ 852 h 899"/>
              <a:gd name="T6" fmla="*/ 767 w 824"/>
              <a:gd name="T7" fmla="*/ 369 h 899"/>
              <a:gd name="T8" fmla="*/ 313 w 824"/>
              <a:gd name="T9" fmla="*/ 57 h 899"/>
            </a:gdLst>
            <a:ahLst/>
            <a:cxnLst>
              <a:cxn ang="0">
                <a:pos x="T0" y="T1"/>
              </a:cxn>
              <a:cxn ang="0">
                <a:pos x="T2" y="T3"/>
              </a:cxn>
              <a:cxn ang="0">
                <a:pos x="T4" y="T5"/>
              </a:cxn>
              <a:cxn ang="0">
                <a:pos x="T6" y="T7"/>
              </a:cxn>
              <a:cxn ang="0">
                <a:pos x="T8" y="T9"/>
              </a:cxn>
            </a:cxnLst>
            <a:rect l="0" t="0" r="r" b="b"/>
            <a:pathLst>
              <a:path w="824" h="899">
                <a:moveTo>
                  <a:pt x="313" y="57"/>
                </a:moveTo>
                <a:cubicBezTo>
                  <a:pt x="114" y="104"/>
                  <a:pt x="0" y="322"/>
                  <a:pt x="57" y="540"/>
                </a:cubicBezTo>
                <a:cubicBezTo>
                  <a:pt x="114" y="757"/>
                  <a:pt x="313" y="899"/>
                  <a:pt x="512" y="852"/>
                </a:cubicBezTo>
                <a:cubicBezTo>
                  <a:pt x="710" y="805"/>
                  <a:pt x="824" y="587"/>
                  <a:pt x="767" y="369"/>
                </a:cubicBezTo>
                <a:cubicBezTo>
                  <a:pt x="720" y="142"/>
                  <a:pt x="512" y="0"/>
                  <a:pt x="313" y="57"/>
                </a:cubicBezTo>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1" name="Freeform 151">
            <a:extLst>
              <a:ext uri="{FF2B5EF4-FFF2-40B4-BE49-F238E27FC236}">
                <a16:creationId xmlns:a16="http://schemas.microsoft.com/office/drawing/2014/main" id="{E4567C13-7494-4299-A74F-B055CBE86452}"/>
              </a:ext>
            </a:extLst>
          </p:cNvPr>
          <p:cNvSpPr>
            <a:spLocks/>
          </p:cNvSpPr>
          <p:nvPr/>
        </p:nvSpPr>
        <p:spPr bwMode="auto">
          <a:xfrm>
            <a:off x="2992438" y="3225801"/>
            <a:ext cx="381000" cy="166688"/>
          </a:xfrm>
          <a:custGeom>
            <a:avLst/>
            <a:gdLst>
              <a:gd name="T0" fmla="*/ 1070 w 1344"/>
              <a:gd name="T1" fmla="*/ 48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8 h 587"/>
              <a:gd name="T14" fmla="*/ 1070 w 1344"/>
              <a:gd name="T15" fmla="*/ 48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8"/>
                </a:moveTo>
                <a:cubicBezTo>
                  <a:pt x="1032" y="48"/>
                  <a:pt x="994" y="114"/>
                  <a:pt x="937" y="142"/>
                </a:cubicBezTo>
                <a:cubicBezTo>
                  <a:pt x="881" y="171"/>
                  <a:pt x="824" y="218"/>
                  <a:pt x="663" y="142"/>
                </a:cubicBezTo>
                <a:cubicBezTo>
                  <a:pt x="502" y="67"/>
                  <a:pt x="483" y="0"/>
                  <a:pt x="351" y="0"/>
                </a:cubicBezTo>
                <a:cubicBezTo>
                  <a:pt x="218" y="0"/>
                  <a:pt x="0" y="237"/>
                  <a:pt x="0" y="587"/>
                </a:cubicBezTo>
                <a:lnTo>
                  <a:pt x="1344" y="587"/>
                </a:lnTo>
                <a:cubicBezTo>
                  <a:pt x="1344" y="587"/>
                  <a:pt x="1326" y="351"/>
                  <a:pt x="1250" y="228"/>
                </a:cubicBezTo>
                <a:cubicBezTo>
                  <a:pt x="1155" y="48"/>
                  <a:pt x="1108" y="48"/>
                  <a:pt x="1070" y="48"/>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2" name="Freeform 152">
            <a:extLst>
              <a:ext uri="{FF2B5EF4-FFF2-40B4-BE49-F238E27FC236}">
                <a16:creationId xmlns:a16="http://schemas.microsoft.com/office/drawing/2014/main" id="{6C438CB9-497F-4CEE-938E-C95966936524}"/>
              </a:ext>
            </a:extLst>
          </p:cNvPr>
          <p:cNvSpPr>
            <a:spLocks noEditPoints="1"/>
          </p:cNvSpPr>
          <p:nvPr/>
        </p:nvSpPr>
        <p:spPr bwMode="auto">
          <a:xfrm>
            <a:off x="3213101" y="3119438"/>
            <a:ext cx="133350" cy="252413"/>
          </a:xfrm>
          <a:custGeom>
            <a:avLst/>
            <a:gdLst>
              <a:gd name="T0" fmla="*/ 412 w 468"/>
              <a:gd name="T1" fmla="*/ 0 h 887"/>
              <a:gd name="T2" fmla="*/ 57 w 468"/>
              <a:gd name="T3" fmla="*/ 0 h 887"/>
              <a:gd name="T4" fmla="*/ 0 w 468"/>
              <a:gd name="T5" fmla="*/ 56 h 887"/>
              <a:gd name="T6" fmla="*/ 0 w 468"/>
              <a:gd name="T7" fmla="*/ 298 h 887"/>
              <a:gd name="T8" fmla="*/ 66 w 468"/>
              <a:gd name="T9" fmla="*/ 355 h 887"/>
              <a:gd name="T10" fmla="*/ 131 w 468"/>
              <a:gd name="T11" fmla="*/ 355 h 887"/>
              <a:gd name="T12" fmla="*/ 131 w 468"/>
              <a:gd name="T13" fmla="*/ 794 h 887"/>
              <a:gd name="T14" fmla="*/ 215 w 468"/>
              <a:gd name="T15" fmla="*/ 887 h 887"/>
              <a:gd name="T16" fmla="*/ 299 w 468"/>
              <a:gd name="T17" fmla="*/ 803 h 887"/>
              <a:gd name="T18" fmla="*/ 318 w 468"/>
              <a:gd name="T19" fmla="*/ 803 h 887"/>
              <a:gd name="T20" fmla="*/ 318 w 468"/>
              <a:gd name="T21" fmla="*/ 747 h 887"/>
              <a:gd name="T22" fmla="*/ 346 w 468"/>
              <a:gd name="T23" fmla="*/ 719 h 887"/>
              <a:gd name="T24" fmla="*/ 346 w 468"/>
              <a:gd name="T25" fmla="*/ 691 h 887"/>
              <a:gd name="T26" fmla="*/ 299 w 468"/>
              <a:gd name="T27" fmla="*/ 653 h 887"/>
              <a:gd name="T28" fmla="*/ 299 w 468"/>
              <a:gd name="T29" fmla="*/ 625 h 887"/>
              <a:gd name="T30" fmla="*/ 318 w 468"/>
              <a:gd name="T31" fmla="*/ 607 h 887"/>
              <a:gd name="T32" fmla="*/ 346 w 468"/>
              <a:gd name="T33" fmla="*/ 560 h 887"/>
              <a:gd name="T34" fmla="*/ 318 w 468"/>
              <a:gd name="T35" fmla="*/ 513 h 887"/>
              <a:gd name="T36" fmla="*/ 299 w 468"/>
              <a:gd name="T37" fmla="*/ 476 h 887"/>
              <a:gd name="T38" fmla="*/ 299 w 468"/>
              <a:gd name="T39" fmla="*/ 457 h 887"/>
              <a:gd name="T40" fmla="*/ 365 w 468"/>
              <a:gd name="T41" fmla="*/ 364 h 887"/>
              <a:gd name="T42" fmla="*/ 412 w 468"/>
              <a:gd name="T43" fmla="*/ 364 h 887"/>
              <a:gd name="T44" fmla="*/ 468 w 468"/>
              <a:gd name="T45" fmla="*/ 308 h 887"/>
              <a:gd name="T46" fmla="*/ 468 w 468"/>
              <a:gd name="T47" fmla="*/ 56 h 887"/>
              <a:gd name="T48" fmla="*/ 412 w 468"/>
              <a:gd name="T49" fmla="*/ 0 h 887"/>
              <a:gd name="T50" fmla="*/ 206 w 468"/>
              <a:gd name="T51" fmla="*/ 812 h 887"/>
              <a:gd name="T52" fmla="*/ 187 w 468"/>
              <a:gd name="T53" fmla="*/ 840 h 887"/>
              <a:gd name="T54" fmla="*/ 169 w 468"/>
              <a:gd name="T55" fmla="*/ 812 h 887"/>
              <a:gd name="T56" fmla="*/ 169 w 468"/>
              <a:gd name="T57" fmla="*/ 401 h 887"/>
              <a:gd name="T58" fmla="*/ 187 w 468"/>
              <a:gd name="T59" fmla="*/ 373 h 887"/>
              <a:gd name="T60" fmla="*/ 206 w 468"/>
              <a:gd name="T61" fmla="*/ 401 h 887"/>
              <a:gd name="T62" fmla="*/ 206 w 468"/>
              <a:gd name="T63" fmla="*/ 812 h 887"/>
              <a:gd name="T64" fmla="*/ 234 w 468"/>
              <a:gd name="T65" fmla="*/ 149 h 887"/>
              <a:gd name="T66" fmla="*/ 178 w 468"/>
              <a:gd name="T67" fmla="*/ 93 h 887"/>
              <a:gd name="T68" fmla="*/ 234 w 468"/>
              <a:gd name="T69" fmla="*/ 37 h 887"/>
              <a:gd name="T70" fmla="*/ 290 w 468"/>
              <a:gd name="T71" fmla="*/ 93 h 887"/>
              <a:gd name="T72" fmla="*/ 234 w 468"/>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8" h="887">
                <a:moveTo>
                  <a:pt x="412" y="0"/>
                </a:moveTo>
                <a:lnTo>
                  <a:pt x="57" y="0"/>
                </a:lnTo>
                <a:cubicBezTo>
                  <a:pt x="29" y="0"/>
                  <a:pt x="0" y="28"/>
                  <a:pt x="0" y="56"/>
                </a:cubicBezTo>
                <a:lnTo>
                  <a:pt x="0" y="298"/>
                </a:lnTo>
                <a:cubicBezTo>
                  <a:pt x="0" y="327"/>
                  <a:pt x="29" y="355"/>
                  <a:pt x="66" y="355"/>
                </a:cubicBezTo>
                <a:lnTo>
                  <a:pt x="131" y="355"/>
                </a:lnTo>
                <a:lnTo>
                  <a:pt x="131" y="794"/>
                </a:lnTo>
                <a:cubicBezTo>
                  <a:pt x="131" y="850"/>
                  <a:pt x="169" y="887"/>
                  <a:pt x="215" y="887"/>
                </a:cubicBezTo>
                <a:cubicBezTo>
                  <a:pt x="262" y="887"/>
                  <a:pt x="299" y="850"/>
                  <a:pt x="299" y="803"/>
                </a:cubicBezTo>
                <a:cubicBezTo>
                  <a:pt x="309" y="803"/>
                  <a:pt x="318" y="803"/>
                  <a:pt x="318" y="803"/>
                </a:cubicBezTo>
                <a:cubicBezTo>
                  <a:pt x="318" y="803"/>
                  <a:pt x="318" y="756"/>
                  <a:pt x="318" y="747"/>
                </a:cubicBezTo>
                <a:cubicBezTo>
                  <a:pt x="318" y="728"/>
                  <a:pt x="346" y="719"/>
                  <a:pt x="346" y="719"/>
                </a:cubicBezTo>
                <a:cubicBezTo>
                  <a:pt x="346" y="719"/>
                  <a:pt x="346" y="691"/>
                  <a:pt x="346" y="691"/>
                </a:cubicBezTo>
                <a:cubicBezTo>
                  <a:pt x="318" y="681"/>
                  <a:pt x="299" y="663"/>
                  <a:pt x="299" y="653"/>
                </a:cubicBezTo>
                <a:lnTo>
                  <a:pt x="299" y="625"/>
                </a:lnTo>
                <a:cubicBezTo>
                  <a:pt x="309" y="616"/>
                  <a:pt x="318" y="607"/>
                  <a:pt x="318" y="607"/>
                </a:cubicBezTo>
                <a:cubicBezTo>
                  <a:pt x="327" y="597"/>
                  <a:pt x="346" y="560"/>
                  <a:pt x="346" y="560"/>
                </a:cubicBezTo>
                <a:cubicBezTo>
                  <a:pt x="346" y="560"/>
                  <a:pt x="318" y="523"/>
                  <a:pt x="318" y="513"/>
                </a:cubicBezTo>
                <a:cubicBezTo>
                  <a:pt x="309" y="504"/>
                  <a:pt x="309" y="485"/>
                  <a:pt x="299" y="476"/>
                </a:cubicBezTo>
                <a:lnTo>
                  <a:pt x="299" y="457"/>
                </a:lnTo>
                <a:cubicBezTo>
                  <a:pt x="309" y="411"/>
                  <a:pt x="365" y="364"/>
                  <a:pt x="365" y="364"/>
                </a:cubicBezTo>
                <a:lnTo>
                  <a:pt x="412" y="364"/>
                </a:lnTo>
                <a:cubicBezTo>
                  <a:pt x="440" y="364"/>
                  <a:pt x="468" y="336"/>
                  <a:pt x="468" y="308"/>
                </a:cubicBezTo>
                <a:lnTo>
                  <a:pt x="468" y="56"/>
                </a:lnTo>
                <a:cubicBezTo>
                  <a:pt x="468" y="28"/>
                  <a:pt x="449" y="0"/>
                  <a:pt x="412" y="0"/>
                </a:cubicBezTo>
                <a:close/>
                <a:moveTo>
                  <a:pt x="206" y="812"/>
                </a:moveTo>
                <a:cubicBezTo>
                  <a:pt x="206" y="831"/>
                  <a:pt x="206" y="840"/>
                  <a:pt x="187" y="840"/>
                </a:cubicBezTo>
                <a:cubicBezTo>
                  <a:pt x="169" y="840"/>
                  <a:pt x="169" y="822"/>
                  <a:pt x="169" y="812"/>
                </a:cubicBezTo>
                <a:lnTo>
                  <a:pt x="169" y="401"/>
                </a:lnTo>
                <a:cubicBezTo>
                  <a:pt x="169" y="383"/>
                  <a:pt x="178" y="373"/>
                  <a:pt x="187" y="373"/>
                </a:cubicBezTo>
                <a:cubicBezTo>
                  <a:pt x="206" y="373"/>
                  <a:pt x="206" y="392"/>
                  <a:pt x="206" y="401"/>
                </a:cubicBezTo>
                <a:lnTo>
                  <a:pt x="206" y="812"/>
                </a:lnTo>
                <a:close/>
                <a:moveTo>
                  <a:pt x="234" y="149"/>
                </a:moveTo>
                <a:cubicBezTo>
                  <a:pt x="206" y="149"/>
                  <a:pt x="178" y="121"/>
                  <a:pt x="178" y="93"/>
                </a:cubicBezTo>
                <a:cubicBezTo>
                  <a:pt x="178" y="65"/>
                  <a:pt x="206" y="37"/>
                  <a:pt x="234" y="37"/>
                </a:cubicBezTo>
                <a:cubicBezTo>
                  <a:pt x="262" y="37"/>
                  <a:pt x="290" y="65"/>
                  <a:pt x="290" y="93"/>
                </a:cubicBezTo>
                <a:cubicBezTo>
                  <a:pt x="290" y="121"/>
                  <a:pt x="271" y="149"/>
                  <a:pt x="234" y="149"/>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3" name="Freeform 153">
            <a:extLst>
              <a:ext uri="{FF2B5EF4-FFF2-40B4-BE49-F238E27FC236}">
                <a16:creationId xmlns:a16="http://schemas.microsoft.com/office/drawing/2014/main" id="{84266092-DEB1-4ABB-9899-A3393E357494}"/>
              </a:ext>
            </a:extLst>
          </p:cNvPr>
          <p:cNvSpPr>
            <a:spLocks noEditPoints="1"/>
          </p:cNvSpPr>
          <p:nvPr/>
        </p:nvSpPr>
        <p:spPr bwMode="auto">
          <a:xfrm>
            <a:off x="3213101" y="3119438"/>
            <a:ext cx="133350" cy="252413"/>
          </a:xfrm>
          <a:custGeom>
            <a:avLst/>
            <a:gdLst>
              <a:gd name="T0" fmla="*/ 412 w 468"/>
              <a:gd name="T1" fmla="*/ 0 h 887"/>
              <a:gd name="T2" fmla="*/ 57 w 468"/>
              <a:gd name="T3" fmla="*/ 0 h 887"/>
              <a:gd name="T4" fmla="*/ 0 w 468"/>
              <a:gd name="T5" fmla="*/ 56 h 887"/>
              <a:gd name="T6" fmla="*/ 0 w 468"/>
              <a:gd name="T7" fmla="*/ 298 h 887"/>
              <a:gd name="T8" fmla="*/ 66 w 468"/>
              <a:gd name="T9" fmla="*/ 355 h 887"/>
              <a:gd name="T10" fmla="*/ 131 w 468"/>
              <a:gd name="T11" fmla="*/ 355 h 887"/>
              <a:gd name="T12" fmla="*/ 131 w 468"/>
              <a:gd name="T13" fmla="*/ 794 h 887"/>
              <a:gd name="T14" fmla="*/ 215 w 468"/>
              <a:gd name="T15" fmla="*/ 887 h 887"/>
              <a:gd name="T16" fmla="*/ 299 w 468"/>
              <a:gd name="T17" fmla="*/ 803 h 887"/>
              <a:gd name="T18" fmla="*/ 318 w 468"/>
              <a:gd name="T19" fmla="*/ 803 h 887"/>
              <a:gd name="T20" fmla="*/ 318 w 468"/>
              <a:gd name="T21" fmla="*/ 747 h 887"/>
              <a:gd name="T22" fmla="*/ 346 w 468"/>
              <a:gd name="T23" fmla="*/ 719 h 887"/>
              <a:gd name="T24" fmla="*/ 346 w 468"/>
              <a:gd name="T25" fmla="*/ 691 h 887"/>
              <a:gd name="T26" fmla="*/ 299 w 468"/>
              <a:gd name="T27" fmla="*/ 653 h 887"/>
              <a:gd name="T28" fmla="*/ 299 w 468"/>
              <a:gd name="T29" fmla="*/ 625 h 887"/>
              <a:gd name="T30" fmla="*/ 318 w 468"/>
              <a:gd name="T31" fmla="*/ 607 h 887"/>
              <a:gd name="T32" fmla="*/ 346 w 468"/>
              <a:gd name="T33" fmla="*/ 560 h 887"/>
              <a:gd name="T34" fmla="*/ 318 w 468"/>
              <a:gd name="T35" fmla="*/ 513 h 887"/>
              <a:gd name="T36" fmla="*/ 299 w 468"/>
              <a:gd name="T37" fmla="*/ 476 h 887"/>
              <a:gd name="T38" fmla="*/ 299 w 468"/>
              <a:gd name="T39" fmla="*/ 457 h 887"/>
              <a:gd name="T40" fmla="*/ 365 w 468"/>
              <a:gd name="T41" fmla="*/ 364 h 887"/>
              <a:gd name="T42" fmla="*/ 412 w 468"/>
              <a:gd name="T43" fmla="*/ 364 h 887"/>
              <a:gd name="T44" fmla="*/ 468 w 468"/>
              <a:gd name="T45" fmla="*/ 308 h 887"/>
              <a:gd name="T46" fmla="*/ 468 w 468"/>
              <a:gd name="T47" fmla="*/ 56 h 887"/>
              <a:gd name="T48" fmla="*/ 412 w 468"/>
              <a:gd name="T49" fmla="*/ 0 h 887"/>
              <a:gd name="T50" fmla="*/ 206 w 468"/>
              <a:gd name="T51" fmla="*/ 812 h 887"/>
              <a:gd name="T52" fmla="*/ 187 w 468"/>
              <a:gd name="T53" fmla="*/ 840 h 887"/>
              <a:gd name="T54" fmla="*/ 169 w 468"/>
              <a:gd name="T55" fmla="*/ 812 h 887"/>
              <a:gd name="T56" fmla="*/ 169 w 468"/>
              <a:gd name="T57" fmla="*/ 401 h 887"/>
              <a:gd name="T58" fmla="*/ 187 w 468"/>
              <a:gd name="T59" fmla="*/ 373 h 887"/>
              <a:gd name="T60" fmla="*/ 206 w 468"/>
              <a:gd name="T61" fmla="*/ 401 h 887"/>
              <a:gd name="T62" fmla="*/ 206 w 468"/>
              <a:gd name="T63" fmla="*/ 812 h 887"/>
              <a:gd name="T64" fmla="*/ 234 w 468"/>
              <a:gd name="T65" fmla="*/ 149 h 887"/>
              <a:gd name="T66" fmla="*/ 178 w 468"/>
              <a:gd name="T67" fmla="*/ 93 h 887"/>
              <a:gd name="T68" fmla="*/ 234 w 468"/>
              <a:gd name="T69" fmla="*/ 37 h 887"/>
              <a:gd name="T70" fmla="*/ 290 w 468"/>
              <a:gd name="T71" fmla="*/ 93 h 887"/>
              <a:gd name="T72" fmla="*/ 234 w 468"/>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8" h="887">
                <a:moveTo>
                  <a:pt x="412" y="0"/>
                </a:moveTo>
                <a:lnTo>
                  <a:pt x="57" y="0"/>
                </a:lnTo>
                <a:cubicBezTo>
                  <a:pt x="29" y="0"/>
                  <a:pt x="0" y="28"/>
                  <a:pt x="0" y="56"/>
                </a:cubicBezTo>
                <a:lnTo>
                  <a:pt x="0" y="298"/>
                </a:lnTo>
                <a:cubicBezTo>
                  <a:pt x="0" y="327"/>
                  <a:pt x="29" y="355"/>
                  <a:pt x="66" y="355"/>
                </a:cubicBezTo>
                <a:lnTo>
                  <a:pt x="131" y="355"/>
                </a:lnTo>
                <a:lnTo>
                  <a:pt x="131" y="794"/>
                </a:lnTo>
                <a:cubicBezTo>
                  <a:pt x="131" y="850"/>
                  <a:pt x="169" y="887"/>
                  <a:pt x="215" y="887"/>
                </a:cubicBezTo>
                <a:cubicBezTo>
                  <a:pt x="262" y="887"/>
                  <a:pt x="299" y="850"/>
                  <a:pt x="299" y="803"/>
                </a:cubicBezTo>
                <a:cubicBezTo>
                  <a:pt x="309" y="803"/>
                  <a:pt x="318" y="803"/>
                  <a:pt x="318" y="803"/>
                </a:cubicBezTo>
                <a:cubicBezTo>
                  <a:pt x="318" y="803"/>
                  <a:pt x="318" y="756"/>
                  <a:pt x="318" y="747"/>
                </a:cubicBezTo>
                <a:cubicBezTo>
                  <a:pt x="318" y="728"/>
                  <a:pt x="346" y="719"/>
                  <a:pt x="346" y="719"/>
                </a:cubicBezTo>
                <a:cubicBezTo>
                  <a:pt x="346" y="719"/>
                  <a:pt x="346" y="691"/>
                  <a:pt x="346" y="691"/>
                </a:cubicBezTo>
                <a:cubicBezTo>
                  <a:pt x="318" y="681"/>
                  <a:pt x="299" y="663"/>
                  <a:pt x="299" y="653"/>
                </a:cubicBezTo>
                <a:lnTo>
                  <a:pt x="299" y="625"/>
                </a:lnTo>
                <a:cubicBezTo>
                  <a:pt x="309" y="616"/>
                  <a:pt x="318" y="607"/>
                  <a:pt x="318" y="607"/>
                </a:cubicBezTo>
                <a:cubicBezTo>
                  <a:pt x="327" y="597"/>
                  <a:pt x="346" y="560"/>
                  <a:pt x="346" y="560"/>
                </a:cubicBezTo>
                <a:cubicBezTo>
                  <a:pt x="346" y="560"/>
                  <a:pt x="318" y="523"/>
                  <a:pt x="318" y="513"/>
                </a:cubicBezTo>
                <a:cubicBezTo>
                  <a:pt x="309" y="504"/>
                  <a:pt x="309" y="485"/>
                  <a:pt x="299" y="476"/>
                </a:cubicBezTo>
                <a:lnTo>
                  <a:pt x="299" y="457"/>
                </a:lnTo>
                <a:cubicBezTo>
                  <a:pt x="309" y="411"/>
                  <a:pt x="365" y="364"/>
                  <a:pt x="365" y="364"/>
                </a:cubicBezTo>
                <a:lnTo>
                  <a:pt x="412" y="364"/>
                </a:lnTo>
                <a:cubicBezTo>
                  <a:pt x="440" y="364"/>
                  <a:pt x="468" y="336"/>
                  <a:pt x="468" y="308"/>
                </a:cubicBezTo>
                <a:lnTo>
                  <a:pt x="468" y="56"/>
                </a:lnTo>
                <a:cubicBezTo>
                  <a:pt x="468" y="28"/>
                  <a:pt x="449" y="0"/>
                  <a:pt x="412" y="0"/>
                </a:cubicBezTo>
                <a:close/>
                <a:moveTo>
                  <a:pt x="206" y="812"/>
                </a:moveTo>
                <a:cubicBezTo>
                  <a:pt x="206" y="831"/>
                  <a:pt x="206" y="840"/>
                  <a:pt x="187" y="840"/>
                </a:cubicBezTo>
                <a:cubicBezTo>
                  <a:pt x="169" y="840"/>
                  <a:pt x="169" y="822"/>
                  <a:pt x="169" y="812"/>
                </a:cubicBezTo>
                <a:lnTo>
                  <a:pt x="169" y="401"/>
                </a:lnTo>
                <a:cubicBezTo>
                  <a:pt x="169" y="383"/>
                  <a:pt x="178" y="373"/>
                  <a:pt x="187" y="373"/>
                </a:cubicBezTo>
                <a:cubicBezTo>
                  <a:pt x="206" y="373"/>
                  <a:pt x="206" y="392"/>
                  <a:pt x="206" y="401"/>
                </a:cubicBezTo>
                <a:lnTo>
                  <a:pt x="206" y="812"/>
                </a:lnTo>
                <a:close/>
                <a:moveTo>
                  <a:pt x="234" y="149"/>
                </a:moveTo>
                <a:cubicBezTo>
                  <a:pt x="206" y="149"/>
                  <a:pt x="178" y="121"/>
                  <a:pt x="178" y="93"/>
                </a:cubicBezTo>
                <a:cubicBezTo>
                  <a:pt x="178" y="65"/>
                  <a:pt x="206" y="37"/>
                  <a:pt x="234" y="37"/>
                </a:cubicBezTo>
                <a:cubicBezTo>
                  <a:pt x="262" y="37"/>
                  <a:pt x="290" y="65"/>
                  <a:pt x="290" y="93"/>
                </a:cubicBezTo>
                <a:cubicBezTo>
                  <a:pt x="290" y="121"/>
                  <a:pt x="271" y="149"/>
                  <a:pt x="234" y="149"/>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56" name="Freeform 154">
            <a:extLst>
              <a:ext uri="{FF2B5EF4-FFF2-40B4-BE49-F238E27FC236}">
                <a16:creationId xmlns:a16="http://schemas.microsoft.com/office/drawing/2014/main" id="{C6F9A1EC-EF50-4B4A-A1D7-2F69538308A1}"/>
              </a:ext>
            </a:extLst>
          </p:cNvPr>
          <p:cNvSpPr>
            <a:spLocks/>
          </p:cNvSpPr>
          <p:nvPr/>
        </p:nvSpPr>
        <p:spPr bwMode="auto">
          <a:xfrm>
            <a:off x="3260726" y="3225801"/>
            <a:ext cx="11113" cy="131763"/>
          </a:xfrm>
          <a:custGeom>
            <a:avLst/>
            <a:gdLst>
              <a:gd name="T0" fmla="*/ 19 w 38"/>
              <a:gd name="T1" fmla="*/ 463 h 463"/>
              <a:gd name="T2" fmla="*/ 0 w 38"/>
              <a:gd name="T3" fmla="*/ 444 h 463"/>
              <a:gd name="T4" fmla="*/ 0 w 38"/>
              <a:gd name="T5" fmla="*/ 19 h 463"/>
              <a:gd name="T6" fmla="*/ 19 w 38"/>
              <a:gd name="T7" fmla="*/ 0 h 463"/>
              <a:gd name="T8" fmla="*/ 38 w 38"/>
              <a:gd name="T9" fmla="*/ 19 h 463"/>
              <a:gd name="T10" fmla="*/ 38 w 38"/>
              <a:gd name="T11" fmla="*/ 454 h 463"/>
              <a:gd name="T12" fmla="*/ 19 w 38"/>
              <a:gd name="T13" fmla="*/ 463 h 463"/>
            </a:gdLst>
            <a:ahLst/>
            <a:cxnLst>
              <a:cxn ang="0">
                <a:pos x="T0" y="T1"/>
              </a:cxn>
              <a:cxn ang="0">
                <a:pos x="T2" y="T3"/>
              </a:cxn>
              <a:cxn ang="0">
                <a:pos x="T4" y="T5"/>
              </a:cxn>
              <a:cxn ang="0">
                <a:pos x="T6" y="T7"/>
              </a:cxn>
              <a:cxn ang="0">
                <a:pos x="T8" y="T9"/>
              </a:cxn>
              <a:cxn ang="0">
                <a:pos x="T10" y="T11"/>
              </a:cxn>
              <a:cxn ang="0">
                <a:pos x="T12" y="T13"/>
              </a:cxn>
            </a:cxnLst>
            <a:rect l="0" t="0" r="r" b="b"/>
            <a:pathLst>
              <a:path w="38" h="463">
                <a:moveTo>
                  <a:pt x="19" y="463"/>
                </a:moveTo>
                <a:cubicBezTo>
                  <a:pt x="10" y="463"/>
                  <a:pt x="0" y="454"/>
                  <a:pt x="0" y="444"/>
                </a:cubicBezTo>
                <a:lnTo>
                  <a:pt x="0" y="19"/>
                </a:lnTo>
                <a:cubicBezTo>
                  <a:pt x="0" y="9"/>
                  <a:pt x="10" y="0"/>
                  <a:pt x="19" y="0"/>
                </a:cubicBezTo>
                <a:cubicBezTo>
                  <a:pt x="29" y="0"/>
                  <a:pt x="38" y="9"/>
                  <a:pt x="38" y="19"/>
                </a:cubicBezTo>
                <a:lnTo>
                  <a:pt x="38" y="454"/>
                </a:lnTo>
                <a:cubicBezTo>
                  <a:pt x="38" y="463"/>
                  <a:pt x="29" y="463"/>
                  <a:pt x="19" y="463"/>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7" name="Oval 155">
            <a:extLst>
              <a:ext uri="{FF2B5EF4-FFF2-40B4-BE49-F238E27FC236}">
                <a16:creationId xmlns:a16="http://schemas.microsoft.com/office/drawing/2014/main" id="{05007573-37EC-471E-A18A-D90ACDBC21AC}"/>
              </a:ext>
            </a:extLst>
          </p:cNvPr>
          <p:cNvSpPr>
            <a:spLocks noChangeArrowheads="1"/>
          </p:cNvSpPr>
          <p:nvPr/>
        </p:nvSpPr>
        <p:spPr bwMode="auto">
          <a:xfrm>
            <a:off x="3263901" y="3128963"/>
            <a:ext cx="33338" cy="31750"/>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570D259A-74F0-4F5F-ABA7-363448235C61}"/>
              </a:ext>
            </a:extLst>
          </p:cNvPr>
          <p:cNvGrpSpPr/>
          <p:nvPr/>
        </p:nvGrpSpPr>
        <p:grpSpPr>
          <a:xfrm>
            <a:off x="3322638" y="3346451"/>
            <a:ext cx="381000" cy="412750"/>
            <a:chOff x="3322638" y="3298826"/>
            <a:chExt cx="381000" cy="412750"/>
          </a:xfrm>
        </p:grpSpPr>
        <p:sp>
          <p:nvSpPr>
            <p:cNvPr id="7258" name="Freeform 156">
              <a:extLst>
                <a:ext uri="{FF2B5EF4-FFF2-40B4-BE49-F238E27FC236}">
                  <a16:creationId xmlns:a16="http://schemas.microsoft.com/office/drawing/2014/main" id="{7380A897-8681-4489-B3AE-697DAF84A22A}"/>
                </a:ext>
              </a:extLst>
            </p:cNvPr>
            <p:cNvSpPr>
              <a:spLocks/>
            </p:cNvSpPr>
            <p:nvPr/>
          </p:nvSpPr>
          <p:spPr bwMode="auto">
            <a:xfrm>
              <a:off x="3417888" y="3298826"/>
              <a:ext cx="233363" cy="255588"/>
            </a:xfrm>
            <a:custGeom>
              <a:avLst/>
              <a:gdLst>
                <a:gd name="T0" fmla="*/ 312 w 823"/>
                <a:gd name="T1" fmla="*/ 57 h 900"/>
                <a:gd name="T2" fmla="*/ 56 w 823"/>
                <a:gd name="T3" fmla="*/ 540 h 900"/>
                <a:gd name="T4" fmla="*/ 511 w 823"/>
                <a:gd name="T5" fmla="*/ 852 h 900"/>
                <a:gd name="T6" fmla="*/ 766 w 823"/>
                <a:gd name="T7" fmla="*/ 370 h 900"/>
                <a:gd name="T8" fmla="*/ 312 w 823"/>
                <a:gd name="T9" fmla="*/ 57 h 900"/>
              </a:gdLst>
              <a:ahLst/>
              <a:cxnLst>
                <a:cxn ang="0">
                  <a:pos x="T0" y="T1"/>
                </a:cxn>
                <a:cxn ang="0">
                  <a:pos x="T2" y="T3"/>
                </a:cxn>
                <a:cxn ang="0">
                  <a:pos x="T4" y="T5"/>
                </a:cxn>
                <a:cxn ang="0">
                  <a:pos x="T6" y="T7"/>
                </a:cxn>
                <a:cxn ang="0">
                  <a:pos x="T8" y="T9"/>
                </a:cxn>
              </a:cxnLst>
              <a:rect l="0" t="0" r="r" b="b"/>
              <a:pathLst>
                <a:path w="823" h="900">
                  <a:moveTo>
                    <a:pt x="312" y="57"/>
                  </a:moveTo>
                  <a:cubicBezTo>
                    <a:pt x="113" y="105"/>
                    <a:pt x="0" y="322"/>
                    <a:pt x="56" y="540"/>
                  </a:cubicBezTo>
                  <a:cubicBezTo>
                    <a:pt x="113" y="758"/>
                    <a:pt x="312" y="900"/>
                    <a:pt x="511" y="852"/>
                  </a:cubicBezTo>
                  <a:cubicBezTo>
                    <a:pt x="709" y="805"/>
                    <a:pt x="823" y="587"/>
                    <a:pt x="766" y="370"/>
                  </a:cubicBezTo>
                  <a:cubicBezTo>
                    <a:pt x="719" y="142"/>
                    <a:pt x="511" y="0"/>
                    <a:pt x="312" y="57"/>
                  </a:cubicBezTo>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1" name="Freeform 157">
              <a:extLst>
                <a:ext uri="{FF2B5EF4-FFF2-40B4-BE49-F238E27FC236}">
                  <a16:creationId xmlns:a16="http://schemas.microsoft.com/office/drawing/2014/main" id="{C8682D22-53C9-4E5E-BAD0-4D88AAA6CCC0}"/>
                </a:ext>
              </a:extLst>
            </p:cNvPr>
            <p:cNvSpPr>
              <a:spLocks/>
            </p:cNvSpPr>
            <p:nvPr/>
          </p:nvSpPr>
          <p:spPr bwMode="auto">
            <a:xfrm>
              <a:off x="3322638" y="3544888"/>
              <a:ext cx="381000" cy="166688"/>
            </a:xfrm>
            <a:custGeom>
              <a:avLst/>
              <a:gdLst>
                <a:gd name="T0" fmla="*/ 1070 w 1344"/>
                <a:gd name="T1" fmla="*/ 47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7 h 587"/>
                <a:gd name="T14" fmla="*/ 1070 w 1344"/>
                <a:gd name="T15" fmla="*/ 4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7"/>
                  </a:moveTo>
                  <a:cubicBezTo>
                    <a:pt x="1032" y="47"/>
                    <a:pt x="994" y="113"/>
                    <a:pt x="937" y="142"/>
                  </a:cubicBezTo>
                  <a:cubicBezTo>
                    <a:pt x="881" y="170"/>
                    <a:pt x="824" y="217"/>
                    <a:pt x="663" y="142"/>
                  </a:cubicBezTo>
                  <a:cubicBezTo>
                    <a:pt x="502" y="66"/>
                    <a:pt x="483" y="0"/>
                    <a:pt x="351" y="0"/>
                  </a:cubicBezTo>
                  <a:cubicBezTo>
                    <a:pt x="218" y="0"/>
                    <a:pt x="0" y="236"/>
                    <a:pt x="0" y="587"/>
                  </a:cubicBezTo>
                  <a:lnTo>
                    <a:pt x="1344" y="587"/>
                  </a:lnTo>
                  <a:cubicBezTo>
                    <a:pt x="1344" y="587"/>
                    <a:pt x="1326" y="350"/>
                    <a:pt x="1250" y="227"/>
                  </a:cubicBezTo>
                  <a:cubicBezTo>
                    <a:pt x="1155" y="47"/>
                    <a:pt x="1108" y="47"/>
                    <a:pt x="1070" y="47"/>
                  </a:cubicBezTo>
                  <a:close/>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2" name="Freeform 158">
              <a:extLst>
                <a:ext uri="{FF2B5EF4-FFF2-40B4-BE49-F238E27FC236}">
                  <a16:creationId xmlns:a16="http://schemas.microsoft.com/office/drawing/2014/main" id="{359F6763-AF70-4ECB-8B70-7B7FEBEF365D}"/>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3" name="Freeform 159">
              <a:extLst>
                <a:ext uri="{FF2B5EF4-FFF2-40B4-BE49-F238E27FC236}">
                  <a16:creationId xmlns:a16="http://schemas.microsoft.com/office/drawing/2014/main" id="{7587B3D6-F521-4980-8FBB-87466F0380A0}"/>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64" name="Freeform 160">
              <a:extLst>
                <a:ext uri="{FF2B5EF4-FFF2-40B4-BE49-F238E27FC236}">
                  <a16:creationId xmlns:a16="http://schemas.microsoft.com/office/drawing/2014/main" id="{C697F3EC-4655-4B3D-8027-B2838320E8EC}"/>
                </a:ext>
              </a:extLst>
            </p:cNvPr>
            <p:cNvSpPr>
              <a:spLocks/>
            </p:cNvSpPr>
            <p:nvPr/>
          </p:nvSpPr>
          <p:spPr bwMode="auto">
            <a:xfrm>
              <a:off x="3590926" y="3544888"/>
              <a:ext cx="11113" cy="131763"/>
            </a:xfrm>
            <a:custGeom>
              <a:avLst/>
              <a:gdLst>
                <a:gd name="T0" fmla="*/ 19 w 38"/>
                <a:gd name="T1" fmla="*/ 464 h 464"/>
                <a:gd name="T2" fmla="*/ 0 w 38"/>
                <a:gd name="T3" fmla="*/ 445 h 464"/>
                <a:gd name="T4" fmla="*/ 0 w 38"/>
                <a:gd name="T5" fmla="*/ 19 h 464"/>
                <a:gd name="T6" fmla="*/ 19 w 38"/>
                <a:gd name="T7" fmla="*/ 0 h 464"/>
                <a:gd name="T8" fmla="*/ 38 w 38"/>
                <a:gd name="T9" fmla="*/ 19 h 464"/>
                <a:gd name="T10" fmla="*/ 38 w 38"/>
                <a:gd name="T11" fmla="*/ 454 h 464"/>
                <a:gd name="T12" fmla="*/ 19 w 38"/>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38" h="464">
                  <a:moveTo>
                    <a:pt x="19" y="464"/>
                  </a:moveTo>
                  <a:cubicBezTo>
                    <a:pt x="10" y="464"/>
                    <a:pt x="0" y="454"/>
                    <a:pt x="0" y="445"/>
                  </a:cubicBezTo>
                  <a:lnTo>
                    <a:pt x="0" y="19"/>
                  </a:lnTo>
                  <a:cubicBezTo>
                    <a:pt x="0" y="9"/>
                    <a:pt x="10" y="0"/>
                    <a:pt x="19" y="0"/>
                  </a:cubicBezTo>
                  <a:cubicBezTo>
                    <a:pt x="29" y="0"/>
                    <a:pt x="38" y="9"/>
                    <a:pt x="38" y="19"/>
                  </a:cubicBezTo>
                  <a:lnTo>
                    <a:pt x="38" y="454"/>
                  </a:lnTo>
                  <a:cubicBezTo>
                    <a:pt x="38" y="464"/>
                    <a:pt x="29" y="464"/>
                    <a:pt x="19" y="464"/>
                  </a:cubicBezTo>
                  <a:close/>
                </a:path>
              </a:pathLst>
            </a:cu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6" name="Oval 161">
              <a:extLst>
                <a:ext uri="{FF2B5EF4-FFF2-40B4-BE49-F238E27FC236}">
                  <a16:creationId xmlns:a16="http://schemas.microsoft.com/office/drawing/2014/main" id="{8FF123BD-AA6C-4A7F-BFEE-542CF5A3A9FD}"/>
                </a:ext>
              </a:extLst>
            </p:cNvPr>
            <p:cNvSpPr>
              <a:spLocks noChangeArrowheads="1"/>
            </p:cNvSpPr>
            <p:nvPr/>
          </p:nvSpPr>
          <p:spPr bwMode="auto">
            <a:xfrm>
              <a:off x="3594101" y="3448051"/>
              <a:ext cx="33338" cy="31750"/>
            </a:xfrm>
            <a:prstGeom prst="ellipse">
              <a:avLst/>
            </a:prstGeom>
            <a:solidFill>
              <a:srgbClr val="7030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285" name="Freeform 192">
            <a:extLst>
              <a:ext uri="{FF2B5EF4-FFF2-40B4-BE49-F238E27FC236}">
                <a16:creationId xmlns:a16="http://schemas.microsoft.com/office/drawing/2014/main" id="{CCDB00A3-8AE3-4766-B2EF-06CB19735663}"/>
              </a:ext>
            </a:extLst>
          </p:cNvPr>
          <p:cNvSpPr>
            <a:spLocks/>
          </p:cNvSpPr>
          <p:nvPr/>
        </p:nvSpPr>
        <p:spPr bwMode="auto">
          <a:xfrm>
            <a:off x="1660526" y="3167063"/>
            <a:ext cx="115888" cy="115888"/>
          </a:xfrm>
          <a:custGeom>
            <a:avLst/>
            <a:gdLst>
              <a:gd name="T0" fmla="*/ 0 w 73"/>
              <a:gd name="T1" fmla="*/ 0 h 73"/>
              <a:gd name="T2" fmla="*/ 73 w 73"/>
              <a:gd name="T3" fmla="*/ 37 h 73"/>
              <a:gd name="T4" fmla="*/ 0 w 73"/>
              <a:gd name="T5" fmla="*/ 73 h 73"/>
              <a:gd name="T6" fmla="*/ 0 w 73"/>
              <a:gd name="T7" fmla="*/ 0 h 73"/>
            </a:gdLst>
            <a:ahLst/>
            <a:cxnLst>
              <a:cxn ang="0">
                <a:pos x="T0" y="T1"/>
              </a:cxn>
              <a:cxn ang="0">
                <a:pos x="T2" y="T3"/>
              </a:cxn>
              <a:cxn ang="0">
                <a:pos x="T4" y="T5"/>
              </a:cxn>
              <a:cxn ang="0">
                <a:pos x="T6" y="T7"/>
              </a:cxn>
            </a:cxnLst>
            <a:rect l="0" t="0" r="r" b="b"/>
            <a:pathLst>
              <a:path w="73" h="73">
                <a:moveTo>
                  <a:pt x="0" y="0"/>
                </a:moveTo>
                <a:lnTo>
                  <a:pt x="73" y="37"/>
                </a:lnTo>
                <a:lnTo>
                  <a:pt x="0" y="73"/>
                </a:lnTo>
                <a:lnTo>
                  <a:pt x="0" y="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5" name="TextBox 7304">
            <a:extLst>
              <a:ext uri="{FF2B5EF4-FFF2-40B4-BE49-F238E27FC236}">
                <a16:creationId xmlns:a16="http://schemas.microsoft.com/office/drawing/2014/main" id="{882E0C45-231B-436B-8697-7F656F5E58FC}"/>
              </a:ext>
            </a:extLst>
          </p:cNvPr>
          <p:cNvSpPr txBox="1"/>
          <p:nvPr/>
        </p:nvSpPr>
        <p:spPr>
          <a:xfrm>
            <a:off x="3804287" y="3273466"/>
            <a:ext cx="1682114" cy="646331"/>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Assign Tenant Creator Role to User(s) or Service Principal</a:t>
            </a:r>
          </a:p>
        </p:txBody>
      </p:sp>
      <p:sp>
        <p:nvSpPr>
          <p:cNvPr id="208" name="TextBox 207">
            <a:extLst>
              <a:ext uri="{FF2B5EF4-FFF2-40B4-BE49-F238E27FC236}">
                <a16:creationId xmlns:a16="http://schemas.microsoft.com/office/drawing/2014/main" id="{0D93741E-ABF5-4E06-A91F-265990E13749}"/>
              </a:ext>
            </a:extLst>
          </p:cNvPr>
          <p:cNvSpPr txBox="1"/>
          <p:nvPr/>
        </p:nvSpPr>
        <p:spPr>
          <a:xfrm>
            <a:off x="961391" y="4041360"/>
            <a:ext cx="1314292"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PaaS authorized to read AAD</a:t>
            </a:r>
          </a:p>
        </p:txBody>
      </p:sp>
      <p:sp>
        <p:nvSpPr>
          <p:cNvPr id="209" name="TextBox 208">
            <a:extLst>
              <a:ext uri="{FF2B5EF4-FFF2-40B4-BE49-F238E27FC236}">
                <a16:creationId xmlns:a16="http://schemas.microsoft.com/office/drawing/2014/main" id="{FD3755E1-29FF-4366-9BE4-F1F4A23FBC88}"/>
              </a:ext>
            </a:extLst>
          </p:cNvPr>
          <p:cNvSpPr txBox="1"/>
          <p:nvPr/>
        </p:nvSpPr>
        <p:spPr>
          <a:xfrm>
            <a:off x="3440113" y="4202792"/>
            <a:ext cx="1223963"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Creates WVD Tenant(s)</a:t>
            </a:r>
          </a:p>
        </p:txBody>
      </p:sp>
      <p:grpSp>
        <p:nvGrpSpPr>
          <p:cNvPr id="235" name="Group 234">
            <a:extLst>
              <a:ext uri="{FF2B5EF4-FFF2-40B4-BE49-F238E27FC236}">
                <a16:creationId xmlns:a16="http://schemas.microsoft.com/office/drawing/2014/main" id="{40F325EF-D589-4694-87B7-9F76C2A5C696}"/>
              </a:ext>
            </a:extLst>
          </p:cNvPr>
          <p:cNvGrpSpPr/>
          <p:nvPr/>
        </p:nvGrpSpPr>
        <p:grpSpPr>
          <a:xfrm>
            <a:off x="516235" y="5150347"/>
            <a:ext cx="3869380" cy="1689605"/>
            <a:chOff x="330007" y="2689879"/>
            <a:chExt cx="3479049" cy="1809159"/>
          </a:xfrm>
        </p:grpSpPr>
        <p:grpSp>
          <p:nvGrpSpPr>
            <p:cNvPr id="236" name="Group 235">
              <a:extLst>
                <a:ext uri="{FF2B5EF4-FFF2-40B4-BE49-F238E27FC236}">
                  <a16:creationId xmlns:a16="http://schemas.microsoft.com/office/drawing/2014/main" id="{20A7CE38-C54C-431C-A2C4-05AC7DEA20B9}"/>
                </a:ext>
              </a:extLst>
            </p:cNvPr>
            <p:cNvGrpSpPr/>
            <p:nvPr/>
          </p:nvGrpSpPr>
          <p:grpSpPr>
            <a:xfrm>
              <a:off x="2033075" y="2689879"/>
              <a:ext cx="1703068" cy="587682"/>
              <a:chOff x="4908037" y="3834996"/>
              <a:chExt cx="1703068" cy="587682"/>
            </a:xfrm>
          </p:grpSpPr>
          <p:sp>
            <p:nvSpPr>
              <p:cNvPr id="256" name="Rectangle: Rounded Corners 255">
                <a:extLst>
                  <a:ext uri="{FF2B5EF4-FFF2-40B4-BE49-F238E27FC236}">
                    <a16:creationId xmlns:a16="http://schemas.microsoft.com/office/drawing/2014/main" id="{F86CDC2B-3078-4B49-954D-C12D701460C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7" name="Rectangle: Rounded Corners 256">
                <a:extLst>
                  <a:ext uri="{FF2B5EF4-FFF2-40B4-BE49-F238E27FC236}">
                    <a16:creationId xmlns:a16="http://schemas.microsoft.com/office/drawing/2014/main" id="{0E780008-7246-4A4C-8F09-FE304793E5BC}"/>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8" name="Rectangle: Rounded Corners 257">
                <a:extLst>
                  <a:ext uri="{FF2B5EF4-FFF2-40B4-BE49-F238E27FC236}">
                    <a16:creationId xmlns:a16="http://schemas.microsoft.com/office/drawing/2014/main" id="{24C76D75-7F9C-4E56-B51F-F65EA3D459A7}"/>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259" name="algorithm" title="Icon of a heartbeat">
                <a:extLst>
                  <a:ext uri="{FF2B5EF4-FFF2-40B4-BE49-F238E27FC236}">
                    <a16:creationId xmlns:a16="http://schemas.microsoft.com/office/drawing/2014/main" id="{6C3692D4-807E-43DB-9E51-EE7AFEB2963A}"/>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7" name="Group 236">
              <a:extLst>
                <a:ext uri="{FF2B5EF4-FFF2-40B4-BE49-F238E27FC236}">
                  <a16:creationId xmlns:a16="http://schemas.microsoft.com/office/drawing/2014/main" id="{033012FD-3769-4E3A-9BD3-BB2EBF6FF60A}"/>
                </a:ext>
              </a:extLst>
            </p:cNvPr>
            <p:cNvGrpSpPr/>
            <p:nvPr/>
          </p:nvGrpSpPr>
          <p:grpSpPr>
            <a:xfrm>
              <a:off x="2033075" y="3351646"/>
              <a:ext cx="1703068" cy="587682"/>
              <a:chOff x="4908037" y="4699961"/>
              <a:chExt cx="1703068" cy="587682"/>
            </a:xfrm>
          </p:grpSpPr>
          <p:sp>
            <p:nvSpPr>
              <p:cNvPr id="250" name="Rectangle: Rounded Corners 249">
                <a:extLst>
                  <a:ext uri="{FF2B5EF4-FFF2-40B4-BE49-F238E27FC236}">
                    <a16:creationId xmlns:a16="http://schemas.microsoft.com/office/drawing/2014/main" id="{93786700-85A7-4930-B304-3D97A8FFA779}"/>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1" name="Rectangle: Rounded Corners 250">
                <a:extLst>
                  <a:ext uri="{FF2B5EF4-FFF2-40B4-BE49-F238E27FC236}">
                    <a16:creationId xmlns:a16="http://schemas.microsoft.com/office/drawing/2014/main" id="{FA5049EC-6D39-4511-ADCD-D6319FC02C4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2" name="Rectangle: Rounded Corners 251">
                <a:extLst>
                  <a:ext uri="{FF2B5EF4-FFF2-40B4-BE49-F238E27FC236}">
                    <a16:creationId xmlns:a16="http://schemas.microsoft.com/office/drawing/2014/main" id="{22715330-9FB7-4FB3-BC20-6D58D3FE7C3D}"/>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53" name="Straight Connector 252">
                <a:extLst>
                  <a:ext uri="{FF2B5EF4-FFF2-40B4-BE49-F238E27FC236}">
                    <a16:creationId xmlns:a16="http://schemas.microsoft.com/office/drawing/2014/main" id="{6079D6B1-DC53-42E0-948C-5271910F7FA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1BB35EA-67ED-4356-9FD8-B8C24ACBD650}"/>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0E6EBBB-F843-4701-A75B-F63250D2B459}"/>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8" name="Rectangle: Rounded Corners 237">
              <a:extLst>
                <a:ext uri="{FF2B5EF4-FFF2-40B4-BE49-F238E27FC236}">
                  <a16:creationId xmlns:a16="http://schemas.microsoft.com/office/drawing/2014/main" id="{BECFE8DF-171C-497C-A79E-647C98BEC9FA}"/>
                </a:ext>
              </a:extLst>
            </p:cNvPr>
            <p:cNvSpPr/>
            <p:nvPr/>
          </p:nvSpPr>
          <p:spPr bwMode="auto">
            <a:xfrm>
              <a:off x="2177906" y="4000270"/>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grpSp>
          <p:nvGrpSpPr>
            <p:cNvPr id="239" name="Group 238">
              <a:extLst>
                <a:ext uri="{FF2B5EF4-FFF2-40B4-BE49-F238E27FC236}">
                  <a16:creationId xmlns:a16="http://schemas.microsoft.com/office/drawing/2014/main" id="{1DFB4A66-1B3C-49FA-912C-B8DB4892288B}"/>
                </a:ext>
              </a:extLst>
            </p:cNvPr>
            <p:cNvGrpSpPr/>
            <p:nvPr/>
          </p:nvGrpSpPr>
          <p:grpSpPr>
            <a:xfrm>
              <a:off x="330007" y="3351646"/>
              <a:ext cx="1703068" cy="587682"/>
              <a:chOff x="3204969" y="4699961"/>
              <a:chExt cx="1703068" cy="587682"/>
            </a:xfrm>
          </p:grpSpPr>
          <p:sp>
            <p:nvSpPr>
              <p:cNvPr id="246" name="Rectangle: Rounded Corners 245">
                <a:extLst>
                  <a:ext uri="{FF2B5EF4-FFF2-40B4-BE49-F238E27FC236}">
                    <a16:creationId xmlns:a16="http://schemas.microsoft.com/office/drawing/2014/main" id="{5E107C5B-9A13-47E3-AE4D-3B1FFB3C5DA9}"/>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7" name="Rectangle: Rounded Corners 246">
                <a:extLst>
                  <a:ext uri="{FF2B5EF4-FFF2-40B4-BE49-F238E27FC236}">
                    <a16:creationId xmlns:a16="http://schemas.microsoft.com/office/drawing/2014/main" id="{95E23AF4-8AD6-4882-9C40-FA9F43585E4F}"/>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A3DFD67D-ED3F-4391-9D56-CAA33BB46B23}"/>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49" name="Move_E7C2" title="Icon of four arrows pointing away from eachother">
                <a:extLst>
                  <a:ext uri="{FF2B5EF4-FFF2-40B4-BE49-F238E27FC236}">
                    <a16:creationId xmlns:a16="http://schemas.microsoft.com/office/drawing/2014/main" id="{9DCBB598-6D45-4910-89B4-7D6DE596544E}"/>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40" name="Group 239">
              <a:extLst>
                <a:ext uri="{FF2B5EF4-FFF2-40B4-BE49-F238E27FC236}">
                  <a16:creationId xmlns:a16="http://schemas.microsoft.com/office/drawing/2014/main" id="{F1792C68-5267-4D4F-9D4A-DDAE8A554D22}"/>
                </a:ext>
              </a:extLst>
            </p:cNvPr>
            <p:cNvGrpSpPr/>
            <p:nvPr/>
          </p:nvGrpSpPr>
          <p:grpSpPr>
            <a:xfrm>
              <a:off x="330007" y="2689879"/>
              <a:ext cx="1703068" cy="587682"/>
              <a:chOff x="3204969" y="3834996"/>
              <a:chExt cx="1703068" cy="587682"/>
            </a:xfrm>
          </p:grpSpPr>
          <p:sp>
            <p:nvSpPr>
              <p:cNvPr id="242" name="Rectangle: Rounded Corners 241">
                <a:extLst>
                  <a:ext uri="{FF2B5EF4-FFF2-40B4-BE49-F238E27FC236}">
                    <a16:creationId xmlns:a16="http://schemas.microsoft.com/office/drawing/2014/main" id="{F28FB340-7229-4E97-B19B-BBC0634A6760}"/>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3" name="Rectangle: Rounded Corners 242">
                <a:extLst>
                  <a:ext uri="{FF2B5EF4-FFF2-40B4-BE49-F238E27FC236}">
                    <a16:creationId xmlns:a16="http://schemas.microsoft.com/office/drawing/2014/main" id="{1F5B2C93-5C4D-4B73-9562-D217CB9BE235}"/>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4" name="Rectangle: Rounded Corners 243">
                <a:extLst>
                  <a:ext uri="{FF2B5EF4-FFF2-40B4-BE49-F238E27FC236}">
                    <a16:creationId xmlns:a16="http://schemas.microsoft.com/office/drawing/2014/main" id="{47D64088-D2FA-4127-9D58-30C837F8080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45" name="globe_2" title="Icon of a sphere made of lines">
                <a:extLst>
                  <a:ext uri="{FF2B5EF4-FFF2-40B4-BE49-F238E27FC236}">
                    <a16:creationId xmlns:a16="http://schemas.microsoft.com/office/drawing/2014/main" id="{71574F97-E002-4A1D-A446-D61EB058E756}"/>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pic>
          <p:nvPicPr>
            <p:cNvPr id="241" name="Picture 2">
              <a:extLst>
                <a:ext uri="{FF2B5EF4-FFF2-40B4-BE49-F238E27FC236}">
                  <a16:creationId xmlns:a16="http://schemas.microsoft.com/office/drawing/2014/main" id="{7FBEED53-5AFF-47A9-8B9C-61B6C86990B0}"/>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09228" y="4008054"/>
              <a:ext cx="399616" cy="422236"/>
            </a:xfrm>
            <a:prstGeom prst="rect">
              <a:avLst/>
            </a:prstGeom>
            <a:noFill/>
          </p:spPr>
        </p:pic>
      </p:grpSp>
      <p:sp>
        <p:nvSpPr>
          <p:cNvPr id="7288" name="Line 195">
            <a:extLst>
              <a:ext uri="{FF2B5EF4-FFF2-40B4-BE49-F238E27FC236}">
                <a16:creationId xmlns:a16="http://schemas.microsoft.com/office/drawing/2014/main" id="{5EC2CB93-CECF-45E5-8C68-186280AD350E}"/>
              </a:ext>
            </a:extLst>
          </p:cNvPr>
          <p:cNvSpPr>
            <a:spLocks noChangeShapeType="1"/>
          </p:cNvSpPr>
          <p:nvPr/>
        </p:nvSpPr>
        <p:spPr bwMode="auto">
          <a:xfrm>
            <a:off x="3338513" y="3759201"/>
            <a:ext cx="0" cy="1317625"/>
          </a:xfrm>
          <a:prstGeom prst="line">
            <a:avLst/>
          </a:prstGeom>
          <a:ln w="38100" cap="flat" cmpd="sng" algn="ctr">
            <a:solidFill>
              <a:schemeClr val="accent1"/>
            </a:solidFill>
            <a:prstDash val="solid"/>
            <a:round/>
            <a:headEnd type="none" w="med" len="med"/>
            <a:tailEnd type="arrow" w="med" len="med"/>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261" name="TextBox 260">
            <a:extLst>
              <a:ext uri="{FF2B5EF4-FFF2-40B4-BE49-F238E27FC236}">
                <a16:creationId xmlns:a16="http://schemas.microsoft.com/office/drawing/2014/main" id="{B86BB035-1E1E-4BF4-B389-812E4DA4E35A}"/>
              </a:ext>
            </a:extLst>
          </p:cNvPr>
          <p:cNvSpPr txBox="1"/>
          <p:nvPr/>
        </p:nvSpPr>
        <p:spPr>
          <a:xfrm>
            <a:off x="6563363" y="4145538"/>
            <a:ext cx="1682114" cy="646331"/>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Host Pool deployment places VMs in Subscription</a:t>
            </a:r>
          </a:p>
        </p:txBody>
      </p:sp>
      <p:pic>
        <p:nvPicPr>
          <p:cNvPr id="262" name="Virtual machines">
            <a:extLst>
              <a:ext uri="{FF2B5EF4-FFF2-40B4-BE49-F238E27FC236}">
                <a16:creationId xmlns:a16="http://schemas.microsoft.com/office/drawing/2014/main" id="{34B9C830-876D-42F7-A14E-11F3ECE57816}"/>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970262" y="2933654"/>
            <a:ext cx="468965" cy="436611"/>
          </a:xfrm>
          <a:prstGeom prst="rect">
            <a:avLst/>
          </a:prstGeom>
        </p:spPr>
      </p:pic>
      <p:pic>
        <p:nvPicPr>
          <p:cNvPr id="267" name="Virtual machines">
            <a:extLst>
              <a:ext uri="{FF2B5EF4-FFF2-40B4-BE49-F238E27FC236}">
                <a16:creationId xmlns:a16="http://schemas.microsoft.com/office/drawing/2014/main" id="{382FC9E9-CA4F-47D7-8A90-691FA93B1BF9}"/>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01749" y="3099570"/>
            <a:ext cx="468965" cy="436611"/>
          </a:xfrm>
          <a:prstGeom prst="rect">
            <a:avLst/>
          </a:prstGeom>
        </p:spPr>
      </p:pic>
      <p:pic>
        <p:nvPicPr>
          <p:cNvPr id="268" name="Virtual machines">
            <a:extLst>
              <a:ext uri="{FF2B5EF4-FFF2-40B4-BE49-F238E27FC236}">
                <a16:creationId xmlns:a16="http://schemas.microsoft.com/office/drawing/2014/main" id="{EC25948F-9A8E-4BB8-B5ED-DD5A82A77AB7}"/>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528631" y="2614613"/>
            <a:ext cx="468965" cy="436611"/>
          </a:xfrm>
          <a:prstGeom prst="rect">
            <a:avLst/>
          </a:prstGeom>
        </p:spPr>
      </p:pic>
      <p:sp>
        <p:nvSpPr>
          <p:cNvPr id="7309" name="TextBox 7308">
            <a:extLst>
              <a:ext uri="{FF2B5EF4-FFF2-40B4-BE49-F238E27FC236}">
                <a16:creationId xmlns:a16="http://schemas.microsoft.com/office/drawing/2014/main" id="{748EA21E-DB40-48EF-926A-3FD256F59B69}"/>
              </a:ext>
            </a:extLst>
          </p:cNvPr>
          <p:cNvSpPr txBox="1"/>
          <p:nvPr/>
        </p:nvSpPr>
        <p:spPr>
          <a:xfrm>
            <a:off x="6181726" y="1379538"/>
            <a:ext cx="2897187" cy="318318"/>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Client Subscription 1</a:t>
            </a:r>
          </a:p>
        </p:txBody>
      </p:sp>
      <p:sp>
        <p:nvSpPr>
          <p:cNvPr id="270" name="TextBox 269">
            <a:extLst>
              <a:ext uri="{FF2B5EF4-FFF2-40B4-BE49-F238E27FC236}">
                <a16:creationId xmlns:a16="http://schemas.microsoft.com/office/drawing/2014/main" id="{F151F796-31F1-410F-92ED-F13395872BBA}"/>
              </a:ext>
            </a:extLst>
          </p:cNvPr>
          <p:cNvSpPr txBox="1"/>
          <p:nvPr/>
        </p:nvSpPr>
        <p:spPr>
          <a:xfrm>
            <a:off x="7887379" y="978659"/>
            <a:ext cx="2897187" cy="318318"/>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Client Subscription N</a:t>
            </a:r>
          </a:p>
        </p:txBody>
      </p:sp>
      <p:pic>
        <p:nvPicPr>
          <p:cNvPr id="271" name="Virtual machines">
            <a:extLst>
              <a:ext uri="{FF2B5EF4-FFF2-40B4-BE49-F238E27FC236}">
                <a16:creationId xmlns:a16="http://schemas.microsoft.com/office/drawing/2014/main" id="{C9549E62-A00C-436C-BCB2-DF206E4EBE7C}"/>
              </a:ext>
            </a:extLst>
          </p:cNvPr>
          <p:cNvPicPr>
            <a:picLocks noChangeAspect="1"/>
          </p:cNvPicPr>
          <p:nvPr/>
        </p:nvPicPr>
        <p:blipFill>
          <a:blip r:embed="rId10" cstate="email">
            <a:duotone>
              <a:prstClr val="black"/>
              <a:srgbClr val="292929">
                <a:lumMod val="50000"/>
                <a:tint val="45000"/>
                <a:satMod val="400000"/>
              </a:srgbClr>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023153" y="2340697"/>
            <a:ext cx="468965" cy="436611"/>
          </a:xfrm>
          <a:prstGeom prst="rect">
            <a:avLst/>
          </a:prstGeom>
        </p:spPr>
      </p:pic>
      <p:sp>
        <p:nvSpPr>
          <p:cNvPr id="7310" name="TextBox 7309">
            <a:extLst>
              <a:ext uri="{FF2B5EF4-FFF2-40B4-BE49-F238E27FC236}">
                <a16:creationId xmlns:a16="http://schemas.microsoft.com/office/drawing/2014/main" id="{0D5C8F87-1285-42CC-BDAA-9D208CBCBA2B}"/>
              </a:ext>
            </a:extLst>
          </p:cNvPr>
          <p:cNvSpPr txBox="1"/>
          <p:nvPr/>
        </p:nvSpPr>
        <p:spPr>
          <a:xfrm>
            <a:off x="3901223" y="1127126"/>
            <a:ext cx="950741" cy="215444"/>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S2S Link</a:t>
            </a:r>
          </a:p>
        </p:txBody>
      </p:sp>
      <p:sp>
        <p:nvSpPr>
          <p:cNvPr id="273" name="TextBox 272">
            <a:extLst>
              <a:ext uri="{FF2B5EF4-FFF2-40B4-BE49-F238E27FC236}">
                <a16:creationId xmlns:a16="http://schemas.microsoft.com/office/drawing/2014/main" id="{00275A96-35E8-4FAE-AC26-25D34FA6A832}"/>
              </a:ext>
            </a:extLst>
          </p:cNvPr>
          <p:cNvSpPr txBox="1"/>
          <p:nvPr/>
        </p:nvSpPr>
        <p:spPr>
          <a:xfrm>
            <a:off x="415499" y="2459833"/>
            <a:ext cx="950741"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AAD Connect</a:t>
            </a:r>
          </a:p>
        </p:txBody>
      </p:sp>
      <p:sp>
        <p:nvSpPr>
          <p:cNvPr id="281" name="TextBox 280">
            <a:extLst>
              <a:ext uri="{FF2B5EF4-FFF2-40B4-BE49-F238E27FC236}">
                <a16:creationId xmlns:a16="http://schemas.microsoft.com/office/drawing/2014/main" id="{453CF31F-3867-4680-ADB8-03C88CEF6B21}"/>
              </a:ext>
            </a:extLst>
          </p:cNvPr>
          <p:cNvSpPr txBox="1"/>
          <p:nvPr/>
        </p:nvSpPr>
        <p:spPr>
          <a:xfrm>
            <a:off x="3506788" y="4231367"/>
            <a:ext cx="1223963"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Assigns Tenant Admin(s)</a:t>
            </a:r>
          </a:p>
        </p:txBody>
      </p:sp>
      <p:sp>
        <p:nvSpPr>
          <p:cNvPr id="286" name="Rectangle 285">
            <a:extLst>
              <a:ext uri="{FF2B5EF4-FFF2-40B4-BE49-F238E27FC236}">
                <a16:creationId xmlns:a16="http://schemas.microsoft.com/office/drawing/2014/main" id="{6CC2F1D7-32B4-43CC-9D02-8339F72CAB94}"/>
              </a:ext>
            </a:extLst>
          </p:cNvPr>
          <p:cNvSpPr/>
          <p:nvPr/>
        </p:nvSpPr>
        <p:spPr bwMode="auto">
          <a:xfrm>
            <a:off x="830855" y="5569984"/>
            <a:ext cx="2448921" cy="1100158"/>
          </a:xfrm>
          <a:prstGeom prst="rect">
            <a:avLst/>
          </a:prstGeom>
          <a:solidFill>
            <a:schemeClr val="tx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b="1" dirty="0">
                <a:solidFill>
                  <a:schemeClr val="tx1"/>
                </a:solidFill>
              </a:rPr>
              <a:t>WVD Tenant N…</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Host Pool Config</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WVD-specific metadata</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 RBAC</a:t>
            </a:r>
          </a:p>
        </p:txBody>
      </p:sp>
      <p:cxnSp>
        <p:nvCxnSpPr>
          <p:cNvPr id="7312" name="Straight Arrow Connector 7311">
            <a:extLst>
              <a:ext uri="{FF2B5EF4-FFF2-40B4-BE49-F238E27FC236}">
                <a16:creationId xmlns:a16="http://schemas.microsoft.com/office/drawing/2014/main" id="{CA5ED479-8318-4B29-9CED-79D996561AB9}"/>
              </a:ext>
            </a:extLst>
          </p:cNvPr>
          <p:cNvCxnSpPr>
            <a:endCxn id="7239" idx="4"/>
          </p:cNvCxnSpPr>
          <p:nvPr/>
        </p:nvCxnSpPr>
        <p:spPr>
          <a:xfrm flipV="1">
            <a:off x="3213101" y="2688624"/>
            <a:ext cx="2681287" cy="27557"/>
          </a:xfrm>
          <a:prstGeom prst="straightConnector1">
            <a:avLst/>
          </a:prstGeom>
          <a:ln w="28575">
            <a:solidFill>
              <a:srgbClr val="00B05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08" name="Rectangle 7307">
            <a:extLst>
              <a:ext uri="{FF2B5EF4-FFF2-40B4-BE49-F238E27FC236}">
                <a16:creationId xmlns:a16="http://schemas.microsoft.com/office/drawing/2014/main" id="{6DC2D131-8D21-4270-897F-25A9395CE95F}"/>
              </a:ext>
            </a:extLst>
          </p:cNvPr>
          <p:cNvSpPr/>
          <p:nvPr/>
        </p:nvSpPr>
        <p:spPr bwMode="auto">
          <a:xfrm>
            <a:off x="2403038" y="5086526"/>
            <a:ext cx="2448921" cy="1100158"/>
          </a:xfrm>
          <a:prstGeom prst="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b="1" dirty="0">
                <a:solidFill>
                  <a:schemeClr val="tx1"/>
                </a:solidFill>
              </a:rPr>
              <a:t>WVD Tenant 1</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Host Pool Config</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WVD-specific metadata</a:t>
            </a:r>
          </a:p>
          <a:p>
            <a:pPr marL="285750" indent="-285750" defTabSz="932472" fontAlgn="base">
              <a:spcBef>
                <a:spcPct val="0"/>
              </a:spcBef>
              <a:spcAft>
                <a:spcPct val="0"/>
              </a:spcAft>
              <a:buFont typeface="Arial" panose="020B0604020202020204" pitchFamily="34" charset="0"/>
              <a:buChar char="•"/>
            </a:pPr>
            <a:r>
              <a:rPr lang="en-US" sz="1600" dirty="0">
                <a:solidFill>
                  <a:schemeClr val="tx1"/>
                </a:solidFill>
              </a:rPr>
              <a:t>WVD RBAC</a:t>
            </a:r>
          </a:p>
        </p:txBody>
      </p:sp>
      <p:sp>
        <p:nvSpPr>
          <p:cNvPr id="7240" name="Line 140">
            <a:extLst>
              <a:ext uri="{FF2B5EF4-FFF2-40B4-BE49-F238E27FC236}">
                <a16:creationId xmlns:a16="http://schemas.microsoft.com/office/drawing/2014/main" id="{AEC86398-EB3C-475B-A2FB-5A683C9AAF60}"/>
              </a:ext>
            </a:extLst>
          </p:cNvPr>
          <p:cNvSpPr>
            <a:spLocks noChangeShapeType="1"/>
          </p:cNvSpPr>
          <p:nvPr/>
        </p:nvSpPr>
        <p:spPr bwMode="auto">
          <a:xfrm flipH="1" flipV="1">
            <a:off x="4264527" y="5547530"/>
            <a:ext cx="1375862" cy="234146"/>
          </a:xfrm>
          <a:prstGeom prst="line">
            <a:avLst/>
          </a:prstGeom>
          <a:ln w="38100" cap="flat" cmpd="sng" algn="ctr">
            <a:solidFill>
              <a:schemeClr val="accent1"/>
            </a:solidFill>
            <a:prstDash val="solid"/>
            <a:round/>
            <a:headEnd type="none" w="med" len="med"/>
            <a:tailEnd type="arrow" w="med" len="med"/>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sp>
        <p:nvSpPr>
          <p:cNvPr id="7173" name="Line 70">
            <a:extLst>
              <a:ext uri="{FF2B5EF4-FFF2-40B4-BE49-F238E27FC236}">
                <a16:creationId xmlns:a16="http://schemas.microsoft.com/office/drawing/2014/main" id="{0BBBD776-3DE2-4EB5-AC24-D1F5F1246E65}"/>
              </a:ext>
            </a:extLst>
          </p:cNvPr>
          <p:cNvSpPr>
            <a:spLocks noChangeShapeType="1"/>
          </p:cNvSpPr>
          <p:nvPr/>
        </p:nvSpPr>
        <p:spPr bwMode="auto">
          <a:xfrm flipV="1">
            <a:off x="4264527" y="3508998"/>
            <a:ext cx="2074521" cy="1951037"/>
          </a:xfrm>
          <a:prstGeom prst="line">
            <a:avLst/>
          </a:prstGeom>
          <a:ln w="38100" cap="flat" cmpd="sng" algn="ctr">
            <a:solidFill>
              <a:schemeClr val="accent1"/>
            </a:solidFill>
            <a:prstDash val="solid"/>
            <a:round/>
            <a:headEnd type="none" w="med" len="med"/>
            <a:tailEnd type="arrow" w="med" len="med"/>
          </a:ln>
          <a:extLst>
            <a:ext uri="{909E8E84-426E-40DD-AFC4-6F175D3DCCD1}">
              <a14:hiddenFill xmlns:a14="http://schemas.microsoft.com/office/drawing/2010/main">
                <a:noFill/>
              </a14:hiddenFill>
            </a:ext>
          </a:extLst>
        </p:spPr>
        <p:style>
          <a:lnRef idx="0">
            <a:scrgbClr r="0" g="0" b="0"/>
          </a:lnRef>
          <a:fillRef idx="0">
            <a:scrgbClr r="0" g="0" b="0"/>
          </a:fillRef>
          <a:effectRef idx="0">
            <a:scrgbClr r="0" g="0" b="0"/>
          </a:effectRef>
          <a:fontRef idx="minor">
            <a:schemeClr val="tx1"/>
          </a:fontRef>
        </p:style>
        <p:txBody>
          <a:bodyPr vert="horz" wrap="square" lIns="91440" tIns="45720" rIns="91440" bIns="45720" numCol="1" anchor="t" anchorCtr="0" compatLnSpc="1">
            <a:prstTxWarp prst="textNoShape">
              <a:avLst/>
            </a:prstTxWarp>
          </a:bodyPr>
          <a:lstStyle/>
          <a:p>
            <a:endParaRPr lang="en-US"/>
          </a:p>
        </p:txBody>
      </p:sp>
      <p:grpSp>
        <p:nvGrpSpPr>
          <p:cNvPr id="274" name="Group 273">
            <a:extLst>
              <a:ext uri="{FF2B5EF4-FFF2-40B4-BE49-F238E27FC236}">
                <a16:creationId xmlns:a16="http://schemas.microsoft.com/office/drawing/2014/main" id="{C0A7C5E3-54BD-46F4-86C1-2D47E895911A}"/>
              </a:ext>
            </a:extLst>
          </p:cNvPr>
          <p:cNvGrpSpPr/>
          <p:nvPr/>
        </p:nvGrpSpPr>
        <p:grpSpPr>
          <a:xfrm>
            <a:off x="4359313" y="5946775"/>
            <a:ext cx="381000" cy="412750"/>
            <a:chOff x="3322638" y="3298826"/>
            <a:chExt cx="381000" cy="412750"/>
          </a:xfrm>
          <a:solidFill>
            <a:schemeClr val="accent3">
              <a:lumMod val="60000"/>
              <a:lumOff val="40000"/>
            </a:schemeClr>
          </a:solidFill>
        </p:grpSpPr>
        <p:sp>
          <p:nvSpPr>
            <p:cNvPr id="275" name="Freeform 156">
              <a:extLst>
                <a:ext uri="{FF2B5EF4-FFF2-40B4-BE49-F238E27FC236}">
                  <a16:creationId xmlns:a16="http://schemas.microsoft.com/office/drawing/2014/main" id="{5F109542-B84D-43DB-8893-F36AC545B634}"/>
                </a:ext>
              </a:extLst>
            </p:cNvPr>
            <p:cNvSpPr>
              <a:spLocks/>
            </p:cNvSpPr>
            <p:nvPr/>
          </p:nvSpPr>
          <p:spPr bwMode="auto">
            <a:xfrm>
              <a:off x="3417888" y="3298826"/>
              <a:ext cx="233363" cy="255588"/>
            </a:xfrm>
            <a:custGeom>
              <a:avLst/>
              <a:gdLst>
                <a:gd name="T0" fmla="*/ 312 w 823"/>
                <a:gd name="T1" fmla="*/ 57 h 900"/>
                <a:gd name="T2" fmla="*/ 56 w 823"/>
                <a:gd name="T3" fmla="*/ 540 h 900"/>
                <a:gd name="T4" fmla="*/ 511 w 823"/>
                <a:gd name="T5" fmla="*/ 852 h 900"/>
                <a:gd name="T6" fmla="*/ 766 w 823"/>
                <a:gd name="T7" fmla="*/ 370 h 900"/>
                <a:gd name="T8" fmla="*/ 312 w 823"/>
                <a:gd name="T9" fmla="*/ 57 h 900"/>
              </a:gdLst>
              <a:ahLst/>
              <a:cxnLst>
                <a:cxn ang="0">
                  <a:pos x="T0" y="T1"/>
                </a:cxn>
                <a:cxn ang="0">
                  <a:pos x="T2" y="T3"/>
                </a:cxn>
                <a:cxn ang="0">
                  <a:pos x="T4" y="T5"/>
                </a:cxn>
                <a:cxn ang="0">
                  <a:pos x="T6" y="T7"/>
                </a:cxn>
                <a:cxn ang="0">
                  <a:pos x="T8" y="T9"/>
                </a:cxn>
              </a:cxnLst>
              <a:rect l="0" t="0" r="r" b="b"/>
              <a:pathLst>
                <a:path w="823" h="900">
                  <a:moveTo>
                    <a:pt x="312" y="57"/>
                  </a:moveTo>
                  <a:cubicBezTo>
                    <a:pt x="113" y="105"/>
                    <a:pt x="0" y="322"/>
                    <a:pt x="56" y="540"/>
                  </a:cubicBezTo>
                  <a:cubicBezTo>
                    <a:pt x="113" y="758"/>
                    <a:pt x="312" y="900"/>
                    <a:pt x="511" y="852"/>
                  </a:cubicBezTo>
                  <a:cubicBezTo>
                    <a:pt x="709" y="805"/>
                    <a:pt x="823" y="587"/>
                    <a:pt x="766" y="370"/>
                  </a:cubicBezTo>
                  <a:cubicBezTo>
                    <a:pt x="719" y="142"/>
                    <a:pt x="511" y="0"/>
                    <a:pt x="312" y="57"/>
                  </a:cubicBezTo>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57">
              <a:extLst>
                <a:ext uri="{FF2B5EF4-FFF2-40B4-BE49-F238E27FC236}">
                  <a16:creationId xmlns:a16="http://schemas.microsoft.com/office/drawing/2014/main" id="{02032CE1-3372-4D3D-8B60-1C0FDA7BC6F5}"/>
                </a:ext>
              </a:extLst>
            </p:cNvPr>
            <p:cNvSpPr>
              <a:spLocks/>
            </p:cNvSpPr>
            <p:nvPr/>
          </p:nvSpPr>
          <p:spPr bwMode="auto">
            <a:xfrm>
              <a:off x="3322638" y="3544888"/>
              <a:ext cx="381000" cy="166688"/>
            </a:xfrm>
            <a:custGeom>
              <a:avLst/>
              <a:gdLst>
                <a:gd name="T0" fmla="*/ 1070 w 1344"/>
                <a:gd name="T1" fmla="*/ 47 h 587"/>
                <a:gd name="T2" fmla="*/ 937 w 1344"/>
                <a:gd name="T3" fmla="*/ 142 h 587"/>
                <a:gd name="T4" fmla="*/ 663 w 1344"/>
                <a:gd name="T5" fmla="*/ 142 h 587"/>
                <a:gd name="T6" fmla="*/ 351 w 1344"/>
                <a:gd name="T7" fmla="*/ 0 h 587"/>
                <a:gd name="T8" fmla="*/ 0 w 1344"/>
                <a:gd name="T9" fmla="*/ 587 h 587"/>
                <a:gd name="T10" fmla="*/ 1344 w 1344"/>
                <a:gd name="T11" fmla="*/ 587 h 587"/>
                <a:gd name="T12" fmla="*/ 1250 w 1344"/>
                <a:gd name="T13" fmla="*/ 227 h 587"/>
                <a:gd name="T14" fmla="*/ 1070 w 1344"/>
                <a:gd name="T15" fmla="*/ 47 h 5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4" h="587">
                  <a:moveTo>
                    <a:pt x="1070" y="47"/>
                  </a:moveTo>
                  <a:cubicBezTo>
                    <a:pt x="1032" y="47"/>
                    <a:pt x="994" y="113"/>
                    <a:pt x="937" y="142"/>
                  </a:cubicBezTo>
                  <a:cubicBezTo>
                    <a:pt x="881" y="170"/>
                    <a:pt x="824" y="217"/>
                    <a:pt x="663" y="142"/>
                  </a:cubicBezTo>
                  <a:cubicBezTo>
                    <a:pt x="502" y="66"/>
                    <a:pt x="483" y="0"/>
                    <a:pt x="351" y="0"/>
                  </a:cubicBezTo>
                  <a:cubicBezTo>
                    <a:pt x="218" y="0"/>
                    <a:pt x="0" y="236"/>
                    <a:pt x="0" y="587"/>
                  </a:cubicBezTo>
                  <a:lnTo>
                    <a:pt x="1344" y="587"/>
                  </a:lnTo>
                  <a:cubicBezTo>
                    <a:pt x="1344" y="587"/>
                    <a:pt x="1326" y="350"/>
                    <a:pt x="1250" y="227"/>
                  </a:cubicBezTo>
                  <a:cubicBezTo>
                    <a:pt x="1155" y="47"/>
                    <a:pt x="1108" y="47"/>
                    <a:pt x="1070" y="47"/>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58">
              <a:extLst>
                <a:ext uri="{FF2B5EF4-FFF2-40B4-BE49-F238E27FC236}">
                  <a16:creationId xmlns:a16="http://schemas.microsoft.com/office/drawing/2014/main" id="{A1D33C5E-C42E-4206-9690-D21F8957E953}"/>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59">
              <a:extLst>
                <a:ext uri="{FF2B5EF4-FFF2-40B4-BE49-F238E27FC236}">
                  <a16:creationId xmlns:a16="http://schemas.microsoft.com/office/drawing/2014/main" id="{1DEED15F-5A93-4CA7-8824-A1B5909FB980}"/>
                </a:ext>
              </a:extLst>
            </p:cNvPr>
            <p:cNvSpPr>
              <a:spLocks noEditPoints="1"/>
            </p:cNvSpPr>
            <p:nvPr/>
          </p:nvSpPr>
          <p:spPr bwMode="auto">
            <a:xfrm>
              <a:off x="3544888" y="3438526"/>
              <a:ext cx="131763" cy="250825"/>
            </a:xfrm>
            <a:custGeom>
              <a:avLst/>
              <a:gdLst>
                <a:gd name="T0" fmla="*/ 411 w 467"/>
                <a:gd name="T1" fmla="*/ 0 h 887"/>
                <a:gd name="T2" fmla="*/ 56 w 467"/>
                <a:gd name="T3" fmla="*/ 0 h 887"/>
                <a:gd name="T4" fmla="*/ 0 w 467"/>
                <a:gd name="T5" fmla="*/ 56 h 887"/>
                <a:gd name="T6" fmla="*/ 0 w 467"/>
                <a:gd name="T7" fmla="*/ 299 h 887"/>
                <a:gd name="T8" fmla="*/ 65 w 467"/>
                <a:gd name="T9" fmla="*/ 355 h 887"/>
                <a:gd name="T10" fmla="*/ 130 w 467"/>
                <a:gd name="T11" fmla="*/ 355 h 887"/>
                <a:gd name="T12" fmla="*/ 130 w 467"/>
                <a:gd name="T13" fmla="*/ 794 h 887"/>
                <a:gd name="T14" fmla="*/ 214 w 467"/>
                <a:gd name="T15" fmla="*/ 887 h 887"/>
                <a:gd name="T16" fmla="*/ 298 w 467"/>
                <a:gd name="T17" fmla="*/ 803 h 887"/>
                <a:gd name="T18" fmla="*/ 317 w 467"/>
                <a:gd name="T19" fmla="*/ 803 h 887"/>
                <a:gd name="T20" fmla="*/ 317 w 467"/>
                <a:gd name="T21" fmla="*/ 747 h 887"/>
                <a:gd name="T22" fmla="*/ 345 w 467"/>
                <a:gd name="T23" fmla="*/ 719 h 887"/>
                <a:gd name="T24" fmla="*/ 345 w 467"/>
                <a:gd name="T25" fmla="*/ 691 h 887"/>
                <a:gd name="T26" fmla="*/ 298 w 467"/>
                <a:gd name="T27" fmla="*/ 654 h 887"/>
                <a:gd name="T28" fmla="*/ 298 w 467"/>
                <a:gd name="T29" fmla="*/ 626 h 887"/>
                <a:gd name="T30" fmla="*/ 317 w 467"/>
                <a:gd name="T31" fmla="*/ 607 h 887"/>
                <a:gd name="T32" fmla="*/ 345 w 467"/>
                <a:gd name="T33" fmla="*/ 560 h 887"/>
                <a:gd name="T34" fmla="*/ 317 w 467"/>
                <a:gd name="T35" fmla="*/ 514 h 887"/>
                <a:gd name="T36" fmla="*/ 298 w 467"/>
                <a:gd name="T37" fmla="*/ 476 h 887"/>
                <a:gd name="T38" fmla="*/ 298 w 467"/>
                <a:gd name="T39" fmla="*/ 458 h 887"/>
                <a:gd name="T40" fmla="*/ 364 w 467"/>
                <a:gd name="T41" fmla="*/ 364 h 887"/>
                <a:gd name="T42" fmla="*/ 411 w 467"/>
                <a:gd name="T43" fmla="*/ 364 h 887"/>
                <a:gd name="T44" fmla="*/ 467 w 467"/>
                <a:gd name="T45" fmla="*/ 308 h 887"/>
                <a:gd name="T46" fmla="*/ 467 w 467"/>
                <a:gd name="T47" fmla="*/ 56 h 887"/>
                <a:gd name="T48" fmla="*/ 411 w 467"/>
                <a:gd name="T49" fmla="*/ 0 h 887"/>
                <a:gd name="T50" fmla="*/ 205 w 467"/>
                <a:gd name="T51" fmla="*/ 813 h 887"/>
                <a:gd name="T52" fmla="*/ 186 w 467"/>
                <a:gd name="T53" fmla="*/ 841 h 887"/>
                <a:gd name="T54" fmla="*/ 168 w 467"/>
                <a:gd name="T55" fmla="*/ 813 h 887"/>
                <a:gd name="T56" fmla="*/ 168 w 467"/>
                <a:gd name="T57" fmla="*/ 401 h 887"/>
                <a:gd name="T58" fmla="*/ 186 w 467"/>
                <a:gd name="T59" fmla="*/ 373 h 887"/>
                <a:gd name="T60" fmla="*/ 205 w 467"/>
                <a:gd name="T61" fmla="*/ 401 h 887"/>
                <a:gd name="T62" fmla="*/ 205 w 467"/>
                <a:gd name="T63" fmla="*/ 813 h 887"/>
                <a:gd name="T64" fmla="*/ 233 w 467"/>
                <a:gd name="T65" fmla="*/ 149 h 887"/>
                <a:gd name="T66" fmla="*/ 177 w 467"/>
                <a:gd name="T67" fmla="*/ 93 h 887"/>
                <a:gd name="T68" fmla="*/ 233 w 467"/>
                <a:gd name="T69" fmla="*/ 37 h 887"/>
                <a:gd name="T70" fmla="*/ 289 w 467"/>
                <a:gd name="T71" fmla="*/ 93 h 887"/>
                <a:gd name="T72" fmla="*/ 233 w 467"/>
                <a:gd name="T73" fmla="*/ 149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7" h="887">
                  <a:moveTo>
                    <a:pt x="411" y="0"/>
                  </a:moveTo>
                  <a:lnTo>
                    <a:pt x="56" y="0"/>
                  </a:lnTo>
                  <a:cubicBezTo>
                    <a:pt x="28" y="0"/>
                    <a:pt x="0" y="28"/>
                    <a:pt x="0" y="56"/>
                  </a:cubicBezTo>
                  <a:lnTo>
                    <a:pt x="0" y="299"/>
                  </a:lnTo>
                  <a:cubicBezTo>
                    <a:pt x="0" y="327"/>
                    <a:pt x="28" y="355"/>
                    <a:pt x="65" y="355"/>
                  </a:cubicBezTo>
                  <a:lnTo>
                    <a:pt x="130" y="355"/>
                  </a:lnTo>
                  <a:lnTo>
                    <a:pt x="130" y="794"/>
                  </a:lnTo>
                  <a:cubicBezTo>
                    <a:pt x="130" y="850"/>
                    <a:pt x="168" y="887"/>
                    <a:pt x="214" y="887"/>
                  </a:cubicBezTo>
                  <a:cubicBezTo>
                    <a:pt x="261" y="887"/>
                    <a:pt x="298" y="850"/>
                    <a:pt x="298" y="803"/>
                  </a:cubicBezTo>
                  <a:cubicBezTo>
                    <a:pt x="308" y="803"/>
                    <a:pt x="317" y="803"/>
                    <a:pt x="317" y="803"/>
                  </a:cubicBezTo>
                  <a:cubicBezTo>
                    <a:pt x="317" y="803"/>
                    <a:pt x="317" y="756"/>
                    <a:pt x="317" y="747"/>
                  </a:cubicBezTo>
                  <a:cubicBezTo>
                    <a:pt x="317" y="728"/>
                    <a:pt x="345" y="719"/>
                    <a:pt x="345" y="719"/>
                  </a:cubicBezTo>
                  <a:cubicBezTo>
                    <a:pt x="345" y="719"/>
                    <a:pt x="345" y="691"/>
                    <a:pt x="345" y="691"/>
                  </a:cubicBezTo>
                  <a:cubicBezTo>
                    <a:pt x="317" y="682"/>
                    <a:pt x="298" y="663"/>
                    <a:pt x="298" y="654"/>
                  </a:cubicBezTo>
                  <a:lnTo>
                    <a:pt x="298" y="626"/>
                  </a:lnTo>
                  <a:cubicBezTo>
                    <a:pt x="308" y="616"/>
                    <a:pt x="317" y="607"/>
                    <a:pt x="317" y="607"/>
                  </a:cubicBezTo>
                  <a:cubicBezTo>
                    <a:pt x="326" y="598"/>
                    <a:pt x="345" y="560"/>
                    <a:pt x="345" y="560"/>
                  </a:cubicBezTo>
                  <a:cubicBezTo>
                    <a:pt x="345" y="560"/>
                    <a:pt x="317" y="523"/>
                    <a:pt x="317" y="514"/>
                  </a:cubicBezTo>
                  <a:cubicBezTo>
                    <a:pt x="308" y="504"/>
                    <a:pt x="308" y="486"/>
                    <a:pt x="298" y="476"/>
                  </a:cubicBezTo>
                  <a:lnTo>
                    <a:pt x="298" y="458"/>
                  </a:lnTo>
                  <a:cubicBezTo>
                    <a:pt x="308" y="411"/>
                    <a:pt x="364" y="364"/>
                    <a:pt x="364" y="364"/>
                  </a:cubicBezTo>
                  <a:lnTo>
                    <a:pt x="411" y="364"/>
                  </a:lnTo>
                  <a:cubicBezTo>
                    <a:pt x="439" y="364"/>
                    <a:pt x="467" y="336"/>
                    <a:pt x="467" y="308"/>
                  </a:cubicBezTo>
                  <a:lnTo>
                    <a:pt x="467" y="56"/>
                  </a:lnTo>
                  <a:cubicBezTo>
                    <a:pt x="467" y="28"/>
                    <a:pt x="448" y="0"/>
                    <a:pt x="411" y="0"/>
                  </a:cubicBezTo>
                  <a:close/>
                  <a:moveTo>
                    <a:pt x="205" y="813"/>
                  </a:moveTo>
                  <a:cubicBezTo>
                    <a:pt x="205" y="831"/>
                    <a:pt x="205" y="841"/>
                    <a:pt x="186" y="841"/>
                  </a:cubicBezTo>
                  <a:cubicBezTo>
                    <a:pt x="168" y="841"/>
                    <a:pt x="168" y="822"/>
                    <a:pt x="168" y="813"/>
                  </a:cubicBezTo>
                  <a:lnTo>
                    <a:pt x="168" y="401"/>
                  </a:lnTo>
                  <a:cubicBezTo>
                    <a:pt x="168" y="383"/>
                    <a:pt x="177" y="373"/>
                    <a:pt x="186" y="373"/>
                  </a:cubicBezTo>
                  <a:cubicBezTo>
                    <a:pt x="205" y="373"/>
                    <a:pt x="205" y="392"/>
                    <a:pt x="205" y="401"/>
                  </a:cubicBezTo>
                  <a:lnTo>
                    <a:pt x="205" y="813"/>
                  </a:lnTo>
                  <a:close/>
                  <a:moveTo>
                    <a:pt x="233" y="149"/>
                  </a:moveTo>
                  <a:cubicBezTo>
                    <a:pt x="205" y="149"/>
                    <a:pt x="177" y="121"/>
                    <a:pt x="177" y="93"/>
                  </a:cubicBezTo>
                  <a:cubicBezTo>
                    <a:pt x="177" y="65"/>
                    <a:pt x="205" y="37"/>
                    <a:pt x="233" y="37"/>
                  </a:cubicBezTo>
                  <a:cubicBezTo>
                    <a:pt x="261" y="37"/>
                    <a:pt x="289" y="65"/>
                    <a:pt x="289" y="93"/>
                  </a:cubicBezTo>
                  <a:cubicBezTo>
                    <a:pt x="289" y="121"/>
                    <a:pt x="270" y="149"/>
                    <a:pt x="233" y="149"/>
                  </a:cubicBezTo>
                  <a:close/>
                </a:path>
              </a:pathLst>
            </a:custGeom>
            <a:grp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60">
              <a:extLst>
                <a:ext uri="{FF2B5EF4-FFF2-40B4-BE49-F238E27FC236}">
                  <a16:creationId xmlns:a16="http://schemas.microsoft.com/office/drawing/2014/main" id="{A337A836-BE32-4A76-82F4-06D17BC10DB0}"/>
                </a:ext>
              </a:extLst>
            </p:cNvPr>
            <p:cNvSpPr>
              <a:spLocks/>
            </p:cNvSpPr>
            <p:nvPr/>
          </p:nvSpPr>
          <p:spPr bwMode="auto">
            <a:xfrm>
              <a:off x="3590926" y="3544888"/>
              <a:ext cx="11113" cy="131763"/>
            </a:xfrm>
            <a:custGeom>
              <a:avLst/>
              <a:gdLst>
                <a:gd name="T0" fmla="*/ 19 w 38"/>
                <a:gd name="T1" fmla="*/ 464 h 464"/>
                <a:gd name="T2" fmla="*/ 0 w 38"/>
                <a:gd name="T3" fmla="*/ 445 h 464"/>
                <a:gd name="T4" fmla="*/ 0 w 38"/>
                <a:gd name="T5" fmla="*/ 19 h 464"/>
                <a:gd name="T6" fmla="*/ 19 w 38"/>
                <a:gd name="T7" fmla="*/ 0 h 464"/>
                <a:gd name="T8" fmla="*/ 38 w 38"/>
                <a:gd name="T9" fmla="*/ 19 h 464"/>
                <a:gd name="T10" fmla="*/ 38 w 38"/>
                <a:gd name="T11" fmla="*/ 454 h 464"/>
                <a:gd name="T12" fmla="*/ 19 w 38"/>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38" h="464">
                  <a:moveTo>
                    <a:pt x="19" y="464"/>
                  </a:moveTo>
                  <a:cubicBezTo>
                    <a:pt x="10" y="464"/>
                    <a:pt x="0" y="454"/>
                    <a:pt x="0" y="445"/>
                  </a:cubicBezTo>
                  <a:lnTo>
                    <a:pt x="0" y="19"/>
                  </a:lnTo>
                  <a:cubicBezTo>
                    <a:pt x="0" y="9"/>
                    <a:pt x="10" y="0"/>
                    <a:pt x="19" y="0"/>
                  </a:cubicBezTo>
                  <a:cubicBezTo>
                    <a:pt x="29" y="0"/>
                    <a:pt x="38" y="9"/>
                    <a:pt x="38" y="19"/>
                  </a:cubicBezTo>
                  <a:lnTo>
                    <a:pt x="38" y="454"/>
                  </a:lnTo>
                  <a:cubicBezTo>
                    <a:pt x="38" y="464"/>
                    <a:pt x="29" y="464"/>
                    <a:pt x="19" y="464"/>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Oval 161">
              <a:extLst>
                <a:ext uri="{FF2B5EF4-FFF2-40B4-BE49-F238E27FC236}">
                  <a16:creationId xmlns:a16="http://schemas.microsoft.com/office/drawing/2014/main" id="{20A3A365-34E4-452F-856A-C2F79BEC99B6}"/>
                </a:ext>
              </a:extLst>
            </p:cNvPr>
            <p:cNvSpPr>
              <a:spLocks noChangeArrowheads="1"/>
            </p:cNvSpPr>
            <p:nvPr/>
          </p:nvSpPr>
          <p:spPr bwMode="auto">
            <a:xfrm>
              <a:off x="3594101" y="3448051"/>
              <a:ext cx="33338" cy="31750"/>
            </a:xfrm>
            <a:prstGeom prst="ellipse">
              <a:avLst/>
            </a:pr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Rectangle 2">
            <a:extLst>
              <a:ext uri="{FF2B5EF4-FFF2-40B4-BE49-F238E27FC236}">
                <a16:creationId xmlns:a16="http://schemas.microsoft.com/office/drawing/2014/main" id="{5FB8E153-248E-4B6D-BA36-3D9AB248A723}"/>
              </a:ext>
            </a:extLst>
          </p:cNvPr>
          <p:cNvSpPr/>
          <p:nvPr/>
        </p:nvSpPr>
        <p:spPr bwMode="auto">
          <a:xfrm>
            <a:off x="729673" y="4950691"/>
            <a:ext cx="4275655" cy="1771408"/>
          </a:xfrm>
          <a:prstGeom prst="rect">
            <a:avLst/>
          </a:prstGeom>
          <a:noFill/>
          <a:ln w="38100">
            <a:solidFill>
              <a:srgbClr val="92D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en-US" sz="1600" dirty="0">
                <a:solidFill>
                  <a:srgbClr val="92D050"/>
                </a:solidFill>
              </a:rPr>
              <a:t>  </a:t>
            </a:r>
            <a:r>
              <a:rPr lang="en-US" sz="1600" dirty="0">
                <a:solidFill>
                  <a:srgbClr val="46F828"/>
                </a:solidFill>
              </a:rPr>
              <a:t>Tenant Group</a:t>
            </a:r>
          </a:p>
        </p:txBody>
      </p:sp>
      <p:sp>
        <p:nvSpPr>
          <p:cNvPr id="282" name="TextBox 281">
            <a:extLst>
              <a:ext uri="{FF2B5EF4-FFF2-40B4-BE49-F238E27FC236}">
                <a16:creationId xmlns:a16="http://schemas.microsoft.com/office/drawing/2014/main" id="{01537FD1-9DDF-4B5B-8A05-5A7A77D37393}"/>
              </a:ext>
            </a:extLst>
          </p:cNvPr>
          <p:cNvSpPr txBox="1"/>
          <p:nvPr/>
        </p:nvSpPr>
        <p:spPr>
          <a:xfrm>
            <a:off x="4062413" y="6411946"/>
            <a:ext cx="1021702"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Creates Host Pools</a:t>
            </a:r>
          </a:p>
        </p:txBody>
      </p:sp>
      <p:sp>
        <p:nvSpPr>
          <p:cNvPr id="283" name="TextBox 282">
            <a:extLst>
              <a:ext uri="{FF2B5EF4-FFF2-40B4-BE49-F238E27FC236}">
                <a16:creationId xmlns:a16="http://schemas.microsoft.com/office/drawing/2014/main" id="{47611F1F-E250-4BD2-BEFA-E0E81A3D5E55}"/>
              </a:ext>
            </a:extLst>
          </p:cNvPr>
          <p:cNvSpPr txBox="1"/>
          <p:nvPr/>
        </p:nvSpPr>
        <p:spPr>
          <a:xfrm>
            <a:off x="3829719" y="6413033"/>
            <a:ext cx="1617989" cy="430887"/>
          </a:xfrm>
          <a:prstGeom prst="rect">
            <a:avLst/>
          </a:prstGeom>
          <a:solidFill>
            <a:schemeClr val="bg1"/>
          </a:solidFill>
        </p:spPr>
        <p:txBody>
          <a:bodyPr wrap="square" lIns="0" tIns="0" rIns="0" bIns="0" rtlCol="0">
            <a:spAutoFit/>
          </a:bodyPr>
          <a:lstStyle/>
          <a:p>
            <a:pPr algn="ctr"/>
            <a:r>
              <a:rPr lang="en-US" sz="1400"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Grants User Access to Host Pools</a:t>
            </a:r>
          </a:p>
        </p:txBody>
      </p:sp>
    </p:spTree>
    <p:extLst>
      <p:ext uri="{BB962C8B-B14F-4D97-AF65-F5344CB8AC3E}">
        <p14:creationId xmlns:p14="http://schemas.microsoft.com/office/powerpoint/2010/main" val="2314272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down)">
                                      <p:cBhvr>
                                        <p:cTn id="7" dur="500"/>
                                        <p:tgtEl>
                                          <p:spTgt spid="20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284"/>
                                        </p:tgtEl>
                                        <p:attrNameLst>
                                          <p:attrName>style.visibility</p:attrName>
                                        </p:attrNameLst>
                                      </p:cBhvr>
                                      <p:to>
                                        <p:strVal val="visible"/>
                                      </p:to>
                                    </p:set>
                                    <p:animEffect transition="in" filter="wipe(down)">
                                      <p:cBhvr>
                                        <p:cTn id="10" dur="500"/>
                                        <p:tgtEl>
                                          <p:spTgt spid="728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305"/>
                                        </p:tgtEl>
                                        <p:attrNameLst>
                                          <p:attrName>style.visibility</p:attrName>
                                        </p:attrNameLst>
                                      </p:cBhvr>
                                      <p:to>
                                        <p:strVal val="visible"/>
                                      </p:to>
                                    </p:set>
                                    <p:animEffect transition="in" filter="wipe(up)">
                                      <p:cBhvr>
                                        <p:cTn id="18" dur="500"/>
                                        <p:tgtEl>
                                          <p:spTgt spid="73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35"/>
                                        </p:tgtEl>
                                      </p:cBhvr>
                                    </p:animEffect>
                                    <p:set>
                                      <p:cBhvr>
                                        <p:cTn id="23" dur="1" fill="hold">
                                          <p:stCondLst>
                                            <p:cond delay="499"/>
                                          </p:stCondLst>
                                        </p:cTn>
                                        <p:tgtEl>
                                          <p:spTgt spid="235"/>
                                        </p:tgtEl>
                                        <p:attrNameLst>
                                          <p:attrName>style.visibility</p:attrName>
                                        </p:attrNameLst>
                                      </p:cBhvr>
                                      <p:to>
                                        <p:strVal val="hidden"/>
                                      </p:to>
                                    </p:set>
                                  </p:childTnLst>
                                </p:cTn>
                              </p:par>
                              <p:par>
                                <p:cTn id="24" presetID="22" presetClass="entr" presetSubtype="1" fill="hold" grpId="0" nodeType="withEffect">
                                  <p:stCondLst>
                                    <p:cond delay="0"/>
                                  </p:stCondLst>
                                  <p:childTnLst>
                                    <p:set>
                                      <p:cBhvr>
                                        <p:cTn id="25" dur="1" fill="hold">
                                          <p:stCondLst>
                                            <p:cond delay="0"/>
                                          </p:stCondLst>
                                        </p:cTn>
                                        <p:tgtEl>
                                          <p:spTgt spid="7288"/>
                                        </p:tgtEl>
                                        <p:attrNameLst>
                                          <p:attrName>style.visibility</p:attrName>
                                        </p:attrNameLst>
                                      </p:cBhvr>
                                      <p:to>
                                        <p:strVal val="visible"/>
                                      </p:to>
                                    </p:set>
                                    <p:animEffect transition="in" filter="wipe(up)">
                                      <p:cBhvr>
                                        <p:cTn id="26" dur="500"/>
                                        <p:tgtEl>
                                          <p:spTgt spid="728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09"/>
                                        </p:tgtEl>
                                        <p:attrNameLst>
                                          <p:attrName>style.visibility</p:attrName>
                                        </p:attrNameLst>
                                      </p:cBhvr>
                                      <p:to>
                                        <p:strVal val="visible"/>
                                      </p:to>
                                    </p:set>
                                    <p:animEffect transition="in" filter="wipe(up)">
                                      <p:cBhvr>
                                        <p:cTn id="29" dur="500"/>
                                        <p:tgtEl>
                                          <p:spTgt spid="209"/>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7308"/>
                                        </p:tgtEl>
                                        <p:attrNameLst>
                                          <p:attrName>style.visibility</p:attrName>
                                        </p:attrNameLst>
                                      </p:cBhvr>
                                      <p:to>
                                        <p:strVal val="visible"/>
                                      </p:to>
                                    </p:set>
                                    <p:animEffect transition="in" filter="wipe(up)">
                                      <p:cBhvr>
                                        <p:cTn id="32" dur="500"/>
                                        <p:tgtEl>
                                          <p:spTgt spid="730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86"/>
                                        </p:tgtEl>
                                        <p:attrNameLst>
                                          <p:attrName>style.visibility</p:attrName>
                                        </p:attrNameLst>
                                      </p:cBhvr>
                                      <p:to>
                                        <p:strVal val="visible"/>
                                      </p:to>
                                    </p:set>
                                    <p:animEffect transition="in" filter="wipe(up)">
                                      <p:cBhvr>
                                        <p:cTn id="35" dur="500"/>
                                        <p:tgtEl>
                                          <p:spTgt spid="286"/>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81"/>
                                        </p:tgtEl>
                                        <p:attrNameLst>
                                          <p:attrName>style.visibility</p:attrName>
                                        </p:attrNameLst>
                                      </p:cBhvr>
                                      <p:to>
                                        <p:strVal val="visible"/>
                                      </p:to>
                                    </p:set>
                                    <p:animEffect transition="in" filter="wipe(up)">
                                      <p:cBhvr>
                                        <p:cTn id="42" dur="500"/>
                                        <p:tgtEl>
                                          <p:spTgt spid="281"/>
                                        </p:tgtEl>
                                      </p:cBhvr>
                                    </p:animEffect>
                                  </p:childTnLst>
                                </p:cTn>
                              </p:par>
                              <p:par>
                                <p:cTn id="43" presetID="22" presetClass="entr" presetSubtype="1" fill="hold" nodeType="withEffect">
                                  <p:stCondLst>
                                    <p:cond delay="0"/>
                                  </p:stCondLst>
                                  <p:childTnLst>
                                    <p:set>
                                      <p:cBhvr>
                                        <p:cTn id="44" dur="1" fill="hold">
                                          <p:stCondLst>
                                            <p:cond delay="0"/>
                                          </p:stCondLst>
                                        </p:cTn>
                                        <p:tgtEl>
                                          <p:spTgt spid="274"/>
                                        </p:tgtEl>
                                        <p:attrNameLst>
                                          <p:attrName>style.visibility</p:attrName>
                                        </p:attrNameLst>
                                      </p:cBhvr>
                                      <p:to>
                                        <p:strVal val="visible"/>
                                      </p:to>
                                    </p:set>
                                    <p:animEffect transition="in" filter="wipe(up)">
                                      <p:cBhvr>
                                        <p:cTn id="45" dur="500"/>
                                        <p:tgtEl>
                                          <p:spTgt spid="27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82"/>
                                        </p:tgtEl>
                                        <p:attrNameLst>
                                          <p:attrName>style.visibility</p:attrName>
                                        </p:attrNameLst>
                                      </p:cBhvr>
                                      <p:to>
                                        <p:strVal val="visible"/>
                                      </p:to>
                                    </p:set>
                                    <p:animEffect transition="in" filter="wipe(down)">
                                      <p:cBhvr>
                                        <p:cTn id="50" dur="500"/>
                                        <p:tgtEl>
                                          <p:spTgt spid="28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nodeType="withEffect">
                                  <p:stCondLst>
                                    <p:cond delay="0"/>
                                  </p:stCondLst>
                                  <p:childTnLst>
                                    <p:set>
                                      <p:cBhvr>
                                        <p:cTn id="55" dur="1" fill="hold">
                                          <p:stCondLst>
                                            <p:cond delay="0"/>
                                          </p:stCondLst>
                                        </p:cTn>
                                        <p:tgtEl>
                                          <p:spTgt spid="7174"/>
                                        </p:tgtEl>
                                        <p:attrNameLst>
                                          <p:attrName>style.visibility</p:attrName>
                                        </p:attrNameLst>
                                      </p:cBhvr>
                                      <p:to>
                                        <p:strVal val="visible"/>
                                      </p:to>
                                    </p:set>
                                    <p:animEffect transition="in" filter="wipe(left)">
                                      <p:cBhvr>
                                        <p:cTn id="56" dur="500"/>
                                        <p:tgtEl>
                                          <p:spTgt spid="717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7171"/>
                                        </p:tgtEl>
                                        <p:attrNameLst>
                                          <p:attrName>style.visibility</p:attrName>
                                        </p:attrNameLst>
                                      </p:cBhvr>
                                      <p:to>
                                        <p:strVal val="visible"/>
                                      </p:to>
                                    </p:set>
                                    <p:animEffect transition="in" filter="wipe(left)">
                                      <p:cBhvr>
                                        <p:cTn id="62" dur="500"/>
                                        <p:tgtEl>
                                          <p:spTgt spid="7171"/>
                                        </p:tgtEl>
                                      </p:cBhvr>
                                    </p:animEffect>
                                  </p:childTnLst>
                                </p:cTn>
                              </p:par>
                              <p:par>
                                <p:cTn id="63" presetID="22" presetClass="entr" presetSubtype="8" fill="hold" nodeType="withEffect">
                                  <p:stCondLst>
                                    <p:cond delay="0"/>
                                  </p:stCondLst>
                                  <p:childTnLst>
                                    <p:set>
                                      <p:cBhvr>
                                        <p:cTn id="64" dur="1" fill="hold">
                                          <p:stCondLst>
                                            <p:cond delay="0"/>
                                          </p:stCondLst>
                                        </p:cTn>
                                        <p:tgtEl>
                                          <p:spTgt spid="7236"/>
                                        </p:tgtEl>
                                        <p:attrNameLst>
                                          <p:attrName>style.visibility</p:attrName>
                                        </p:attrNameLst>
                                      </p:cBhvr>
                                      <p:to>
                                        <p:strVal val="visible"/>
                                      </p:to>
                                    </p:set>
                                    <p:animEffect transition="in" filter="wipe(left)">
                                      <p:cBhvr>
                                        <p:cTn id="65" dur="500"/>
                                        <p:tgtEl>
                                          <p:spTgt spid="723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7172"/>
                                        </p:tgtEl>
                                        <p:attrNameLst>
                                          <p:attrName>style.visibility</p:attrName>
                                        </p:attrNameLst>
                                      </p:cBhvr>
                                      <p:to>
                                        <p:strVal val="visible"/>
                                      </p:to>
                                    </p:set>
                                    <p:animEffect transition="in" filter="wipe(left)">
                                      <p:cBhvr>
                                        <p:cTn id="68" dur="500"/>
                                        <p:tgtEl>
                                          <p:spTgt spid="7172"/>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7196"/>
                                        </p:tgtEl>
                                        <p:attrNameLst>
                                          <p:attrName>style.visibility</p:attrName>
                                        </p:attrNameLst>
                                      </p:cBhvr>
                                      <p:to>
                                        <p:strVal val="visible"/>
                                      </p:to>
                                    </p:set>
                                    <p:animEffect transition="in" filter="wipe(left)">
                                      <p:cBhvr>
                                        <p:cTn id="71" dur="500"/>
                                        <p:tgtEl>
                                          <p:spTgt spid="7196"/>
                                        </p:tgtEl>
                                      </p:cBhvr>
                                    </p:animEffect>
                                  </p:childTnLst>
                                </p:cTn>
                              </p:par>
                              <p:par>
                                <p:cTn id="72" presetID="22" presetClass="entr" presetSubtype="8" fill="hold" nodeType="withEffect">
                                  <p:stCondLst>
                                    <p:cond delay="0"/>
                                  </p:stCondLst>
                                  <p:childTnLst>
                                    <p:set>
                                      <p:cBhvr>
                                        <p:cTn id="73" dur="1" fill="hold">
                                          <p:stCondLst>
                                            <p:cond delay="0"/>
                                          </p:stCondLst>
                                        </p:cTn>
                                        <p:tgtEl>
                                          <p:spTgt spid="7265"/>
                                        </p:tgtEl>
                                        <p:attrNameLst>
                                          <p:attrName>style.visibility</p:attrName>
                                        </p:attrNameLst>
                                      </p:cBhvr>
                                      <p:to>
                                        <p:strVal val="visible"/>
                                      </p:to>
                                    </p:set>
                                    <p:animEffect transition="in" filter="wipe(left)">
                                      <p:cBhvr>
                                        <p:cTn id="74" dur="500"/>
                                        <p:tgtEl>
                                          <p:spTgt spid="726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7197"/>
                                        </p:tgtEl>
                                        <p:attrNameLst>
                                          <p:attrName>style.visibility</p:attrName>
                                        </p:attrNameLst>
                                      </p:cBhvr>
                                      <p:to>
                                        <p:strVal val="visible"/>
                                      </p:to>
                                    </p:set>
                                    <p:animEffect transition="in" filter="wipe(left)">
                                      <p:cBhvr>
                                        <p:cTn id="77" dur="500"/>
                                        <p:tgtEl>
                                          <p:spTgt spid="7197"/>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241"/>
                                        </p:tgtEl>
                                        <p:attrNameLst>
                                          <p:attrName>style.visibility</p:attrName>
                                        </p:attrNameLst>
                                      </p:cBhvr>
                                      <p:to>
                                        <p:strVal val="visible"/>
                                      </p:to>
                                    </p:set>
                                    <p:animEffect transition="in" filter="wipe(left)">
                                      <p:cBhvr>
                                        <p:cTn id="80" dur="500"/>
                                        <p:tgtEl>
                                          <p:spTgt spid="7241"/>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7240"/>
                                        </p:tgtEl>
                                        <p:attrNameLst>
                                          <p:attrName>style.visibility</p:attrName>
                                        </p:attrNameLst>
                                      </p:cBhvr>
                                      <p:to>
                                        <p:strVal val="visible"/>
                                      </p:to>
                                    </p:set>
                                    <p:animEffect transition="in" filter="wipe(left)">
                                      <p:cBhvr>
                                        <p:cTn id="83" dur="500"/>
                                        <p:tgtEl>
                                          <p:spTgt spid="724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173"/>
                                        </p:tgtEl>
                                        <p:attrNameLst>
                                          <p:attrName>style.visibility</p:attrName>
                                        </p:attrNameLst>
                                      </p:cBhvr>
                                      <p:to>
                                        <p:strVal val="visible"/>
                                      </p:to>
                                    </p:set>
                                    <p:animEffect transition="in" filter="wipe(down)">
                                      <p:cBhvr>
                                        <p:cTn id="88" dur="500"/>
                                        <p:tgtEl>
                                          <p:spTgt spid="717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61"/>
                                        </p:tgtEl>
                                        <p:attrNameLst>
                                          <p:attrName>style.visibility</p:attrName>
                                        </p:attrNameLst>
                                      </p:cBhvr>
                                      <p:to>
                                        <p:strVal val="visible"/>
                                      </p:to>
                                    </p:set>
                                    <p:animEffect transition="in" filter="wipe(down)">
                                      <p:cBhvr>
                                        <p:cTn id="91" dur="500"/>
                                        <p:tgtEl>
                                          <p:spTgt spid="261"/>
                                        </p:tgtEl>
                                      </p:cBhvr>
                                    </p:animEffec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262"/>
                                        </p:tgtEl>
                                        <p:attrNameLst>
                                          <p:attrName>style.visibility</p:attrName>
                                        </p:attrNameLst>
                                      </p:cBhvr>
                                      <p:to>
                                        <p:strVal val="visible"/>
                                      </p:to>
                                    </p:set>
                                    <p:animEffect transition="in" filter="fade">
                                      <p:cBhvr>
                                        <p:cTn id="95" dur="250"/>
                                        <p:tgtEl>
                                          <p:spTgt spid="262"/>
                                        </p:tgtEl>
                                      </p:cBhvr>
                                    </p:animEffect>
                                  </p:childTnLst>
                                </p:cTn>
                              </p:par>
                            </p:childTnLst>
                          </p:cTn>
                        </p:par>
                        <p:par>
                          <p:cTn id="96" fill="hold">
                            <p:stCondLst>
                              <p:cond delay="750"/>
                            </p:stCondLst>
                            <p:childTnLst>
                              <p:par>
                                <p:cTn id="97" presetID="10" presetClass="entr" presetSubtype="0" fill="hold" nodeType="afterEffect">
                                  <p:stCondLst>
                                    <p:cond delay="0"/>
                                  </p:stCondLst>
                                  <p:childTnLst>
                                    <p:set>
                                      <p:cBhvr>
                                        <p:cTn id="98" dur="1" fill="hold">
                                          <p:stCondLst>
                                            <p:cond delay="0"/>
                                          </p:stCondLst>
                                        </p:cTn>
                                        <p:tgtEl>
                                          <p:spTgt spid="267"/>
                                        </p:tgtEl>
                                        <p:attrNameLst>
                                          <p:attrName>style.visibility</p:attrName>
                                        </p:attrNameLst>
                                      </p:cBhvr>
                                      <p:to>
                                        <p:strVal val="visible"/>
                                      </p:to>
                                    </p:set>
                                    <p:animEffect transition="in" filter="fade">
                                      <p:cBhvr>
                                        <p:cTn id="99" dur="250"/>
                                        <p:tgtEl>
                                          <p:spTgt spid="267"/>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268"/>
                                        </p:tgtEl>
                                        <p:attrNameLst>
                                          <p:attrName>style.visibility</p:attrName>
                                        </p:attrNameLst>
                                      </p:cBhvr>
                                      <p:to>
                                        <p:strVal val="visible"/>
                                      </p:to>
                                    </p:set>
                                    <p:animEffect transition="in" filter="fade">
                                      <p:cBhvr>
                                        <p:cTn id="103" dur="250"/>
                                        <p:tgtEl>
                                          <p:spTgt spid="268"/>
                                        </p:tgtEl>
                                      </p:cBhvr>
                                    </p:animEffect>
                                  </p:childTnLst>
                                </p:cTn>
                              </p:par>
                            </p:childTnLst>
                          </p:cTn>
                        </p:par>
                        <p:par>
                          <p:cTn id="104" fill="hold">
                            <p:stCondLst>
                              <p:cond delay="1250"/>
                            </p:stCondLst>
                            <p:childTnLst>
                              <p:par>
                                <p:cTn id="105" presetID="10" presetClass="entr" presetSubtype="0" fill="hold" nodeType="afterEffect">
                                  <p:stCondLst>
                                    <p:cond delay="0"/>
                                  </p:stCondLst>
                                  <p:childTnLst>
                                    <p:set>
                                      <p:cBhvr>
                                        <p:cTn id="106" dur="1" fill="hold">
                                          <p:stCondLst>
                                            <p:cond delay="0"/>
                                          </p:stCondLst>
                                        </p:cTn>
                                        <p:tgtEl>
                                          <p:spTgt spid="271"/>
                                        </p:tgtEl>
                                        <p:attrNameLst>
                                          <p:attrName>style.visibility</p:attrName>
                                        </p:attrNameLst>
                                      </p:cBhvr>
                                      <p:to>
                                        <p:strVal val="visible"/>
                                      </p:to>
                                    </p:set>
                                    <p:animEffect transition="in" filter="fade">
                                      <p:cBhvr>
                                        <p:cTn id="107" dur="250"/>
                                        <p:tgtEl>
                                          <p:spTgt spid="27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283"/>
                                        </p:tgtEl>
                                        <p:attrNameLst>
                                          <p:attrName>style.visibility</p:attrName>
                                        </p:attrNameLst>
                                      </p:cBhvr>
                                      <p:to>
                                        <p:strVal val="visible"/>
                                      </p:to>
                                    </p:set>
                                    <p:animEffect transition="in" filter="wipe(down)">
                                      <p:cBhvr>
                                        <p:cTn id="112" dur="500"/>
                                        <p:tgtEl>
                                          <p:spTgt spid="283"/>
                                        </p:tgtEl>
                                      </p:cBhvr>
                                    </p:animEffect>
                                  </p:childTnLst>
                                </p:cTn>
                              </p:par>
                              <p:par>
                                <p:cTn id="113" presetID="22" presetClass="entr" presetSubtype="8" fill="hold" nodeType="withEffect">
                                  <p:stCondLst>
                                    <p:cond delay="0"/>
                                  </p:stCondLst>
                                  <p:childTnLst>
                                    <p:set>
                                      <p:cBhvr>
                                        <p:cTn id="114" dur="1" fill="hold">
                                          <p:stCondLst>
                                            <p:cond delay="0"/>
                                          </p:stCondLst>
                                        </p:cTn>
                                        <p:tgtEl>
                                          <p:spTgt spid="7312"/>
                                        </p:tgtEl>
                                        <p:attrNameLst>
                                          <p:attrName>style.visibility</p:attrName>
                                        </p:attrNameLst>
                                      </p:cBhvr>
                                      <p:to>
                                        <p:strVal val="visible"/>
                                      </p:to>
                                    </p:set>
                                    <p:animEffect transition="in" filter="wipe(left)">
                                      <p:cBhvr>
                                        <p:cTn id="115" dur="500"/>
                                        <p:tgtEl>
                                          <p:spTgt spid="7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84" grpId="0" animBg="1"/>
      <p:bldP spid="6" grpId="0" animBg="1"/>
      <p:bldP spid="7" grpId="0"/>
      <p:bldP spid="7171" grpId="0" animBg="1"/>
      <p:bldP spid="7172" grpId="0"/>
      <p:bldP spid="7196" grpId="0" animBg="1"/>
      <p:bldP spid="7197" grpId="0"/>
      <p:bldP spid="7241" grpId="0" animBg="1"/>
      <p:bldP spid="7305" grpId="0" animBg="1"/>
      <p:bldP spid="208" grpId="0" animBg="1"/>
      <p:bldP spid="209" grpId="0" animBg="1"/>
      <p:bldP spid="7288" grpId="0" animBg="1"/>
      <p:bldP spid="261" grpId="0" animBg="1"/>
      <p:bldP spid="281" grpId="0" animBg="1"/>
      <p:bldP spid="286" grpId="0" animBg="1"/>
      <p:bldP spid="7308" grpId="0" animBg="1"/>
      <p:bldP spid="7240" grpId="0" animBg="1"/>
      <p:bldP spid="7173" grpId="0" animBg="1"/>
      <p:bldP spid="3" grpId="0" animBg="1"/>
      <p:bldP spid="282" grpId="0" animBg="1"/>
      <p:bldP spid="28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C8166-5DA0-4E36-8AA8-7B36AC829CFC}"/>
              </a:ext>
            </a:extLst>
          </p:cNvPr>
          <p:cNvSpPr>
            <a:spLocks noGrp="1"/>
          </p:cNvSpPr>
          <p:nvPr>
            <p:ph type="title"/>
          </p:nvPr>
        </p:nvSpPr>
        <p:spPr>
          <a:xfrm>
            <a:off x="588263" y="2425541"/>
            <a:ext cx="4167887" cy="1107996"/>
          </a:xfrm>
        </p:spPr>
        <p:txBody>
          <a:bodyPr/>
          <a:lstStyle/>
          <a:p>
            <a:r>
              <a:rPr lang="en-US" dirty="0"/>
              <a:t>Windows 10 Multi-User Details</a:t>
            </a:r>
          </a:p>
        </p:txBody>
      </p:sp>
      <p:sp>
        <p:nvSpPr>
          <p:cNvPr id="5" name="Text Placeholder 4">
            <a:extLst>
              <a:ext uri="{FF2B5EF4-FFF2-40B4-BE49-F238E27FC236}">
                <a16:creationId xmlns:a16="http://schemas.microsoft.com/office/drawing/2014/main" id="{9ED3A636-294B-4C05-9226-5F15459061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7216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Optimizing load balancing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355129"/>
            <a:ext cx="4614873" cy="1181862"/>
          </a:xfrm>
        </p:spPr>
        <p:txBody>
          <a:bodyPr/>
          <a:lstStyle/>
          <a:p>
            <a:pPr marL="0" indent="0" algn="ctr">
              <a:buNone/>
            </a:pPr>
            <a:r>
              <a:rPr lang="en-US" b="1" u="sng" dirty="0"/>
              <a:t>Breadth-first load balancing</a:t>
            </a:r>
          </a:p>
          <a:p>
            <a:pPr marL="0" indent="0" algn="ctr">
              <a:buNone/>
            </a:pPr>
            <a:r>
              <a:rPr lang="en-US" dirty="0"/>
              <a:t>Distributes new user sessions </a:t>
            </a:r>
            <a:r>
              <a:rPr lang="en-US" b="1" dirty="0"/>
              <a:t>across all available session hosts </a:t>
            </a:r>
            <a:r>
              <a:rPr lang="en-US" dirty="0"/>
              <a:t>in the host pool</a:t>
            </a:r>
          </a:p>
          <a:p>
            <a:pPr marL="448193" lvl="3" indent="-112048" algn="ctr"/>
            <a:endParaRPr lang="en-US" dirty="0"/>
          </a:p>
        </p:txBody>
      </p:sp>
      <p:sp>
        <p:nvSpPr>
          <p:cNvPr id="2" name="Rectangle 1">
            <a:extLst>
              <a:ext uri="{FF2B5EF4-FFF2-40B4-BE49-F238E27FC236}">
                <a16:creationId xmlns:a16="http://schemas.microsoft.com/office/drawing/2014/main" id="{FD0E6961-7BD6-4512-B5E7-2225A2CDB1C7}"/>
              </a:ext>
            </a:extLst>
          </p:cNvPr>
          <p:cNvSpPr/>
          <p:nvPr/>
        </p:nvSpPr>
        <p:spPr>
          <a:xfrm>
            <a:off x="6387028" y="4355129"/>
            <a:ext cx="5161187" cy="1599150"/>
          </a:xfrm>
          <a:prstGeom prst="rect">
            <a:avLst/>
          </a:prstGeom>
        </p:spPr>
        <p:txBody>
          <a:bodyPr wrap="square">
            <a:spAutoFit/>
          </a:bodyPr>
          <a:lstStyle/>
          <a:p>
            <a:pPr algn="ctr"/>
            <a:r>
              <a:rPr lang="en-US" sz="1961" b="1" u="sng" dirty="0"/>
              <a:t>Depth-first load balancing</a:t>
            </a:r>
          </a:p>
          <a:p>
            <a:pPr algn="ctr"/>
            <a:r>
              <a:rPr lang="en-US" sz="1961" dirty="0"/>
              <a:t>Distributes new user sessions to an available session host with the highest number of connections but has </a:t>
            </a:r>
            <a:r>
              <a:rPr lang="en-US" sz="1961" b="1" dirty="0"/>
              <a:t>not reached its maximum session limit</a:t>
            </a:r>
            <a:r>
              <a:rPr lang="en-US" sz="1961" dirty="0"/>
              <a:t> </a:t>
            </a:r>
            <a:r>
              <a:rPr lang="en-US" sz="1961" b="1" dirty="0"/>
              <a:t>threshold</a:t>
            </a:r>
          </a:p>
        </p:txBody>
      </p:sp>
      <p:pic>
        <p:nvPicPr>
          <p:cNvPr id="23"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31736" y="2900376"/>
            <a:ext cx="896425" cy="896425"/>
          </a:xfrm>
          <a:prstGeom prst="rect">
            <a:avLst/>
          </a:prstGeom>
        </p:spPr>
      </p:pic>
      <p:pic>
        <p:nvPicPr>
          <p:cNvPr id="24"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9385" y="2336609"/>
            <a:ext cx="501126" cy="501126"/>
          </a:xfrm>
          <a:prstGeom prst="rect">
            <a:avLst/>
          </a:prstGeom>
        </p:spPr>
      </p:pic>
      <p:pic>
        <p:nvPicPr>
          <p:cNvPr id="25"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49881" y="2900376"/>
            <a:ext cx="896425" cy="896425"/>
          </a:xfrm>
          <a:prstGeom prst="rect">
            <a:avLst/>
          </a:prstGeom>
        </p:spPr>
      </p:pic>
      <p:pic>
        <p:nvPicPr>
          <p:cNvPr id="26"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490809" y="2900376"/>
            <a:ext cx="896425" cy="896425"/>
          </a:xfrm>
          <a:prstGeom prst="rect">
            <a:avLst/>
          </a:prstGeom>
        </p:spPr>
      </p:pic>
      <p:pic>
        <p:nvPicPr>
          <p:cNvPr id="27"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688458" y="2336609"/>
            <a:ext cx="501126" cy="501126"/>
          </a:xfrm>
          <a:prstGeom prst="rect">
            <a:avLst/>
          </a:prstGeom>
        </p:spPr>
      </p:pic>
      <p:pic>
        <p:nvPicPr>
          <p:cNvPr id="28"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35079" y="2336608"/>
            <a:ext cx="501126" cy="501126"/>
          </a:xfrm>
          <a:prstGeom prst="rect">
            <a:avLst/>
          </a:prstGeom>
        </p:spPr>
      </p:pic>
      <p:pic>
        <p:nvPicPr>
          <p:cNvPr id="29"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9384" y="1852979"/>
            <a:ext cx="501126" cy="501126"/>
          </a:xfrm>
          <a:prstGeom prst="rect">
            <a:avLst/>
          </a:prstGeom>
        </p:spPr>
      </p:pic>
      <p:pic>
        <p:nvPicPr>
          <p:cNvPr id="30"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690016" y="1852979"/>
            <a:ext cx="501126" cy="501126"/>
          </a:xfrm>
          <a:prstGeom prst="rect">
            <a:avLst/>
          </a:prstGeom>
        </p:spPr>
      </p:pic>
      <p:sp>
        <p:nvSpPr>
          <p:cNvPr id="31" name="TextBox 29">
            <a:extLst>
              <a:ext uri="{FF2B5EF4-FFF2-40B4-BE49-F238E27FC236}">
                <a16:creationId xmlns:a16="http://schemas.microsoft.com/office/drawing/2014/main" id="{745B5B6A-4CF2-4EA2-B91C-DAC84D66F1BA}"/>
              </a:ext>
            </a:extLst>
          </p:cNvPr>
          <p:cNvSpPr txBox="1"/>
          <p:nvPr/>
        </p:nvSpPr>
        <p:spPr>
          <a:xfrm>
            <a:off x="2266526" y="2492144"/>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3144274"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4022023"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2293115" y="207903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3137978" y="209976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5</a:t>
            </a:r>
          </a:p>
        </p:txBody>
      </p:sp>
      <p:pic>
        <p:nvPicPr>
          <p:cNvPr id="36"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55944" y="2944376"/>
            <a:ext cx="896425" cy="896425"/>
          </a:xfrm>
          <a:prstGeom prst="rect">
            <a:avLst/>
          </a:prstGeom>
        </p:spPr>
      </p:pic>
      <p:pic>
        <p:nvPicPr>
          <p:cNvPr id="37"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274090" y="2944376"/>
            <a:ext cx="896425" cy="896425"/>
          </a:xfrm>
          <a:prstGeom prst="rect">
            <a:avLst/>
          </a:prstGeom>
        </p:spPr>
      </p:pic>
      <p:pic>
        <p:nvPicPr>
          <p:cNvPr id="38"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415017" y="2944376"/>
            <a:ext cx="896425" cy="896425"/>
          </a:xfrm>
          <a:prstGeom prst="rect">
            <a:avLst/>
          </a:prstGeom>
        </p:spPr>
      </p:pic>
      <p:pic>
        <p:nvPicPr>
          <p:cNvPr id="39"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53593" y="2380607"/>
            <a:ext cx="501126" cy="501126"/>
          </a:xfrm>
          <a:prstGeom prst="rect">
            <a:avLst/>
          </a:prstGeom>
        </p:spPr>
      </p:pic>
      <p:pic>
        <p:nvPicPr>
          <p:cNvPr id="40"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12666" y="2380606"/>
            <a:ext cx="501126" cy="501126"/>
          </a:xfrm>
          <a:prstGeom prst="rect">
            <a:avLst/>
          </a:prstGeom>
        </p:spPr>
      </p:pic>
      <p:sp>
        <p:nvSpPr>
          <p:cNvPr id="41" name="TextBox 35">
            <a:extLst>
              <a:ext uri="{FF2B5EF4-FFF2-40B4-BE49-F238E27FC236}">
                <a16:creationId xmlns:a16="http://schemas.microsoft.com/office/drawing/2014/main" id="{9C8F2648-D306-4690-9D85-EB3E3E1CA71A}"/>
              </a:ext>
            </a:extLst>
          </p:cNvPr>
          <p:cNvSpPr txBox="1"/>
          <p:nvPr/>
        </p:nvSpPr>
        <p:spPr>
          <a:xfrm>
            <a:off x="8187144" y="263116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42" name="TextBox 37">
            <a:extLst>
              <a:ext uri="{FF2B5EF4-FFF2-40B4-BE49-F238E27FC236}">
                <a16:creationId xmlns:a16="http://schemas.microsoft.com/office/drawing/2014/main" id="{70251B34-C9BA-48BD-918A-871615D3741D}"/>
              </a:ext>
            </a:extLst>
          </p:cNvPr>
          <p:cNvSpPr txBox="1"/>
          <p:nvPr/>
        </p:nvSpPr>
        <p:spPr>
          <a:xfrm>
            <a:off x="9046218" y="264264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pic>
        <p:nvPicPr>
          <p:cNvPr id="43"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73399" y="1854859"/>
            <a:ext cx="501126" cy="501126"/>
          </a:xfrm>
          <a:prstGeom prst="rect">
            <a:avLst/>
          </a:prstGeom>
        </p:spPr>
      </p:pic>
      <p:sp>
        <p:nvSpPr>
          <p:cNvPr id="44" name="TextBox 36">
            <a:extLst>
              <a:ext uri="{FF2B5EF4-FFF2-40B4-BE49-F238E27FC236}">
                <a16:creationId xmlns:a16="http://schemas.microsoft.com/office/drawing/2014/main" id="{7DDC254B-617A-4FBA-9102-7E2D5B2BAAFA}"/>
              </a:ext>
            </a:extLst>
          </p:cNvPr>
          <p:cNvSpPr txBox="1"/>
          <p:nvPr/>
        </p:nvSpPr>
        <p:spPr>
          <a:xfrm>
            <a:off x="8206951" y="2129058"/>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 name="Rectangle 2">
            <a:extLst>
              <a:ext uri="{FF2B5EF4-FFF2-40B4-BE49-F238E27FC236}">
                <a16:creationId xmlns:a16="http://schemas.microsoft.com/office/drawing/2014/main" id="{524397CD-D3E0-4EFD-BF86-972AE268903F}"/>
              </a:ext>
            </a:extLst>
          </p:cNvPr>
          <p:cNvSpPr/>
          <p:nvPr/>
        </p:nvSpPr>
        <p:spPr>
          <a:xfrm>
            <a:off x="897001" y="5442779"/>
            <a:ext cx="4108444" cy="461665"/>
          </a:xfrm>
          <a:prstGeom prst="rect">
            <a:avLst/>
          </a:prstGeom>
        </p:spPr>
        <p:txBody>
          <a:bodyPr wrap="square">
            <a:spAutoFit/>
          </a:bodyPr>
          <a:lstStyle/>
          <a:p>
            <a:pPr algn="ctr"/>
            <a:r>
              <a:rPr lang="en-US" sz="1200" dirty="0">
                <a:latin typeface="Arial Nova" panose="020B0604020202020204" pitchFamily="34" charset="0"/>
              </a:rPr>
              <a:t>Set-</a:t>
            </a:r>
            <a:r>
              <a:rPr lang="en-US" sz="1200" dirty="0" err="1">
                <a:latin typeface="Arial Nova" panose="020B0604020202020204" pitchFamily="34" charset="0"/>
              </a:rPr>
              <a:t>RdsHostPool</a:t>
            </a:r>
            <a:r>
              <a:rPr lang="en-US" sz="1200" dirty="0">
                <a:latin typeface="Arial Nova" panose="020B0604020202020204" pitchFamily="34" charset="0"/>
              </a:rPr>
              <a:t> [-</a:t>
            </a:r>
            <a:r>
              <a:rPr lang="en-US" sz="1200" dirty="0" err="1">
                <a:latin typeface="Arial Nova" panose="020B0604020202020204" pitchFamily="34" charset="0"/>
              </a:rPr>
              <a:t>TenantName</a:t>
            </a:r>
            <a:r>
              <a:rPr lang="en-US" sz="1200" dirty="0">
                <a:latin typeface="Arial Nova" panose="020B0604020202020204" pitchFamily="34" charset="0"/>
              </a:rPr>
              <a:t>] &lt;string&gt; [-Name] &lt;string&gt; </a:t>
            </a:r>
            <a:r>
              <a:rPr lang="en-US" sz="1200" dirty="0">
                <a:highlight>
                  <a:srgbClr val="FFFF00"/>
                </a:highlight>
                <a:latin typeface="Arial Nova" panose="020B0604020202020204" pitchFamily="34" charset="0"/>
              </a:rPr>
              <a:t>[-</a:t>
            </a:r>
            <a:r>
              <a:rPr lang="en-US" sz="1200" dirty="0" err="1">
                <a:highlight>
                  <a:srgbClr val="FFFF00"/>
                </a:highlight>
                <a:latin typeface="Arial Nova" panose="020B0604020202020204" pitchFamily="34" charset="0"/>
              </a:rPr>
              <a:t>BreadthFirstLoadBalancer</a:t>
            </a:r>
            <a:r>
              <a:rPr lang="en-US" sz="1200" dirty="0">
                <a:highlight>
                  <a:srgbClr val="FFFF00"/>
                </a:highlight>
                <a:latin typeface="Arial Nova" panose="020B0604020202020204" pitchFamily="34" charset="0"/>
              </a:rPr>
              <a:t>] </a:t>
            </a:r>
            <a:r>
              <a:rPr lang="en-US" sz="1200" dirty="0">
                <a:latin typeface="Arial Nova" panose="020B0604020202020204" pitchFamily="34" charset="0"/>
              </a:rPr>
              <a:t>[-</a:t>
            </a:r>
            <a:r>
              <a:rPr lang="en-US" sz="1200" dirty="0" err="1">
                <a:latin typeface="Arial Nova" panose="020B0604020202020204" pitchFamily="34" charset="0"/>
              </a:rPr>
              <a:t>MaxSessionlimit</a:t>
            </a:r>
            <a:r>
              <a:rPr lang="en-US" sz="1200" dirty="0">
                <a:latin typeface="Arial Nova" panose="020B0604020202020204" pitchFamily="34" charset="0"/>
              </a:rPr>
              <a:t> &lt;int&gt;] </a:t>
            </a:r>
            <a:r>
              <a:rPr lang="en-US" sz="1200" dirty="0"/>
              <a:t>	</a:t>
            </a:r>
          </a:p>
        </p:txBody>
      </p:sp>
      <p:sp>
        <p:nvSpPr>
          <p:cNvPr id="4" name="Rectangle 3">
            <a:extLst>
              <a:ext uri="{FF2B5EF4-FFF2-40B4-BE49-F238E27FC236}">
                <a16:creationId xmlns:a16="http://schemas.microsoft.com/office/drawing/2014/main" id="{93D04528-A690-456C-8646-DDF57452CB5B}"/>
              </a:ext>
            </a:extLst>
          </p:cNvPr>
          <p:cNvSpPr/>
          <p:nvPr/>
        </p:nvSpPr>
        <p:spPr>
          <a:xfrm>
            <a:off x="6905304" y="6006739"/>
            <a:ext cx="4124633" cy="461665"/>
          </a:xfrm>
          <a:prstGeom prst="rect">
            <a:avLst/>
          </a:prstGeom>
        </p:spPr>
        <p:txBody>
          <a:bodyPr wrap="square">
            <a:spAutoFit/>
          </a:bodyPr>
          <a:lstStyle/>
          <a:p>
            <a:pPr algn="ctr"/>
            <a:r>
              <a:rPr lang="en-US" sz="1200" dirty="0">
                <a:latin typeface="Arial Nova" panose="020B0604020202020204" pitchFamily="34" charset="0"/>
              </a:rPr>
              <a:t>Set-</a:t>
            </a:r>
            <a:r>
              <a:rPr lang="en-US" sz="1200" dirty="0" err="1">
                <a:latin typeface="Arial Nova" panose="020B0604020202020204" pitchFamily="34" charset="0"/>
              </a:rPr>
              <a:t>RdsHostPool</a:t>
            </a:r>
            <a:r>
              <a:rPr lang="en-US" sz="1200" dirty="0">
                <a:latin typeface="Arial Nova" panose="020B0604020202020204" pitchFamily="34" charset="0"/>
              </a:rPr>
              <a:t> [-</a:t>
            </a:r>
            <a:r>
              <a:rPr lang="en-US" sz="1200" dirty="0" err="1">
                <a:latin typeface="Arial Nova" panose="020B0604020202020204" pitchFamily="34" charset="0"/>
              </a:rPr>
              <a:t>TenantName</a:t>
            </a:r>
            <a:r>
              <a:rPr lang="en-US" sz="1200" dirty="0">
                <a:latin typeface="Arial Nova" panose="020B0604020202020204" pitchFamily="34" charset="0"/>
              </a:rPr>
              <a:t>] &lt;string&gt; [-Name] &lt;string&gt; </a:t>
            </a:r>
            <a:r>
              <a:rPr lang="en-US" sz="1200" dirty="0">
                <a:highlight>
                  <a:srgbClr val="FFFF00"/>
                </a:highlight>
                <a:latin typeface="Arial Nova" panose="020B0604020202020204" pitchFamily="34" charset="0"/>
              </a:rPr>
              <a:t>[-</a:t>
            </a:r>
            <a:r>
              <a:rPr lang="en-US" sz="1200" dirty="0" err="1">
                <a:highlight>
                  <a:srgbClr val="FFFF00"/>
                </a:highlight>
                <a:latin typeface="Arial Nova" panose="020B0604020202020204" pitchFamily="34" charset="0"/>
              </a:rPr>
              <a:t>DepthFirstLoadBalancer</a:t>
            </a:r>
            <a:r>
              <a:rPr lang="en-US" sz="1200" dirty="0">
                <a:highlight>
                  <a:srgbClr val="FFFF00"/>
                </a:highlight>
                <a:latin typeface="Arial Nova" panose="020B0604020202020204" pitchFamily="34" charset="0"/>
              </a:rPr>
              <a:t>] </a:t>
            </a:r>
            <a:r>
              <a:rPr lang="en-US" sz="1200" dirty="0">
                <a:latin typeface="Arial Nova" panose="020B0604020202020204" pitchFamily="34" charset="0"/>
              </a:rPr>
              <a:t>-</a:t>
            </a:r>
            <a:r>
              <a:rPr lang="en-US" sz="1200" dirty="0" err="1">
                <a:latin typeface="Arial Nova" panose="020B0604020202020204" pitchFamily="34" charset="0"/>
              </a:rPr>
              <a:t>MaxSessionlimit</a:t>
            </a:r>
            <a:r>
              <a:rPr lang="en-US" sz="1200" dirty="0">
                <a:latin typeface="Arial Nova" panose="020B0604020202020204" pitchFamily="34" charset="0"/>
              </a:rPr>
              <a:t> &lt;int&gt; </a:t>
            </a:r>
            <a:endParaRPr lang="en-US" sz="1200" dirty="0"/>
          </a:p>
        </p:txBody>
      </p:sp>
    </p:spTree>
    <p:extLst>
      <p:ext uri="{BB962C8B-B14F-4D97-AF65-F5344CB8AC3E}">
        <p14:creationId xmlns:p14="http://schemas.microsoft.com/office/powerpoint/2010/main" val="1116699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41" grpId="0"/>
      <p:bldP spid="42" grpId="0"/>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C8166-5DA0-4E36-8AA8-7B36AC829CFC}"/>
              </a:ext>
            </a:extLst>
          </p:cNvPr>
          <p:cNvSpPr>
            <a:spLocks noGrp="1"/>
          </p:cNvSpPr>
          <p:nvPr>
            <p:ph type="title"/>
          </p:nvPr>
        </p:nvSpPr>
        <p:spPr>
          <a:xfrm>
            <a:off x="588263" y="2425541"/>
            <a:ext cx="4167887" cy="1107996"/>
          </a:xfrm>
        </p:spPr>
        <p:txBody>
          <a:bodyPr/>
          <a:lstStyle/>
          <a:p>
            <a:r>
              <a:rPr lang="en-US" dirty="0"/>
              <a:t>FSLogix Profile Management Detail</a:t>
            </a:r>
          </a:p>
        </p:txBody>
      </p:sp>
      <p:sp>
        <p:nvSpPr>
          <p:cNvPr id="5" name="Text Placeholder 4">
            <a:extLst>
              <a:ext uri="{FF2B5EF4-FFF2-40B4-BE49-F238E27FC236}">
                <a16:creationId xmlns:a16="http://schemas.microsoft.com/office/drawing/2014/main" id="{9ED3A636-294B-4C05-9226-5F15459061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429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D5304C-5BD4-4A3D-879A-38420752CDD2}"/>
              </a:ext>
            </a:extLst>
          </p:cNvPr>
          <p:cNvSpPr>
            <a:spLocks noGrp="1"/>
          </p:cNvSpPr>
          <p:nvPr>
            <p:ph type="title"/>
          </p:nvPr>
        </p:nvSpPr>
        <p:spPr>
          <a:xfrm>
            <a:off x="588263" y="457200"/>
            <a:ext cx="11018520" cy="1107996"/>
          </a:xfrm>
        </p:spPr>
        <p:txBody>
          <a:bodyPr/>
          <a:lstStyle/>
          <a:p>
            <a:r>
              <a:rPr lang="en-US"/>
              <a:t>Pools of Multi-Use Desktops are Great, but Roaming Profiles are hefty with Office…</a:t>
            </a:r>
          </a:p>
        </p:txBody>
      </p:sp>
      <p:sp>
        <p:nvSpPr>
          <p:cNvPr id="2" name="Text Placeholder 1">
            <a:extLst>
              <a:ext uri="{FF2B5EF4-FFF2-40B4-BE49-F238E27FC236}">
                <a16:creationId xmlns:a16="http://schemas.microsoft.com/office/drawing/2014/main" id="{F24150A4-280A-4E01-B372-872857F6FEC8}"/>
              </a:ext>
            </a:extLst>
          </p:cNvPr>
          <p:cNvSpPr>
            <a:spLocks noGrp="1"/>
          </p:cNvSpPr>
          <p:nvPr>
            <p:ph type="body" sz="quarter" idx="10"/>
          </p:nvPr>
        </p:nvSpPr>
        <p:spPr>
          <a:xfrm>
            <a:off x="498741" y="2361882"/>
            <a:ext cx="5115845" cy="3299365"/>
          </a:xfrm>
        </p:spPr>
        <p:txBody>
          <a:bodyPr/>
          <a:lstStyle/>
          <a:p>
            <a:r>
              <a:rPr lang="en-US" sz="2000" dirty="0"/>
              <a:t>November 2018, Microsoft acquired FSLogix</a:t>
            </a:r>
          </a:p>
          <a:p>
            <a:r>
              <a:rPr lang="en-US" sz="2000" dirty="0"/>
              <a:t>Profile Container product solves numerous challenges associated with running Office in a virtualized environment </a:t>
            </a:r>
          </a:p>
          <a:p>
            <a:pPr lvl="1"/>
            <a:r>
              <a:rPr lang="en-US" sz="1600" dirty="0"/>
              <a:t>Stores cache data from Outlook, OneNote, and other Office apps in a container on remote storage</a:t>
            </a:r>
          </a:p>
          <a:p>
            <a:pPr lvl="1"/>
            <a:r>
              <a:rPr lang="en-US" sz="1600" dirty="0"/>
              <a:t>Container can be quickly connected to a VM when a user logs in, providing a more performant experience</a:t>
            </a:r>
          </a:p>
          <a:p>
            <a:r>
              <a:rPr lang="en-US" sz="2000" dirty="0">
                <a:hlinkClick r:id="rId2"/>
              </a:rPr>
              <a:t>Demo videos and presentations on FSLogix YouTube channel</a:t>
            </a:r>
            <a:endParaRPr lang="en-US" sz="2000" dirty="0"/>
          </a:p>
        </p:txBody>
      </p:sp>
      <p:sp>
        <p:nvSpPr>
          <p:cNvPr id="5" name="Rectangle 4">
            <a:extLst>
              <a:ext uri="{FF2B5EF4-FFF2-40B4-BE49-F238E27FC236}">
                <a16:creationId xmlns:a16="http://schemas.microsoft.com/office/drawing/2014/main" id="{C8B92ED5-6FCF-4B6F-9D21-A88394141B89}"/>
              </a:ext>
            </a:extLst>
          </p:cNvPr>
          <p:cNvSpPr/>
          <p:nvPr/>
        </p:nvSpPr>
        <p:spPr>
          <a:xfrm>
            <a:off x="6096000" y="2365373"/>
            <a:ext cx="5767090" cy="4049486"/>
          </a:xfrm>
          <a:prstGeom prst="rect">
            <a:avLst/>
          </a:prstGeom>
          <a:ln w="6350">
            <a:solidFill>
              <a:schemeClr val="tx1"/>
            </a:solidFill>
          </a:ln>
        </p:spPr>
        <p:txBody>
          <a:bodyPr wrap="square" lIns="137160" tIns="91440" rIns="137160" bIns="91440" numCol="2" spcCol="274320">
            <a:noAutofit/>
          </a:bodyPr>
          <a:lstStyle/>
          <a:p>
            <a:pPr marL="0" marR="0" lvl="0" indent="0" algn="l" defTabSz="932472" rtl="0" eaLnBrk="1" fontAlgn="base" latinLnBrk="0" hangingPunct="1">
              <a:lnSpc>
                <a:spcPct val="100000"/>
              </a:lnSpc>
              <a:spcBef>
                <a:spcPts val="1200"/>
              </a:spcBef>
              <a:spcAft>
                <a:spcPts val="8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pitchFamily="34" charset="0"/>
              </a:rPr>
              <a:t>Profile Container</a:t>
            </a:r>
          </a:p>
          <a:p>
            <a:pPr marL="419100" marR="0" lvl="0" indent="-266700" algn="l" defTabSz="932472"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User profile is placed into a VHD container that is stored in a central location on the network or in the cloud</a:t>
            </a:r>
          </a:p>
          <a:p>
            <a:pPr marL="419100" marR="0" lvl="0" indent="-266700" algn="l" defTabSz="932472"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This VHD is dynamically attached at user logon</a:t>
            </a:r>
          </a:p>
          <a:p>
            <a:pPr marL="419100" marR="0" lvl="0" indent="-266700" algn="l" defTabSz="932472"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Content appears to be in its native location</a:t>
            </a:r>
            <a:b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br>
            <a:br>
              <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rPr>
            </a:b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32742"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ctr" defTabSz="932742" rtl="0" eaLnBrk="1" fontAlgn="auto" latinLnBrk="0" hangingPunct="1">
              <a:lnSpc>
                <a:spcPct val="100000"/>
              </a:lnSpc>
              <a:spcBef>
                <a:spcPts val="1200"/>
              </a:spcBef>
              <a:spcAft>
                <a:spcPts val="0"/>
              </a:spcAft>
              <a:buClrTx/>
              <a:buSzTx/>
              <a:buFontTx/>
              <a:buNone/>
              <a:tabLst/>
              <a:defRPr/>
            </a:pPr>
            <a:endParaRPr kumimoji="0" lang="en-US" sz="1400" b="1" i="0" u="none" strike="noStrike" kern="1200" cap="none" spc="0" normalizeH="0" baseline="0" noProof="0">
              <a:ln>
                <a:noFill/>
              </a:ln>
              <a:solidFill>
                <a:srgbClr val="1A1A1A"/>
              </a:solidFill>
              <a:effectLst/>
              <a:uLnTx/>
              <a:uFillTx/>
              <a:latin typeface="Segoe UI"/>
              <a:ea typeface="+mn-ea"/>
              <a:cs typeface="Segoe UI" panose="020B0502040204020203" pitchFamily="34" charset="0"/>
            </a:endParaRPr>
          </a:p>
        </p:txBody>
      </p:sp>
      <p:cxnSp>
        <p:nvCxnSpPr>
          <p:cNvPr id="6" name="Straight Connector 5">
            <a:extLst>
              <a:ext uri="{FF2B5EF4-FFF2-40B4-BE49-F238E27FC236}">
                <a16:creationId xmlns:a16="http://schemas.microsoft.com/office/drawing/2014/main" id="{A195887A-4960-4D4A-9413-C826EB23125C}"/>
              </a:ext>
            </a:extLst>
          </p:cNvPr>
          <p:cNvCxnSpPr/>
          <p:nvPr/>
        </p:nvCxnSpPr>
        <p:spPr>
          <a:xfrm>
            <a:off x="6119751" y="2365373"/>
            <a:ext cx="700644"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190EFFE-A555-4D0E-A0A1-F2DDF0EA682F}"/>
              </a:ext>
            </a:extLst>
          </p:cNvPr>
          <p:cNvGrpSpPr/>
          <p:nvPr/>
        </p:nvGrpSpPr>
        <p:grpSpPr>
          <a:xfrm>
            <a:off x="6232131" y="1751691"/>
            <a:ext cx="475883" cy="502842"/>
            <a:chOff x="12831763" y="3690938"/>
            <a:chExt cx="1933576" cy="2043113"/>
          </a:xfrm>
        </p:grpSpPr>
        <p:sp>
          <p:nvSpPr>
            <p:cNvPr id="8" name="Freeform 55">
              <a:extLst>
                <a:ext uri="{FF2B5EF4-FFF2-40B4-BE49-F238E27FC236}">
                  <a16:creationId xmlns:a16="http://schemas.microsoft.com/office/drawing/2014/main" id="{3F6ED021-572F-45CB-8E0E-74C697014AF8}"/>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56">
              <a:extLst>
                <a:ext uri="{FF2B5EF4-FFF2-40B4-BE49-F238E27FC236}">
                  <a16:creationId xmlns:a16="http://schemas.microsoft.com/office/drawing/2014/main" id="{66E848D8-4E25-4AD2-9A19-7579A01A4E6B}"/>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57">
              <a:extLst>
                <a:ext uri="{FF2B5EF4-FFF2-40B4-BE49-F238E27FC236}">
                  <a16:creationId xmlns:a16="http://schemas.microsoft.com/office/drawing/2014/main" id="{895292C3-9D15-4794-B43C-F59CD3ED8D74}"/>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58">
              <a:extLst>
                <a:ext uri="{FF2B5EF4-FFF2-40B4-BE49-F238E27FC236}">
                  <a16:creationId xmlns:a16="http://schemas.microsoft.com/office/drawing/2014/main" id="{282BA0AE-4DC9-411E-BD62-BCB55EB1D595}"/>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59">
              <a:extLst>
                <a:ext uri="{FF2B5EF4-FFF2-40B4-BE49-F238E27FC236}">
                  <a16:creationId xmlns:a16="http://schemas.microsoft.com/office/drawing/2014/main" id="{98474C19-2551-4C1A-942F-830A1F64F0E2}"/>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60">
              <a:extLst>
                <a:ext uri="{FF2B5EF4-FFF2-40B4-BE49-F238E27FC236}">
                  <a16:creationId xmlns:a16="http://schemas.microsoft.com/office/drawing/2014/main" id="{0028AD0E-0A8E-4FD6-B94B-8614CB3C2103}"/>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AD1DCF25-56FE-4311-9D6F-9184E766366E}"/>
              </a:ext>
            </a:extLst>
          </p:cNvPr>
          <p:cNvSpPr/>
          <p:nvPr/>
        </p:nvSpPr>
        <p:spPr bwMode="auto">
          <a:xfrm rot="16200000">
            <a:off x="7269910" y="4283570"/>
            <a:ext cx="4056467" cy="213091"/>
          </a:xfrm>
          <a:prstGeom prst="rect">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Benefits </a:t>
            </a:r>
          </a:p>
        </p:txBody>
      </p:sp>
      <p:sp>
        <p:nvSpPr>
          <p:cNvPr id="15" name="Rectangle 14">
            <a:extLst>
              <a:ext uri="{FF2B5EF4-FFF2-40B4-BE49-F238E27FC236}">
                <a16:creationId xmlns:a16="http://schemas.microsoft.com/office/drawing/2014/main" id="{C8590D32-FFC5-4312-9C58-573F71F1FECB}"/>
              </a:ext>
            </a:extLst>
          </p:cNvPr>
          <p:cNvSpPr/>
          <p:nvPr/>
        </p:nvSpPr>
        <p:spPr>
          <a:xfrm>
            <a:off x="9278134" y="2879283"/>
            <a:ext cx="2257457" cy="3293209"/>
          </a:xfrm>
          <a:prstGeom prst="rect">
            <a:avLst/>
          </a:prstGeom>
        </p:spPr>
        <p:txBody>
          <a:bodyPr wrap="square">
            <a:spAutoFit/>
          </a:bodyPr>
          <a:lstStyle/>
          <a:p>
            <a:pPr marL="419100" marR="0" lvl="0" indent="-266700" algn="l" defTabSz="932472"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Extremely fast logon times</a:t>
            </a:r>
          </a:p>
          <a:p>
            <a:pPr marL="419100" marR="0" lvl="0" indent="-266700" algn="l" defTabSz="932472"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Virtually eliminates profile corruption</a:t>
            </a:r>
          </a:p>
          <a:p>
            <a:pPr marL="419100" marR="0" lvl="0" indent="-266700" algn="l" defTabSz="932472"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Uses native Windows VHD capabilities–no hypervisor</a:t>
            </a:r>
          </a:p>
          <a:p>
            <a:pPr marL="419100" marR="0" lvl="0" indent="-266700" algn="l" defTabSz="932472"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Very easy to deploy and manage</a:t>
            </a:r>
          </a:p>
          <a:p>
            <a:pPr marL="419100" marR="0" lvl="0" indent="-266700" algn="l" defTabSz="932472" rtl="0" eaLnBrk="1" fontAlgn="base"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pitchFamily="34" charset="0"/>
              </a:rPr>
              <a:t>Completely seamless end user experience</a:t>
            </a:r>
          </a:p>
        </p:txBody>
      </p:sp>
    </p:spTree>
    <p:extLst>
      <p:ext uri="{BB962C8B-B14F-4D97-AF65-F5344CB8AC3E}">
        <p14:creationId xmlns:p14="http://schemas.microsoft.com/office/powerpoint/2010/main" val="8439683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ED07-CE13-44E3-891F-49CDDEC7FFE6}"/>
              </a:ext>
            </a:extLst>
          </p:cNvPr>
          <p:cNvSpPr>
            <a:spLocks noGrp="1"/>
          </p:cNvSpPr>
          <p:nvPr>
            <p:ph type="title"/>
          </p:nvPr>
        </p:nvSpPr>
        <p:spPr/>
        <p:txBody>
          <a:bodyPr/>
          <a:lstStyle/>
          <a:p>
            <a:r>
              <a:rPr lang="en-US" dirty="0"/>
              <a:t>Why Roaming Profiles Are Cool</a:t>
            </a:r>
          </a:p>
        </p:txBody>
      </p:sp>
      <p:pic>
        <p:nvPicPr>
          <p:cNvPr id="3" name="Picture 2">
            <a:extLst>
              <a:ext uri="{FF2B5EF4-FFF2-40B4-BE49-F238E27FC236}">
                <a16:creationId xmlns:a16="http://schemas.microsoft.com/office/drawing/2014/main" id="{86D8A4A3-3164-40E2-9DE0-CF780D3DE7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5807" y="1295151"/>
            <a:ext cx="4969088" cy="3107875"/>
          </a:xfrm>
          <a:prstGeom prst="rect">
            <a:avLst/>
          </a:prstGeom>
        </p:spPr>
      </p:pic>
      <p:grpSp>
        <p:nvGrpSpPr>
          <p:cNvPr id="4" name="HQ Server">
            <a:extLst>
              <a:ext uri="{FF2B5EF4-FFF2-40B4-BE49-F238E27FC236}">
                <a16:creationId xmlns:a16="http://schemas.microsoft.com/office/drawing/2014/main" id="{5E2A229F-6965-4A2C-B4BE-D2695ABBF883}"/>
              </a:ext>
            </a:extLst>
          </p:cNvPr>
          <p:cNvGrpSpPr/>
          <p:nvPr/>
        </p:nvGrpSpPr>
        <p:grpSpPr>
          <a:xfrm>
            <a:off x="9900658" y="563980"/>
            <a:ext cx="1788759" cy="1691361"/>
            <a:chOff x="2664310" y="4249398"/>
            <a:chExt cx="1789265" cy="1691840"/>
          </a:xfrm>
        </p:grpSpPr>
        <p:pic>
          <p:nvPicPr>
            <p:cNvPr id="5" name="Picture 2" descr="\\MAGNUM\Projects\Microsoft\Cloud Power FY12\Design\Icons\PNGs\Server_2.png">
              <a:extLst>
                <a:ext uri="{FF2B5EF4-FFF2-40B4-BE49-F238E27FC236}">
                  <a16:creationId xmlns:a16="http://schemas.microsoft.com/office/drawing/2014/main" id="{A6CABA41-13C9-4322-86F1-20EFC053BE1C}"/>
                </a:ext>
              </a:extLst>
            </p:cNvPr>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A92B6E9F-1712-4ECD-BCFC-D6E652D1A9D9}"/>
                </a:ext>
              </a:extLst>
            </p:cNvPr>
            <p:cNvSpPr txBox="1"/>
            <p:nvPr/>
          </p:nvSpPr>
          <p:spPr>
            <a:xfrm>
              <a:off x="2664310" y="5577189"/>
              <a:ext cx="1789265" cy="364049"/>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Calibri" panose="020F0502020204030204"/>
                  <a:ea typeface="+mn-ea"/>
                  <a:cs typeface="+mn-cs"/>
                </a:rPr>
                <a:t>Profile File Server</a:t>
              </a:r>
            </a:p>
          </p:txBody>
        </p:sp>
      </p:grpSp>
      <p:sp>
        <p:nvSpPr>
          <p:cNvPr id="7" name="Rectangle 6">
            <a:extLst>
              <a:ext uri="{FF2B5EF4-FFF2-40B4-BE49-F238E27FC236}">
                <a16:creationId xmlns:a16="http://schemas.microsoft.com/office/drawing/2014/main" id="{532C70CE-992B-4625-8B21-9E416E252E46}"/>
              </a:ext>
            </a:extLst>
          </p:cNvPr>
          <p:cNvSpPr/>
          <p:nvPr/>
        </p:nvSpPr>
        <p:spPr>
          <a:xfrm>
            <a:off x="582215" y="4415867"/>
            <a:ext cx="5661568" cy="2308324"/>
          </a:xfrm>
          <a:prstGeom prst="rect">
            <a:avLst/>
          </a:prstGeom>
        </p:spPr>
        <p:txBody>
          <a:bodyPr wrap="square">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rPr>
              <a:t>My Settings Follow Me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a:rPr>
              <a:t>I can login to any VM and my look &amp; feel is the same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A1A1A"/>
                </a:solidFill>
                <a:latin typeface="Segoe UI"/>
              </a:rPr>
              <a:t>Easy to set up and administratively configure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A1A1A"/>
                </a:solidFill>
                <a:effectLst/>
                <a:uLnTx/>
                <a:uFillTx/>
                <a:latin typeface="Segoe UI"/>
              </a:rPr>
              <a:t>Files </a:t>
            </a:r>
            <a:r>
              <a:rPr lang="en-US" sz="2400" dirty="0">
                <a:solidFill>
                  <a:srgbClr val="1A1A1A"/>
                </a:solidFill>
                <a:latin typeface="Segoe UI"/>
              </a:rPr>
              <a:t>and cached data retained</a:t>
            </a:r>
            <a:endParaRPr kumimoji="0" lang="en-US" sz="2400" b="0" i="0" u="none" strike="noStrike" kern="1200" cap="none" spc="0" normalizeH="0" baseline="0" noProof="0" dirty="0">
              <a:ln>
                <a:noFill/>
              </a:ln>
              <a:solidFill>
                <a:srgbClr val="1A1A1A"/>
              </a:solidFill>
              <a:effectLst/>
              <a:uLnTx/>
              <a:uFillTx/>
              <a:latin typeface="Segoe UI"/>
            </a:endParaRPr>
          </a:p>
        </p:txBody>
      </p:sp>
      <p:cxnSp>
        <p:nvCxnSpPr>
          <p:cNvPr id="9" name="Straight Arrow Connector 8">
            <a:extLst>
              <a:ext uri="{FF2B5EF4-FFF2-40B4-BE49-F238E27FC236}">
                <a16:creationId xmlns:a16="http://schemas.microsoft.com/office/drawing/2014/main" id="{F5C67AF4-DAB9-445E-B94D-842DD4C74C05}"/>
              </a:ext>
            </a:extLst>
          </p:cNvPr>
          <p:cNvCxnSpPr>
            <a:cxnSpLocks/>
          </p:cNvCxnSpPr>
          <p:nvPr/>
        </p:nvCxnSpPr>
        <p:spPr>
          <a:xfrm flipV="1">
            <a:off x="5716491" y="1385456"/>
            <a:ext cx="4600527" cy="12930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F9EC9C-746B-4ED1-8840-1D6C585CBE6F}"/>
              </a:ext>
            </a:extLst>
          </p:cNvPr>
          <p:cNvSpPr txBox="1"/>
          <p:nvPr/>
        </p:nvSpPr>
        <p:spPr>
          <a:xfrm rot="20715663">
            <a:off x="6182142" y="1374101"/>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Loads from Server at Logon, Profile Writes to Server at Logoff</a:t>
            </a:r>
          </a:p>
        </p:txBody>
      </p:sp>
      <p:sp>
        <p:nvSpPr>
          <p:cNvPr id="12" name="TextBox 11">
            <a:extLst>
              <a:ext uri="{FF2B5EF4-FFF2-40B4-BE49-F238E27FC236}">
                <a16:creationId xmlns:a16="http://schemas.microsoft.com/office/drawing/2014/main" id="{BFE23D5D-FE68-4FC1-8534-35D551EB090E}"/>
              </a:ext>
            </a:extLst>
          </p:cNvPr>
          <p:cNvSpPr txBox="1"/>
          <p:nvPr/>
        </p:nvSpPr>
        <p:spPr>
          <a:xfrm>
            <a:off x="83916" y="26082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VM1</a:t>
            </a:r>
          </a:p>
        </p:txBody>
      </p:sp>
      <p:sp>
        <p:nvSpPr>
          <p:cNvPr id="13" name="TextBox 12">
            <a:extLst>
              <a:ext uri="{FF2B5EF4-FFF2-40B4-BE49-F238E27FC236}">
                <a16:creationId xmlns:a16="http://schemas.microsoft.com/office/drawing/2014/main" id="{CBD81F2B-6CEA-4BA3-9948-12A729EA5AD3}"/>
              </a:ext>
            </a:extLst>
          </p:cNvPr>
          <p:cNvSpPr txBox="1"/>
          <p:nvPr/>
        </p:nvSpPr>
        <p:spPr>
          <a:xfrm>
            <a:off x="6868025" y="46033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VM2</a:t>
            </a:r>
          </a:p>
        </p:txBody>
      </p:sp>
      <p:pic>
        <p:nvPicPr>
          <p:cNvPr id="14" name="Picture 13">
            <a:extLst>
              <a:ext uri="{FF2B5EF4-FFF2-40B4-BE49-F238E27FC236}">
                <a16:creationId xmlns:a16="http://schemas.microsoft.com/office/drawing/2014/main" id="{3558BA45-8EFC-47A5-84B5-3A96EFA9643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5171" y="3292925"/>
            <a:ext cx="4969088" cy="3107875"/>
          </a:xfrm>
          <a:prstGeom prst="rect">
            <a:avLst/>
          </a:prstGeom>
        </p:spPr>
      </p:pic>
      <p:cxnSp>
        <p:nvCxnSpPr>
          <p:cNvPr id="16" name="Straight Arrow Connector 15">
            <a:extLst>
              <a:ext uri="{FF2B5EF4-FFF2-40B4-BE49-F238E27FC236}">
                <a16:creationId xmlns:a16="http://schemas.microsoft.com/office/drawing/2014/main" id="{6876FDA5-0C6B-464B-856A-CE09A01964BE}"/>
              </a:ext>
            </a:extLst>
          </p:cNvPr>
          <p:cNvCxnSpPr/>
          <p:nvPr/>
        </p:nvCxnSpPr>
        <p:spPr>
          <a:xfrm flipH="1">
            <a:off x="10317018" y="2380253"/>
            <a:ext cx="120073" cy="7878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7E36DDE-AE39-4254-963D-D17125B247CA}"/>
              </a:ext>
            </a:extLst>
          </p:cNvPr>
          <p:cNvSpPr txBox="1"/>
          <p:nvPr/>
        </p:nvSpPr>
        <p:spPr>
          <a:xfrm>
            <a:off x="6567834" y="2497165"/>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Loads from Server at Logon, Profile Writes to Server at Logoff</a:t>
            </a:r>
          </a:p>
        </p:txBody>
      </p:sp>
    </p:spTree>
    <p:extLst>
      <p:ext uri="{BB962C8B-B14F-4D97-AF65-F5344CB8AC3E}">
        <p14:creationId xmlns:p14="http://schemas.microsoft.com/office/powerpoint/2010/main" val="4049913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22" presetClass="exit" presetSubtype="8" fill="hold"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22" presetClass="exit" presetSubtype="8" fill="hold" nodeType="withEffect">
                                  <p:stCondLst>
                                    <p:cond delay="0"/>
                                  </p:stCondLst>
                                  <p:childTnLst>
                                    <p:animEffect transition="out" filter="wipe(left)">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22" presetClass="exit" presetSubtype="8" fill="hold" grpId="0" nodeType="withEffect">
                                  <p:stCondLst>
                                    <p:cond delay="0"/>
                                  </p:stCondLst>
                                  <p:childTnLst>
                                    <p:animEffect transition="out" filter="wipe(left)">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par>
                                <p:cTn id="22" presetID="22" presetClass="entr" presetSubtype="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par>
                                <p:cTn id="25" presetID="22" presetClass="entr" presetSubtype="1"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ED07-CE13-44E3-891F-49CDDEC7FFE6}"/>
              </a:ext>
            </a:extLst>
          </p:cNvPr>
          <p:cNvSpPr>
            <a:spLocks noGrp="1"/>
          </p:cNvSpPr>
          <p:nvPr>
            <p:ph type="title"/>
          </p:nvPr>
        </p:nvSpPr>
        <p:spPr/>
        <p:txBody>
          <a:bodyPr/>
          <a:lstStyle/>
          <a:p>
            <a:r>
              <a:rPr lang="en-US" dirty="0"/>
              <a:t>Why Roaming Profiles Have Issues</a:t>
            </a:r>
          </a:p>
        </p:txBody>
      </p:sp>
      <p:pic>
        <p:nvPicPr>
          <p:cNvPr id="3" name="Picture 2">
            <a:extLst>
              <a:ext uri="{FF2B5EF4-FFF2-40B4-BE49-F238E27FC236}">
                <a16:creationId xmlns:a16="http://schemas.microsoft.com/office/drawing/2014/main" id="{86D8A4A3-3164-40E2-9DE0-CF780D3DE7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5807" y="1182335"/>
            <a:ext cx="4969088" cy="3107875"/>
          </a:xfrm>
          <a:prstGeom prst="rect">
            <a:avLst/>
          </a:prstGeom>
        </p:spPr>
      </p:pic>
      <p:grpSp>
        <p:nvGrpSpPr>
          <p:cNvPr id="4" name="HQ Server">
            <a:extLst>
              <a:ext uri="{FF2B5EF4-FFF2-40B4-BE49-F238E27FC236}">
                <a16:creationId xmlns:a16="http://schemas.microsoft.com/office/drawing/2014/main" id="{5E2A229F-6965-4A2C-B4BE-D2695ABBF883}"/>
              </a:ext>
            </a:extLst>
          </p:cNvPr>
          <p:cNvGrpSpPr/>
          <p:nvPr/>
        </p:nvGrpSpPr>
        <p:grpSpPr>
          <a:xfrm>
            <a:off x="9900658" y="563980"/>
            <a:ext cx="1788759" cy="1691361"/>
            <a:chOff x="2664310" y="4249398"/>
            <a:chExt cx="1789265" cy="1691840"/>
          </a:xfrm>
        </p:grpSpPr>
        <p:pic>
          <p:nvPicPr>
            <p:cNvPr id="5" name="Picture 2" descr="\\MAGNUM\Projects\Microsoft\Cloud Power FY12\Design\Icons\PNGs\Server_2.png">
              <a:extLst>
                <a:ext uri="{FF2B5EF4-FFF2-40B4-BE49-F238E27FC236}">
                  <a16:creationId xmlns:a16="http://schemas.microsoft.com/office/drawing/2014/main" id="{A6CABA41-13C9-4322-86F1-20EFC053BE1C}"/>
                </a:ext>
              </a:extLst>
            </p:cNvPr>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A92B6E9F-1712-4ECD-BCFC-D6E652D1A9D9}"/>
                </a:ext>
              </a:extLst>
            </p:cNvPr>
            <p:cNvSpPr txBox="1"/>
            <p:nvPr/>
          </p:nvSpPr>
          <p:spPr>
            <a:xfrm>
              <a:off x="2664310" y="5577189"/>
              <a:ext cx="1789265" cy="364049"/>
            </a:xfrm>
            <a:prstGeom prst="rect">
              <a:avLst/>
            </a:prstGeom>
            <a:noFill/>
          </p:spPr>
          <p:txBody>
            <a:bodyPr wrap="none" rtlCol="0">
              <a:spAutoFit/>
            </a:bodyPr>
            <a:lstStyle/>
            <a:p>
              <a:pPr algn="ctr" defTabSz="914049">
                <a:defRPr/>
              </a:pPr>
              <a:r>
                <a:rPr lang="en-US" dirty="0">
                  <a:latin typeface="Calibri" panose="020F0502020204030204"/>
                </a:rPr>
                <a:t>Profile File Server</a:t>
              </a:r>
            </a:p>
          </p:txBody>
        </p:sp>
      </p:grpSp>
      <p:sp>
        <p:nvSpPr>
          <p:cNvPr id="7" name="Rectangle 6">
            <a:extLst>
              <a:ext uri="{FF2B5EF4-FFF2-40B4-BE49-F238E27FC236}">
                <a16:creationId xmlns:a16="http://schemas.microsoft.com/office/drawing/2014/main" id="{532C70CE-992B-4625-8B21-9E416E252E46}"/>
              </a:ext>
            </a:extLst>
          </p:cNvPr>
          <p:cNvSpPr/>
          <p:nvPr/>
        </p:nvSpPr>
        <p:spPr>
          <a:xfrm>
            <a:off x="588263" y="4522902"/>
            <a:ext cx="11553903" cy="2062103"/>
          </a:xfrm>
          <a:prstGeom prst="rect">
            <a:avLst/>
          </a:prstGeom>
        </p:spPr>
        <p:txBody>
          <a:bodyPr wrap="square">
            <a:spAutoFit/>
          </a:bodyPr>
          <a:lstStyle/>
          <a:p>
            <a:pPr marL="285750" indent="-285750">
              <a:buFont typeface="Arial" panose="020B0604020202020204" pitchFamily="34" charset="0"/>
              <a:buChar char="•"/>
            </a:pPr>
            <a:r>
              <a:rPr lang="en-US" sz="1800" dirty="0"/>
              <a:t>Large roaming profiles take a long time to download &amp; upload, extending logon &amp; logoff times </a:t>
            </a:r>
          </a:p>
          <a:p>
            <a:pPr marL="742933" lvl="1" indent="-285750">
              <a:buFont typeface="Arial" panose="020B0604020202020204" pitchFamily="34" charset="0"/>
              <a:buChar char="•"/>
            </a:pPr>
            <a:r>
              <a:rPr lang="en-US" sz="1400" dirty="0">
                <a:hlinkClick r:id="rId4"/>
              </a:rPr>
              <a:t>5% of customers surveyed by </a:t>
            </a:r>
            <a:r>
              <a:rPr lang="en-US" sz="1400" dirty="0" err="1">
                <a:hlinkClick r:id="rId4"/>
              </a:rPr>
              <a:t>ControlUp</a:t>
            </a:r>
            <a:r>
              <a:rPr lang="en-US" sz="1400" dirty="0">
                <a:hlinkClick r:id="rId4"/>
              </a:rPr>
              <a:t> in 2017 </a:t>
            </a:r>
            <a:r>
              <a:rPr lang="en-US" sz="1400" dirty="0"/>
              <a:t>recorded logon times of &gt;1 minute</a:t>
            </a:r>
          </a:p>
          <a:p>
            <a:pPr marL="742933" lvl="1" indent="-285750">
              <a:buFont typeface="Arial" panose="020B0604020202020204" pitchFamily="34" charset="0"/>
              <a:buChar char="•"/>
            </a:pPr>
            <a:r>
              <a:rPr lang="en-US" sz="1400" dirty="0"/>
              <a:t>Majority of respondents (57%) indicated &lt;25 second logon times / Logon times of over 10 minutes are not unheard of</a:t>
            </a:r>
          </a:p>
          <a:p>
            <a:pPr marL="742933" lvl="1" indent="-285750">
              <a:buFont typeface="Arial" panose="020B0604020202020204" pitchFamily="34" charset="0"/>
              <a:buChar char="•"/>
            </a:pPr>
            <a:r>
              <a:rPr lang="en-US" sz="1400" dirty="0"/>
              <a:t>Users can force this problem inadvertently (e.g., copying a large ISO file to their desktop and then logging off)</a:t>
            </a:r>
          </a:p>
          <a:p>
            <a:pPr marL="285750" indent="-285750">
              <a:buFont typeface="Arial" panose="020B0604020202020204" pitchFamily="34" charset="0"/>
              <a:buChar char="•"/>
            </a:pPr>
            <a:r>
              <a:rPr lang="en-US" sz="1800" dirty="0"/>
              <a:t>Roaming profiles need to be uploaded at logoff</a:t>
            </a:r>
          </a:p>
          <a:p>
            <a:pPr marL="742933" lvl="1" indent="-285750">
              <a:buFont typeface="Arial" panose="020B0604020202020204" pitchFamily="34" charset="0"/>
              <a:buChar char="•"/>
            </a:pPr>
            <a:r>
              <a:rPr lang="en-US" sz="1400" dirty="0"/>
              <a:t>If interrupted the profile is often left in a corrupt state (impatient user hard powers off laptop)</a:t>
            </a:r>
          </a:p>
          <a:p>
            <a:pPr marL="742933" lvl="1" indent="-285750">
              <a:buFont typeface="Arial" panose="020B0604020202020204" pitchFamily="34" charset="0"/>
              <a:buChar char="•"/>
            </a:pPr>
            <a:r>
              <a:rPr lang="en-US" sz="1400" dirty="0"/>
              <a:t>When this happens, empty temporary profile is created; IT intervention needed to resolve </a:t>
            </a:r>
          </a:p>
          <a:p>
            <a:pPr marL="285750" indent="-285750">
              <a:buFont typeface="Arial" panose="020B0604020202020204" pitchFamily="34" charset="0"/>
              <a:buChar char="•"/>
            </a:pPr>
            <a:r>
              <a:rPr lang="en-US" sz="1800" dirty="0"/>
              <a:t>Entire Desktop is locked until entire Profile is done loading/unloading</a:t>
            </a:r>
          </a:p>
        </p:txBody>
      </p:sp>
      <p:cxnSp>
        <p:nvCxnSpPr>
          <p:cNvPr id="8" name="Straight Arrow Connector 7">
            <a:extLst>
              <a:ext uri="{FF2B5EF4-FFF2-40B4-BE49-F238E27FC236}">
                <a16:creationId xmlns:a16="http://schemas.microsoft.com/office/drawing/2014/main" id="{10DA0409-7328-4089-A978-8F3F0C5C79AA}"/>
              </a:ext>
            </a:extLst>
          </p:cNvPr>
          <p:cNvCxnSpPr>
            <a:cxnSpLocks/>
          </p:cNvCxnSpPr>
          <p:nvPr/>
        </p:nvCxnSpPr>
        <p:spPr>
          <a:xfrm flipV="1">
            <a:off x="5716491" y="1385456"/>
            <a:ext cx="4600527" cy="12930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4E1B62-CFDE-420D-8E8C-2099702D6DE2}"/>
              </a:ext>
            </a:extLst>
          </p:cNvPr>
          <p:cNvSpPr txBox="1"/>
          <p:nvPr/>
        </p:nvSpPr>
        <p:spPr>
          <a:xfrm rot="20715663">
            <a:off x="6182142" y="1374101"/>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The more I have in my profile, the longer logon/logoff takes</a:t>
            </a:r>
          </a:p>
        </p:txBody>
      </p:sp>
    </p:spTree>
    <p:extLst>
      <p:ext uri="{BB962C8B-B14F-4D97-AF65-F5344CB8AC3E}">
        <p14:creationId xmlns:p14="http://schemas.microsoft.com/office/powerpoint/2010/main" val="3362099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0"/>
                                        <p:tgtEl>
                                          <p:spTgt spid="8"/>
                                        </p:tgtEl>
                                      </p:cBhvr>
                                    </p:animEffect>
                                  </p:childTnLst>
                                </p:cTn>
                              </p:par>
                              <p:par>
                                <p:cTn id="11" presetID="27" presetClass="emph" presetSubtype="0" repeatCount="indefinite" fill="remove" nodeType="withEffect">
                                  <p:stCondLst>
                                    <p:cond delay="0"/>
                                  </p:stCondLst>
                                  <p:endCondLst>
                                    <p:cond evt="onNext" delay="0">
                                      <p:tgtEl>
                                        <p:sldTgt/>
                                      </p:tgtEl>
                                    </p:cond>
                                  </p:endCondLst>
                                  <p:childTnLst>
                                    <p:animClr clrSpc="rgb" dir="cw">
                                      <p:cBhvr override="childStyle">
                                        <p:cTn id="12" dur="250" autoRev="1" fill="remove"/>
                                        <p:tgtEl>
                                          <p:spTgt spid="7">
                                            <p:txEl>
                                              <p:pRg st="5" end="5"/>
                                            </p:txEl>
                                          </p:spTgt>
                                        </p:tgtEl>
                                        <p:attrNameLst>
                                          <p:attrName>style.color</p:attrName>
                                        </p:attrNameLst>
                                      </p:cBhvr>
                                      <p:to>
                                        <a:srgbClr val="FF0000"/>
                                      </p:to>
                                    </p:animClr>
                                    <p:animClr clrSpc="rgb" dir="cw">
                                      <p:cBhvr>
                                        <p:cTn id="13" dur="250" autoRev="1" fill="remove"/>
                                        <p:tgtEl>
                                          <p:spTgt spid="7">
                                            <p:txEl>
                                              <p:pRg st="5" end="5"/>
                                            </p:txEl>
                                          </p:spTgt>
                                        </p:tgtEl>
                                        <p:attrNameLst>
                                          <p:attrName>fillcolor</p:attrName>
                                        </p:attrNameLst>
                                      </p:cBhvr>
                                      <p:to>
                                        <a:srgbClr val="FF0000"/>
                                      </p:to>
                                    </p:animClr>
                                    <p:set>
                                      <p:cBhvr>
                                        <p:cTn id="14" dur="250" autoRev="1" fill="remove"/>
                                        <p:tgtEl>
                                          <p:spTgt spid="7">
                                            <p:txEl>
                                              <p:pRg st="5" end="5"/>
                                            </p:txEl>
                                          </p:spTgt>
                                        </p:tgtEl>
                                        <p:attrNameLst>
                                          <p:attrName>fill.type</p:attrName>
                                        </p:attrNameLst>
                                      </p:cBhvr>
                                      <p:to>
                                        <p:strVal val="solid"/>
                                      </p:to>
                                    </p:set>
                                    <p:set>
                                      <p:cBhvr>
                                        <p:cTn id="15" dur="250" autoRev="1" fill="remove"/>
                                        <p:tgtEl>
                                          <p:spTgt spid="7">
                                            <p:txEl>
                                              <p:pRg st="5" end="5"/>
                                            </p:txEl>
                                          </p:spTgt>
                                        </p:tgtEl>
                                        <p:attrNameLst>
                                          <p:attrName>fill.on</p:attrName>
                                        </p:attrNameLst>
                                      </p:cBhvr>
                                      <p:to>
                                        <p:strVal val="true"/>
                                      </p:to>
                                    </p:set>
                                  </p:childTnLst>
                                </p:cTn>
                              </p:par>
                              <p:par>
                                <p:cTn id="16" presetID="27" presetClass="emph" presetSubtype="0" repeatCount="indefinite" fill="remove" nodeType="withEffect">
                                  <p:stCondLst>
                                    <p:cond delay="0"/>
                                  </p:stCondLst>
                                  <p:endCondLst>
                                    <p:cond evt="onNext" delay="0">
                                      <p:tgtEl>
                                        <p:sldTgt/>
                                      </p:tgtEl>
                                    </p:cond>
                                  </p:endCondLst>
                                  <p:childTnLst>
                                    <p:animClr clrSpc="rgb" dir="cw">
                                      <p:cBhvr override="childStyle">
                                        <p:cTn id="17" dur="250" autoRev="1" fill="remove"/>
                                        <p:tgtEl>
                                          <p:spTgt spid="7">
                                            <p:txEl>
                                              <p:pRg st="6" end="6"/>
                                            </p:txEl>
                                          </p:spTgt>
                                        </p:tgtEl>
                                        <p:attrNameLst>
                                          <p:attrName>style.color</p:attrName>
                                        </p:attrNameLst>
                                      </p:cBhvr>
                                      <p:to>
                                        <a:srgbClr val="FF0000"/>
                                      </p:to>
                                    </p:animClr>
                                    <p:animClr clrSpc="rgb" dir="cw">
                                      <p:cBhvr>
                                        <p:cTn id="18" dur="250" autoRev="1" fill="remove"/>
                                        <p:tgtEl>
                                          <p:spTgt spid="7">
                                            <p:txEl>
                                              <p:pRg st="6" end="6"/>
                                            </p:txEl>
                                          </p:spTgt>
                                        </p:tgtEl>
                                        <p:attrNameLst>
                                          <p:attrName>fillcolor</p:attrName>
                                        </p:attrNameLst>
                                      </p:cBhvr>
                                      <p:to>
                                        <a:srgbClr val="FF0000"/>
                                      </p:to>
                                    </p:animClr>
                                    <p:set>
                                      <p:cBhvr>
                                        <p:cTn id="19" dur="250" autoRev="1" fill="remove"/>
                                        <p:tgtEl>
                                          <p:spTgt spid="7">
                                            <p:txEl>
                                              <p:pRg st="6" end="6"/>
                                            </p:txEl>
                                          </p:spTgt>
                                        </p:tgtEl>
                                        <p:attrNameLst>
                                          <p:attrName>fill.type</p:attrName>
                                        </p:attrNameLst>
                                      </p:cBhvr>
                                      <p:to>
                                        <p:strVal val="solid"/>
                                      </p:to>
                                    </p:set>
                                    <p:set>
                                      <p:cBhvr>
                                        <p:cTn id="20" dur="250" autoRev="1" fill="remove"/>
                                        <p:tgtEl>
                                          <p:spTgt spid="7">
                                            <p:txEl>
                                              <p:pRg st="6" end="6"/>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ED07-CE13-44E3-891F-49CDDEC7FFE6}"/>
              </a:ext>
            </a:extLst>
          </p:cNvPr>
          <p:cNvSpPr>
            <a:spLocks noGrp="1"/>
          </p:cNvSpPr>
          <p:nvPr>
            <p:ph type="title"/>
          </p:nvPr>
        </p:nvSpPr>
        <p:spPr/>
        <p:txBody>
          <a:bodyPr/>
          <a:lstStyle/>
          <a:p>
            <a:r>
              <a:rPr lang="en-US" dirty="0"/>
              <a:t>Why FSLogix is better</a:t>
            </a:r>
          </a:p>
        </p:txBody>
      </p:sp>
      <p:pic>
        <p:nvPicPr>
          <p:cNvPr id="3" name="Picture 2">
            <a:extLst>
              <a:ext uri="{FF2B5EF4-FFF2-40B4-BE49-F238E27FC236}">
                <a16:creationId xmlns:a16="http://schemas.microsoft.com/office/drawing/2014/main" id="{86D8A4A3-3164-40E2-9DE0-CF780D3DE7D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5807" y="1182335"/>
            <a:ext cx="4969088" cy="3107875"/>
          </a:xfrm>
          <a:prstGeom prst="rect">
            <a:avLst/>
          </a:prstGeom>
        </p:spPr>
      </p:pic>
      <p:grpSp>
        <p:nvGrpSpPr>
          <p:cNvPr id="4" name="HQ Server">
            <a:extLst>
              <a:ext uri="{FF2B5EF4-FFF2-40B4-BE49-F238E27FC236}">
                <a16:creationId xmlns:a16="http://schemas.microsoft.com/office/drawing/2014/main" id="{5E2A229F-6965-4A2C-B4BE-D2695ABBF883}"/>
              </a:ext>
            </a:extLst>
          </p:cNvPr>
          <p:cNvGrpSpPr/>
          <p:nvPr/>
        </p:nvGrpSpPr>
        <p:grpSpPr>
          <a:xfrm>
            <a:off x="9900658" y="563980"/>
            <a:ext cx="1788759" cy="1691361"/>
            <a:chOff x="2664310" y="4249398"/>
            <a:chExt cx="1789265" cy="1691840"/>
          </a:xfrm>
        </p:grpSpPr>
        <p:pic>
          <p:nvPicPr>
            <p:cNvPr id="5" name="Picture 2" descr="\\MAGNUM\Projects\Microsoft\Cloud Power FY12\Design\Icons\PNGs\Server_2.png">
              <a:extLst>
                <a:ext uri="{FF2B5EF4-FFF2-40B4-BE49-F238E27FC236}">
                  <a16:creationId xmlns:a16="http://schemas.microsoft.com/office/drawing/2014/main" id="{A6CABA41-13C9-4322-86F1-20EFC053BE1C}"/>
                </a:ext>
              </a:extLst>
            </p:cNvPr>
            <p:cNvPicPr>
              <a:picLocks noChangeAspect="1" noChangeArrowheads="1"/>
            </p:cNvPicPr>
            <p:nvPr/>
          </p:nvPicPr>
          <p:blipFill>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A92B6E9F-1712-4ECD-BCFC-D6E652D1A9D9}"/>
                </a:ext>
              </a:extLst>
            </p:cNvPr>
            <p:cNvSpPr txBox="1"/>
            <p:nvPr/>
          </p:nvSpPr>
          <p:spPr>
            <a:xfrm>
              <a:off x="2664310" y="5577189"/>
              <a:ext cx="1789265" cy="364049"/>
            </a:xfrm>
            <a:prstGeom prst="rect">
              <a:avLst/>
            </a:prstGeom>
            <a:noFill/>
          </p:spPr>
          <p:txBody>
            <a:bodyPr wrap="none" rtlCol="0">
              <a:spAutoFit/>
            </a:bodyPr>
            <a:lstStyle/>
            <a:p>
              <a:pPr algn="ctr" defTabSz="914049">
                <a:defRPr/>
              </a:pPr>
              <a:r>
                <a:rPr lang="en-US" dirty="0">
                  <a:latin typeface="Calibri" panose="020F0502020204030204"/>
                </a:rPr>
                <a:t>Profile File Server</a:t>
              </a:r>
            </a:p>
          </p:txBody>
        </p:sp>
      </p:grpSp>
      <p:sp>
        <p:nvSpPr>
          <p:cNvPr id="7" name="Rectangle 6">
            <a:extLst>
              <a:ext uri="{FF2B5EF4-FFF2-40B4-BE49-F238E27FC236}">
                <a16:creationId xmlns:a16="http://schemas.microsoft.com/office/drawing/2014/main" id="{532C70CE-992B-4625-8B21-9E416E252E46}"/>
              </a:ext>
            </a:extLst>
          </p:cNvPr>
          <p:cNvSpPr/>
          <p:nvPr/>
        </p:nvSpPr>
        <p:spPr>
          <a:xfrm>
            <a:off x="588263" y="4764658"/>
            <a:ext cx="5664755" cy="1969770"/>
          </a:xfrm>
          <a:prstGeom prst="rect">
            <a:avLst/>
          </a:prstGeom>
        </p:spPr>
        <p:txBody>
          <a:bodyPr wrap="square">
            <a:spAutoFit/>
          </a:bodyPr>
          <a:lstStyle/>
          <a:p>
            <a:pPr marL="285750" indent="-285750">
              <a:buFont typeface="Arial" panose="020B0604020202020204" pitchFamily="34" charset="0"/>
              <a:buChar char="•"/>
            </a:pPr>
            <a:r>
              <a:rPr lang="en-US" sz="1800" dirty="0"/>
              <a:t>Large roaming profiles are not downloaded or uploaded, instead are network-attached</a:t>
            </a:r>
          </a:p>
          <a:p>
            <a:pPr marL="742933" lvl="1" indent="-285750">
              <a:buFont typeface="Arial" panose="020B0604020202020204" pitchFamily="34" charset="0"/>
              <a:buChar char="•"/>
            </a:pPr>
            <a:r>
              <a:rPr lang="en-US" sz="1400" dirty="0"/>
              <a:t>User sees a single C drive / seamless integration</a:t>
            </a:r>
          </a:p>
          <a:p>
            <a:pPr marL="285750" indent="-285750">
              <a:buFont typeface="Arial" panose="020B0604020202020204" pitchFamily="34" charset="0"/>
              <a:buChar char="•"/>
            </a:pPr>
            <a:r>
              <a:rPr lang="en-US" sz="1800" dirty="0"/>
              <a:t>No waiting period; roaming profiles components are not copied at logoff/logon</a:t>
            </a:r>
          </a:p>
          <a:p>
            <a:pPr marL="285750" indent="-285750">
              <a:buFont typeface="Arial" panose="020B0604020202020204" pitchFamily="34" charset="0"/>
              <a:buChar char="•"/>
            </a:pPr>
            <a:r>
              <a:rPr lang="en-US" sz="1800" dirty="0"/>
              <a:t>Office cache (Outlook, OneDrive, etc.) is centralized; FSLogix agent on host links as-needed</a:t>
            </a:r>
          </a:p>
        </p:txBody>
      </p:sp>
      <p:sp>
        <p:nvSpPr>
          <p:cNvPr id="8" name="TextBox 7">
            <a:extLst>
              <a:ext uri="{FF2B5EF4-FFF2-40B4-BE49-F238E27FC236}">
                <a16:creationId xmlns:a16="http://schemas.microsoft.com/office/drawing/2014/main" id="{F8F2FE1F-8C52-4BEE-BF59-3E166B2DEB07}"/>
              </a:ext>
            </a:extLst>
          </p:cNvPr>
          <p:cNvSpPr txBox="1"/>
          <p:nvPr/>
        </p:nvSpPr>
        <p:spPr>
          <a:xfrm>
            <a:off x="83916" y="26082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VM1</a:t>
            </a:r>
          </a:p>
        </p:txBody>
      </p:sp>
      <p:sp>
        <p:nvSpPr>
          <p:cNvPr id="9" name="TextBox 8">
            <a:extLst>
              <a:ext uri="{FF2B5EF4-FFF2-40B4-BE49-F238E27FC236}">
                <a16:creationId xmlns:a16="http://schemas.microsoft.com/office/drawing/2014/main" id="{89BA1F83-02BA-4D0C-B70C-543626D96FA1}"/>
              </a:ext>
            </a:extLst>
          </p:cNvPr>
          <p:cNvSpPr txBox="1"/>
          <p:nvPr/>
        </p:nvSpPr>
        <p:spPr>
          <a:xfrm>
            <a:off x="6868025" y="4603314"/>
            <a:ext cx="58189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VM2</a:t>
            </a:r>
          </a:p>
        </p:txBody>
      </p:sp>
      <p:pic>
        <p:nvPicPr>
          <p:cNvPr id="10" name="Picture 9">
            <a:extLst>
              <a:ext uri="{FF2B5EF4-FFF2-40B4-BE49-F238E27FC236}">
                <a16:creationId xmlns:a16="http://schemas.microsoft.com/office/drawing/2014/main" id="{DE24AD68-6697-4A80-93A1-188B998FDEA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55171" y="3292925"/>
            <a:ext cx="4969088" cy="3107875"/>
          </a:xfrm>
          <a:prstGeom prst="rect">
            <a:avLst/>
          </a:prstGeom>
        </p:spPr>
      </p:pic>
      <p:cxnSp>
        <p:nvCxnSpPr>
          <p:cNvPr id="11" name="Straight Arrow Connector 10">
            <a:extLst>
              <a:ext uri="{FF2B5EF4-FFF2-40B4-BE49-F238E27FC236}">
                <a16:creationId xmlns:a16="http://schemas.microsoft.com/office/drawing/2014/main" id="{6502AAF3-C1F9-400A-B4D2-4D27F6166508}"/>
              </a:ext>
            </a:extLst>
          </p:cNvPr>
          <p:cNvCxnSpPr>
            <a:cxnSpLocks/>
          </p:cNvCxnSpPr>
          <p:nvPr/>
        </p:nvCxnSpPr>
        <p:spPr>
          <a:xfrm flipV="1">
            <a:off x="5716491" y="1385456"/>
            <a:ext cx="4600527" cy="12930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ABFC404-0B8E-40FA-B135-B75E90712D5C}"/>
              </a:ext>
            </a:extLst>
          </p:cNvPr>
          <p:cNvSpPr txBox="1"/>
          <p:nvPr/>
        </p:nvSpPr>
        <p:spPr>
          <a:xfrm rot="20715663">
            <a:off x="6182142" y="1374101"/>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network-attached at Logon, Profile detached at Logoff</a:t>
            </a:r>
          </a:p>
        </p:txBody>
      </p:sp>
      <p:sp>
        <p:nvSpPr>
          <p:cNvPr id="13" name="Can 45">
            <a:extLst>
              <a:ext uri="{FF2B5EF4-FFF2-40B4-BE49-F238E27FC236}">
                <a16:creationId xmlns:a16="http://schemas.microsoft.com/office/drawing/2014/main" id="{16966A98-6666-4F47-940F-267BE39EC10E}"/>
              </a:ext>
            </a:extLst>
          </p:cNvPr>
          <p:cNvSpPr>
            <a:spLocks noChangeAspect="1"/>
          </p:cNvSpPr>
          <p:nvPr/>
        </p:nvSpPr>
        <p:spPr>
          <a:xfrm>
            <a:off x="10063850" y="817528"/>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4" name="Straight Arrow Connector 13">
            <a:extLst>
              <a:ext uri="{FF2B5EF4-FFF2-40B4-BE49-F238E27FC236}">
                <a16:creationId xmlns:a16="http://schemas.microsoft.com/office/drawing/2014/main" id="{90C463B0-28A7-409E-AE12-C214053C54BA}"/>
              </a:ext>
            </a:extLst>
          </p:cNvPr>
          <p:cNvCxnSpPr/>
          <p:nvPr/>
        </p:nvCxnSpPr>
        <p:spPr>
          <a:xfrm flipH="1">
            <a:off x="10317018" y="2380253"/>
            <a:ext cx="120073" cy="7878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F3A89F-9053-4056-BF4B-A2EED071B7F9}"/>
              </a:ext>
            </a:extLst>
          </p:cNvPr>
          <p:cNvSpPr txBox="1"/>
          <p:nvPr/>
        </p:nvSpPr>
        <p:spPr>
          <a:xfrm>
            <a:off x="6750949" y="2526398"/>
            <a:ext cx="3626105" cy="553998"/>
          </a:xfrm>
          <a:prstGeom prst="rect">
            <a:avLst/>
          </a:prstGeom>
          <a:noFill/>
        </p:spPr>
        <p:txBody>
          <a:bodyPr wrap="square" lIns="0" tIns="0" rIns="0" bIns="0" rtlCol="0">
            <a:spAutoFit/>
          </a:bodyPr>
          <a:lstStyle/>
          <a:p>
            <a:pPr algn="ctr"/>
            <a:r>
              <a:rPr lang="en-US" sz="1800" dirty="0">
                <a:gradFill>
                  <a:gsLst>
                    <a:gs pos="2917">
                      <a:schemeClr val="tx1"/>
                    </a:gs>
                    <a:gs pos="30000">
                      <a:schemeClr val="tx1"/>
                    </a:gs>
                  </a:gsLst>
                  <a:lin ang="5400000" scaled="0"/>
                </a:gradFill>
              </a:rPr>
              <a:t>Profile network-attached at Logon, Profile detached at Logoff</a:t>
            </a:r>
          </a:p>
        </p:txBody>
      </p:sp>
    </p:spTree>
    <p:extLst>
      <p:ext uri="{BB962C8B-B14F-4D97-AF65-F5344CB8AC3E}">
        <p14:creationId xmlns:p14="http://schemas.microsoft.com/office/powerpoint/2010/main" val="1280634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22" presetClass="exit" presetSubtype="8" fill="hold" nodeType="withEffect">
                                  <p:stCondLst>
                                    <p:cond delay="0"/>
                                  </p:stCondLst>
                                  <p:childTnLst>
                                    <p:animEffect transition="out" filter="wipe(left)">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22" presetClass="exit" presetSubtype="8" fill="hold" nodeType="withEffect">
                                  <p:stCondLst>
                                    <p:cond delay="0"/>
                                  </p:stCondLst>
                                  <p:childTnLst>
                                    <p:animEffect transition="out" filter="wipe(left)">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22" presetClass="exit" presetSubtype="8" fill="hold" grpId="0" nodeType="withEffect">
                                  <p:stCondLst>
                                    <p:cond delay="0"/>
                                  </p:stCondLst>
                                  <p:childTnLst>
                                    <p:animEffect transition="out" filter="wipe(left)">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par>
                                <p:cTn id="30" presetID="22" presetClass="entr" presetSubtype="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869609"/>
            <a:ext cx="5510784" cy="664797"/>
          </a:xfrm>
        </p:spPr>
        <p:txBody>
          <a:bodyPr/>
          <a:lstStyle/>
          <a:p>
            <a:r>
              <a:rPr lang="en-US" sz="4800" dirty="0"/>
              <a:t>WVD Client Details</a:t>
            </a:r>
          </a:p>
        </p:txBody>
      </p:sp>
    </p:spTree>
    <p:extLst>
      <p:ext uri="{BB962C8B-B14F-4D97-AF65-F5344CB8AC3E}">
        <p14:creationId xmlns:p14="http://schemas.microsoft.com/office/powerpoint/2010/main" val="75095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8D40417E-6225-4AA7-98C8-EC8E6FADDD2E}"/>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572" y="768222"/>
            <a:ext cx="3825318" cy="5321557"/>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40" name="Rectangle 39">
            <a:extLst>
              <a:ext uri="{FF2B5EF4-FFF2-40B4-BE49-F238E27FC236}">
                <a16:creationId xmlns:a16="http://schemas.microsoft.com/office/drawing/2014/main" id="{298E1D30-7823-4044-BAC5-1BAC2E625D56}"/>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41" name="Rectangle 40">
            <a:extLst>
              <a:ext uri="{FF2B5EF4-FFF2-40B4-BE49-F238E27FC236}">
                <a16:creationId xmlns:a16="http://schemas.microsoft.com/office/drawing/2014/main" id="{257881BA-D5EA-4C9A-86EE-F914E2B74AC5}"/>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42" name="Rectangle 41">
            <a:extLst>
              <a:ext uri="{FF2B5EF4-FFF2-40B4-BE49-F238E27FC236}">
                <a16:creationId xmlns:a16="http://schemas.microsoft.com/office/drawing/2014/main" id="{E00124A6-4D3E-4D8E-8F93-FD1A35F63AF2}"/>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43" name="Rectangle 42">
            <a:extLst>
              <a:ext uri="{FF2B5EF4-FFF2-40B4-BE49-F238E27FC236}">
                <a16:creationId xmlns:a16="http://schemas.microsoft.com/office/drawing/2014/main" id="{41F3DF1E-83AB-4BCC-95C6-DF1F73D204D7}"/>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46" name="Rectangle: Top Corners Rounded 45">
            <a:extLst>
              <a:ext uri="{FF2B5EF4-FFF2-40B4-BE49-F238E27FC236}">
                <a16:creationId xmlns:a16="http://schemas.microsoft.com/office/drawing/2014/main" id="{6C39ED5E-B09D-4C0F-BA37-AA57E256D6B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7" name="Rectangle: Top Corners Rounded 46">
            <a:extLst>
              <a:ext uri="{FF2B5EF4-FFF2-40B4-BE49-F238E27FC236}">
                <a16:creationId xmlns:a16="http://schemas.microsoft.com/office/drawing/2014/main" id="{96FAF8F6-C34E-41CF-88F1-F348E50E94EB}"/>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8" name="Rectangle: Top Corners Rounded 47">
            <a:extLst>
              <a:ext uri="{FF2B5EF4-FFF2-40B4-BE49-F238E27FC236}">
                <a16:creationId xmlns:a16="http://schemas.microsoft.com/office/drawing/2014/main" id="{A30FB8A4-DFA5-4B54-88EB-9673615BD5E6}"/>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00E72494-0633-40E9-AA8F-1633256D3FB6}"/>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1" name="Rectangle: Top Corners Rounded 60">
            <a:extLst>
              <a:ext uri="{FF2B5EF4-FFF2-40B4-BE49-F238E27FC236}">
                <a16:creationId xmlns:a16="http://schemas.microsoft.com/office/drawing/2014/main" id="{67AC60B3-5416-4A3E-B309-D10B30686DF7}"/>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51" name="IoT" title="Icon of five circles that all connect to a center circle">
            <a:extLst>
              <a:ext uri="{FF2B5EF4-FFF2-40B4-BE49-F238E27FC236}">
                <a16:creationId xmlns:a16="http://schemas.microsoft.com/office/drawing/2014/main" id="{E6C31AD3-0C38-482C-9B76-802285422AEA}"/>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2" name="globe_6" title="Icon of a monitor in front of a sphere made of lines">
            <a:extLst>
              <a:ext uri="{FF2B5EF4-FFF2-40B4-BE49-F238E27FC236}">
                <a16:creationId xmlns:a16="http://schemas.microsoft.com/office/drawing/2014/main" id="{0911EC7E-F292-4EBD-BE4A-92F18CDBC56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Browser" title="Icon of a browser window">
            <a:extLst>
              <a:ext uri="{FF2B5EF4-FFF2-40B4-BE49-F238E27FC236}">
                <a16:creationId xmlns:a16="http://schemas.microsoft.com/office/drawing/2014/main" id="{1F8734B5-A754-469F-93B3-2B4D7E89C8E9}"/>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4" name="Group 53">
            <a:extLst>
              <a:ext uri="{FF2B5EF4-FFF2-40B4-BE49-F238E27FC236}">
                <a16:creationId xmlns:a16="http://schemas.microsoft.com/office/drawing/2014/main" id="{6CBF61B2-951B-4CBD-821F-54E57367E7AC}"/>
              </a:ext>
            </a:extLst>
          </p:cNvPr>
          <p:cNvGrpSpPr/>
          <p:nvPr/>
        </p:nvGrpSpPr>
        <p:grpSpPr>
          <a:xfrm>
            <a:off x="172774" y="4899171"/>
            <a:ext cx="235578" cy="235992"/>
            <a:chOff x="4565921" y="3369898"/>
            <a:chExt cx="242888" cy="243314"/>
          </a:xfrm>
        </p:grpSpPr>
        <p:sp>
          <p:nvSpPr>
            <p:cNvPr id="55" name="Freeform: Shape 54">
              <a:extLst>
                <a:ext uri="{FF2B5EF4-FFF2-40B4-BE49-F238E27FC236}">
                  <a16:creationId xmlns:a16="http://schemas.microsoft.com/office/drawing/2014/main" id="{8C022048-33C6-4748-9016-2912D253476D}"/>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6" name="Freeform: Shape 55">
              <a:extLst>
                <a:ext uri="{FF2B5EF4-FFF2-40B4-BE49-F238E27FC236}">
                  <a16:creationId xmlns:a16="http://schemas.microsoft.com/office/drawing/2014/main" id="{009A790E-3BAD-40C6-9BF7-DB7EFD5272B7}"/>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7" name="Freeform: Shape 56">
              <a:extLst>
                <a:ext uri="{FF2B5EF4-FFF2-40B4-BE49-F238E27FC236}">
                  <a16:creationId xmlns:a16="http://schemas.microsoft.com/office/drawing/2014/main" id="{C7496D57-8634-486F-80E4-9103A6DF9B5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027ED4DF-4E6E-467A-AA99-7B3735225F59}"/>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62" name="Database_EFC7" title="Icon of a cylinder">
            <a:extLst>
              <a:ext uri="{FF2B5EF4-FFF2-40B4-BE49-F238E27FC236}">
                <a16:creationId xmlns:a16="http://schemas.microsoft.com/office/drawing/2014/main" id="{54056192-1B51-4985-B0DC-F6742FA37BFD}"/>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DF0AEFAA-9340-4010-93E9-43F905D06E18}"/>
              </a:ext>
            </a:extLst>
          </p:cNvPr>
          <p:cNvGrpSpPr/>
          <p:nvPr/>
        </p:nvGrpSpPr>
        <p:grpSpPr>
          <a:xfrm>
            <a:off x="-4228" y="1743536"/>
            <a:ext cx="3188757" cy="818171"/>
            <a:chOff x="3831087" y="1778000"/>
            <a:chExt cx="3252698" cy="834577"/>
          </a:xfrm>
        </p:grpSpPr>
        <p:sp>
          <p:nvSpPr>
            <p:cNvPr id="75" name="Rectangle 74">
              <a:extLst>
                <a:ext uri="{FF2B5EF4-FFF2-40B4-BE49-F238E27FC236}">
                  <a16:creationId xmlns:a16="http://schemas.microsoft.com/office/drawing/2014/main" id="{6F650E77-8F7D-4851-8362-45ECFD54DE99}"/>
                </a:ext>
              </a:extLst>
            </p:cNvPr>
            <p:cNvSpPr/>
            <p:nvPr/>
          </p:nvSpPr>
          <p:spPr bwMode="auto">
            <a:xfrm>
              <a:off x="3831087" y="1778000"/>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Container </a:t>
              </a:r>
            </a:p>
          </p:txBody>
        </p:sp>
        <p:sp>
          <p:nvSpPr>
            <p:cNvPr id="77" name="Rectangle: Top Corners Rounded 76">
              <a:extLst>
                <a:ext uri="{FF2B5EF4-FFF2-40B4-BE49-F238E27FC236}">
                  <a16:creationId xmlns:a16="http://schemas.microsoft.com/office/drawing/2014/main" id="{2E099F17-4899-4EE2-BB8E-4BD1029A4BBA}"/>
                </a:ext>
              </a:extLst>
            </p:cNvPr>
            <p:cNvSpPr/>
            <p:nvPr/>
          </p:nvSpPr>
          <p:spPr bwMode="auto">
            <a:xfrm rot="5400000">
              <a:off x="3882998" y="1883569"/>
              <a:ext cx="519616"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78" name="Database_EFC7" title="Icon of a cylinder">
              <a:extLst>
                <a:ext uri="{FF2B5EF4-FFF2-40B4-BE49-F238E27FC236}">
                  <a16:creationId xmlns:a16="http://schemas.microsoft.com/office/drawing/2014/main" id="{7ED981D9-297D-40A3-A747-38B0AF832409}"/>
                </a:ext>
              </a:extLst>
            </p:cNvPr>
            <p:cNvSpPr>
              <a:spLocks noChangeAspect="1" noEditPoints="1"/>
            </p:cNvSpPr>
            <p:nvPr/>
          </p:nvSpPr>
          <p:spPr bwMode="auto">
            <a:xfrm>
              <a:off x="4013797" y="2041917"/>
              <a:ext cx="235985" cy="3067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83" name="Text Placeholder 3">
            <a:extLst>
              <a:ext uri="{FF2B5EF4-FFF2-40B4-BE49-F238E27FC236}">
                <a16:creationId xmlns:a16="http://schemas.microsoft.com/office/drawing/2014/main" id="{4102DB1A-AEE6-4712-B6C0-D6F0C279E4A6}"/>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Uses native Windows VHD capabilities–no hypervisor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Very easy to deploy and manage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Completely seamless end-user experience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with other application management platforms</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Easy to test, implement,</a:t>
            </a:r>
            <a:b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and manage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Reduces network and </a:t>
            </a:r>
            <a:b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file system load</a:t>
            </a:r>
          </a:p>
        </p:txBody>
      </p:sp>
    </p:spTree>
    <p:extLst>
      <p:ext uri="{BB962C8B-B14F-4D97-AF65-F5344CB8AC3E}">
        <p14:creationId xmlns:p14="http://schemas.microsoft.com/office/powerpoint/2010/main" val="3987336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572" y="768222"/>
            <a:ext cx="3825318" cy="5321557"/>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Places entire user profile in network-based container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Extremely fast logon times</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Virtually eliminates profile corruption</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alongside existing User Environment Management platforms</a:t>
            </a:r>
          </a:p>
        </p:txBody>
      </p:sp>
      <p:grpSp>
        <p:nvGrpSpPr>
          <p:cNvPr id="2" name="Group 1">
            <a:extLst>
              <a:ext uri="{FF2B5EF4-FFF2-40B4-BE49-F238E27FC236}">
                <a16:creationId xmlns:a16="http://schemas.microsoft.com/office/drawing/2014/main" id="{724FAE9C-08C0-4FC6-BFF3-1E80F8CE7488}"/>
              </a:ext>
            </a:extLst>
          </p:cNvPr>
          <p:cNvGrpSpPr/>
          <p:nvPr/>
        </p:nvGrpSpPr>
        <p:grpSpPr>
          <a:xfrm>
            <a:off x="-4228" y="2699744"/>
            <a:ext cx="3188757" cy="818171"/>
            <a:chOff x="-3433313" y="2753382"/>
            <a:chExt cx="3252698" cy="834577"/>
          </a:xfrm>
        </p:grpSpPr>
        <p:sp>
          <p:nvSpPr>
            <p:cNvPr id="59" name="Rectangle 58">
              <a:extLst>
                <a:ext uri="{FF2B5EF4-FFF2-40B4-BE49-F238E27FC236}">
                  <a16:creationId xmlns:a16="http://schemas.microsoft.com/office/drawing/2014/main" id="{64BC1CF1-8D9A-4753-8D4F-ECA497F21C5F}"/>
                </a:ext>
              </a:extLst>
            </p:cNvPr>
            <p:cNvSpPr/>
            <p:nvPr/>
          </p:nvSpPr>
          <p:spPr bwMode="auto">
            <a:xfrm>
              <a:off x="-3433313" y="2753382"/>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Profile Container </a:t>
              </a:r>
            </a:p>
          </p:txBody>
        </p:sp>
        <p:sp>
          <p:nvSpPr>
            <p:cNvPr id="60" name="Rectangle: Top Corners Rounded 59">
              <a:extLst>
                <a:ext uri="{FF2B5EF4-FFF2-40B4-BE49-F238E27FC236}">
                  <a16:creationId xmlns:a16="http://schemas.microsoft.com/office/drawing/2014/main" id="{98957CF0-82BD-4BA7-9768-AF295CF26770}"/>
                </a:ext>
              </a:extLst>
            </p:cNvPr>
            <p:cNvSpPr/>
            <p:nvPr/>
          </p:nvSpPr>
          <p:spPr bwMode="auto">
            <a:xfrm rot="5400000">
              <a:off x="-3395779" y="2846472"/>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3" name="globe_6" title="Icon of a monitor in front of a sphere made of lines">
              <a:extLst>
                <a:ext uri="{FF2B5EF4-FFF2-40B4-BE49-F238E27FC236}">
                  <a16:creationId xmlns:a16="http://schemas.microsoft.com/office/drawing/2014/main" id="{9C168D84-DB2B-4AAA-AFBE-5861D15D23E2}"/>
                </a:ext>
              </a:extLst>
            </p:cNvPr>
            <p:cNvSpPr>
              <a:spLocks noChangeAspect="1" noEditPoints="1"/>
            </p:cNvSpPr>
            <p:nvPr/>
          </p:nvSpPr>
          <p:spPr bwMode="auto">
            <a:xfrm>
              <a:off x="-3272724" y="3008095"/>
              <a:ext cx="280226" cy="30019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60561" y="5007728"/>
            <a:ext cx="1001680" cy="421082"/>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049463" y="3366808"/>
            <a:ext cx="556471" cy="255478"/>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CB5A8A-B0DF-456C-ABAE-6E6B109F4D8F}"/>
              </a:ext>
            </a:extLst>
          </p:cNvPr>
          <p:cNvSpPr>
            <a:spLocks noChangeAspect="1"/>
          </p:cNvSpPr>
          <p:nvPr/>
        </p:nvSpPr>
        <p:spPr>
          <a:xfrm>
            <a:off x="5796035" y="1075161"/>
            <a:ext cx="1033008" cy="380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277468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500"/>
                                        <p:tgtEl>
                                          <p:spTgt spid="79"/>
                                        </p:tgtEl>
                                      </p:cBhvr>
                                    </p:animEffect>
                                  </p:childTnLst>
                                </p:cTn>
                              </p:par>
                              <p:par>
                                <p:cTn id="12" presetID="10" presetClass="entr" presetSubtype="0" fill="hold" nodeType="withEffect">
                                  <p:stCondLst>
                                    <p:cond delay="0"/>
                                  </p:stCondLst>
                                  <p:childTnLst>
                                    <p:set>
                                      <p:cBhvr>
                                        <p:cTn id="13" dur="1" fill="hold">
                                          <p:stCondLst>
                                            <p:cond delay="0"/>
                                          </p:stCondLst>
                                        </p:cTn>
                                        <p:tgtEl>
                                          <p:spTgt spid="79">
                                            <p:txEl>
                                              <p:pRg st="0" end="0"/>
                                            </p:txEl>
                                          </p:spTgt>
                                        </p:tgtEl>
                                        <p:attrNameLst>
                                          <p:attrName>style.visibility</p:attrName>
                                        </p:attrNameLst>
                                      </p:cBhvr>
                                      <p:to>
                                        <p:strVal val="visible"/>
                                      </p:to>
                                    </p:set>
                                    <p:animEffect transition="in" filter="fade">
                                      <p:cBhvr>
                                        <p:cTn id="14" dur="500"/>
                                        <p:tgtEl>
                                          <p:spTgt spid="7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dissolve">
                                      <p:cBhvr>
                                        <p:cTn id="19" dur="500"/>
                                        <p:tgtEl>
                                          <p:spTgt spid="144"/>
                                        </p:tgtEl>
                                      </p:cBhvr>
                                    </p:animEffect>
                                  </p:childTnLst>
                                </p:cTn>
                              </p:par>
                              <p:par>
                                <p:cTn id="20" presetID="9"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dissolve">
                                      <p:cBhvr>
                                        <p:cTn id="22" dur="500"/>
                                        <p:tgtEl>
                                          <p:spTgt spid="1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fade">
                                      <p:cBhvr>
                                        <p:cTn id="26" dur="500"/>
                                        <p:tgtEl>
                                          <p:spTgt spid="143"/>
                                        </p:tgtEl>
                                      </p:cBhvr>
                                    </p:animEffect>
                                  </p:childTnLst>
                                </p:cTn>
                              </p:par>
                            </p:childTnLst>
                          </p:cTn>
                        </p:par>
                        <p:par>
                          <p:cTn id="27" fill="hold">
                            <p:stCondLst>
                              <p:cond delay="1000"/>
                            </p:stCondLst>
                            <p:childTnLst>
                              <p:par>
                                <p:cTn id="28" presetID="9" presetClass="exit" presetSubtype="0" fill="hold" grpId="1" nodeType="afterEffect">
                                  <p:stCondLst>
                                    <p:cond delay="0"/>
                                  </p:stCondLst>
                                  <p:childTnLst>
                                    <p:animEffect transition="out" filter="dissolve">
                                      <p:cBhvr>
                                        <p:cTn id="29" dur="500"/>
                                        <p:tgtEl>
                                          <p:spTgt spid="144"/>
                                        </p:tgtEl>
                                      </p:cBhvr>
                                    </p:animEffect>
                                    <p:set>
                                      <p:cBhvr>
                                        <p:cTn id="30" dur="1" fill="hold">
                                          <p:stCondLst>
                                            <p:cond delay="499"/>
                                          </p:stCondLst>
                                        </p:cTn>
                                        <p:tgtEl>
                                          <p:spTgt spid="14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9">
                                            <p:txEl>
                                              <p:pRg st="1" end="1"/>
                                            </p:txEl>
                                          </p:spTgt>
                                        </p:tgtEl>
                                        <p:attrNameLst>
                                          <p:attrName>style.visibility</p:attrName>
                                        </p:attrNameLst>
                                      </p:cBhvr>
                                      <p:to>
                                        <p:strVal val="visible"/>
                                      </p:to>
                                    </p:set>
                                    <p:animEffect transition="in" filter="fade">
                                      <p:cBhvr>
                                        <p:cTn id="33" dur="500"/>
                                        <p:tgtEl>
                                          <p:spTgt spid="79">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9">
                                            <p:txEl>
                                              <p:pRg st="2" end="2"/>
                                            </p:txEl>
                                          </p:spTgt>
                                        </p:tgtEl>
                                        <p:attrNameLst>
                                          <p:attrName>style.visibility</p:attrName>
                                        </p:attrNameLst>
                                      </p:cBhvr>
                                      <p:to>
                                        <p:strVal val="visible"/>
                                      </p:to>
                                    </p:set>
                                    <p:animEffect transition="in" filter="fade">
                                      <p:cBhvr>
                                        <p:cTn id="36" dur="500"/>
                                        <p:tgtEl>
                                          <p:spTgt spid="79">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9">
                                            <p:txEl>
                                              <p:pRg st="3" end="3"/>
                                            </p:txEl>
                                          </p:spTgt>
                                        </p:tgtEl>
                                        <p:attrNameLst>
                                          <p:attrName>style.visibility</p:attrName>
                                        </p:attrNameLst>
                                      </p:cBhvr>
                                      <p:to>
                                        <p:strVal val="visible"/>
                                      </p:to>
                                    </p:set>
                                    <p:animEffect transition="in" filter="fade">
                                      <p:cBhvr>
                                        <p:cTn id="39"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43" grpId="0" animBg="1"/>
      <p:bldP spid="144" grpId="0" animBg="1"/>
      <p:bldP spid="14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Places Office 365 cache data in network-based container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Enables roaming of Outlook OST, OneDrive cache, Windows Search, and more…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Office apps have native performance and behavior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alongside other profile management platforms</a:t>
            </a:r>
          </a:p>
        </p:txBody>
      </p:sp>
      <p:grpSp>
        <p:nvGrpSpPr>
          <p:cNvPr id="4" name="Group 3">
            <a:extLst>
              <a:ext uri="{FF2B5EF4-FFF2-40B4-BE49-F238E27FC236}">
                <a16:creationId xmlns:a16="http://schemas.microsoft.com/office/drawing/2014/main" id="{CBCEC2DF-318C-4C40-8AD2-9B987F14E898}"/>
              </a:ext>
            </a:extLst>
          </p:cNvPr>
          <p:cNvGrpSpPr/>
          <p:nvPr/>
        </p:nvGrpSpPr>
        <p:grpSpPr>
          <a:xfrm>
            <a:off x="3677572" y="768222"/>
            <a:ext cx="3825318" cy="5321557"/>
            <a:chOff x="3751314" y="783129"/>
            <a:chExt cx="3902024" cy="5428265"/>
          </a:xfrm>
        </p:grpSpPr>
        <p:grpSp>
          <p:nvGrpSpPr>
            <p:cNvPr id="7" name="Group 6">
              <a:extLst>
                <a:ext uri="{FF2B5EF4-FFF2-40B4-BE49-F238E27FC236}">
                  <a16:creationId xmlns:a16="http://schemas.microsoft.com/office/drawing/2014/main" id="{2593CEFB-F3ED-49B8-AEE6-A4C3CA98B5DD}"/>
                </a:ext>
              </a:extLst>
            </p:cNvPr>
            <p:cNvGrpSpPr/>
            <p:nvPr/>
          </p:nvGrpSpPr>
          <p:grpSpPr>
            <a:xfrm>
              <a:off x="3751314" y="783129"/>
              <a:ext cx="3902024" cy="542826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35967" y="5107647"/>
              <a:ext cx="1021766" cy="429526"/>
            </a:xfrm>
            <a:prstGeom prst="rect">
              <a:avLst/>
            </a:prstGeom>
          </p:spPr>
        </p:pic>
      </p:grpSp>
      <p:grpSp>
        <p:nvGrpSpPr>
          <p:cNvPr id="3" name="Group 2">
            <a:extLst>
              <a:ext uri="{FF2B5EF4-FFF2-40B4-BE49-F238E27FC236}">
                <a16:creationId xmlns:a16="http://schemas.microsoft.com/office/drawing/2014/main" id="{D08D534D-9FE6-4781-BFC5-34A96BC818BE}"/>
              </a:ext>
            </a:extLst>
          </p:cNvPr>
          <p:cNvGrpSpPr/>
          <p:nvPr/>
        </p:nvGrpSpPr>
        <p:grpSpPr>
          <a:xfrm>
            <a:off x="-4228" y="3655953"/>
            <a:ext cx="3188757" cy="818171"/>
            <a:chOff x="-878956" y="3728765"/>
            <a:chExt cx="3252698" cy="834577"/>
          </a:xfrm>
        </p:grpSpPr>
        <p:sp>
          <p:nvSpPr>
            <p:cNvPr id="58" name="Rectangle 57">
              <a:extLst>
                <a:ext uri="{FF2B5EF4-FFF2-40B4-BE49-F238E27FC236}">
                  <a16:creationId xmlns:a16="http://schemas.microsoft.com/office/drawing/2014/main" id="{18A703CC-0E6B-46A8-8F96-5378BFCE679A}"/>
                </a:ext>
              </a:extLst>
            </p:cNvPr>
            <p:cNvSpPr/>
            <p:nvPr/>
          </p:nvSpPr>
          <p:spPr bwMode="auto">
            <a:xfrm>
              <a:off x="-878956" y="3728765"/>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Office 365 Container </a:t>
              </a:r>
            </a:p>
          </p:txBody>
        </p:sp>
        <p:sp>
          <p:nvSpPr>
            <p:cNvPr id="61" name="Rectangle: Top Corners Rounded 60">
              <a:extLst>
                <a:ext uri="{FF2B5EF4-FFF2-40B4-BE49-F238E27FC236}">
                  <a16:creationId xmlns:a16="http://schemas.microsoft.com/office/drawing/2014/main" id="{F26184C0-2049-4CD9-839A-F7EEE0C27906}"/>
                </a:ext>
              </a:extLst>
            </p:cNvPr>
            <p:cNvSpPr/>
            <p:nvPr/>
          </p:nvSpPr>
          <p:spPr bwMode="auto">
            <a:xfrm rot="5400000">
              <a:off x="-841422" y="3826014"/>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2" name="IoT" title="Icon of five circles that all connect to a center circle">
              <a:extLst>
                <a:ext uri="{FF2B5EF4-FFF2-40B4-BE49-F238E27FC236}">
                  <a16:creationId xmlns:a16="http://schemas.microsoft.com/office/drawing/2014/main" id="{F1367598-E20F-42AF-918F-44B7D4B4169C}"/>
                </a:ext>
              </a:extLst>
            </p:cNvPr>
            <p:cNvSpPr>
              <a:spLocks noChangeAspect="1" noEditPoints="1"/>
            </p:cNvSpPr>
            <p:nvPr/>
          </p:nvSpPr>
          <p:spPr bwMode="auto">
            <a:xfrm>
              <a:off x="-712645" y="4003126"/>
              <a:ext cx="268783" cy="2692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4257DEE2-B51B-47DE-B9EC-797B697ADB98}"/>
              </a:ext>
            </a:extLst>
          </p:cNvPr>
          <p:cNvGrpSpPr>
            <a:grpSpLocks noChangeAspect="1"/>
          </p:cNvGrpSpPr>
          <p:nvPr/>
        </p:nvGrpSpPr>
        <p:grpSpPr>
          <a:xfrm>
            <a:off x="6421719" y="4926995"/>
            <a:ext cx="1006780" cy="550801"/>
            <a:chOff x="5598581" y="2014215"/>
            <a:chExt cx="2437050" cy="1051924"/>
          </a:xfrm>
        </p:grpSpPr>
        <p:pic>
          <p:nvPicPr>
            <p:cNvPr id="65" name="Picture 64">
              <a:extLst>
                <a:ext uri="{FF2B5EF4-FFF2-40B4-BE49-F238E27FC236}">
                  <a16:creationId xmlns:a16="http://schemas.microsoft.com/office/drawing/2014/main" id="{F7D78324-BEA2-46C8-BB05-00571531C12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66" name="Rectangle 65">
              <a:extLst>
                <a:ext uri="{FF2B5EF4-FFF2-40B4-BE49-F238E27FC236}">
                  <a16:creationId xmlns:a16="http://schemas.microsoft.com/office/drawing/2014/main" id="{FF939553-FE80-4373-971A-04E84034C12C}"/>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0394B76D-47CF-4C87-98A9-009A68EBB09A}"/>
                </a:ext>
              </a:extLst>
            </p:cNvPr>
            <p:cNvGrpSpPr/>
            <p:nvPr/>
          </p:nvGrpSpPr>
          <p:grpSpPr>
            <a:xfrm>
              <a:off x="6212620" y="2301041"/>
              <a:ext cx="1704922" cy="608920"/>
              <a:chOff x="6991637" y="2912976"/>
              <a:chExt cx="1245229" cy="464519"/>
            </a:xfrm>
          </p:grpSpPr>
          <p:pic>
            <p:nvPicPr>
              <p:cNvPr id="68" name="Picture 6" descr="Database icon">
                <a:extLst>
                  <a:ext uri="{FF2B5EF4-FFF2-40B4-BE49-F238E27FC236}">
                    <a16:creationId xmlns:a16="http://schemas.microsoft.com/office/drawing/2014/main" id="{C55866E1-EF6B-4242-A97D-08F78E2B76DD}"/>
                  </a:ext>
                </a:extLst>
              </p:cNvPr>
              <p:cNvPicPr>
                <a:picLocks noChangeAspect="1" noChangeArrowheads="1"/>
              </p:cNvPicPr>
              <p:nvPr/>
            </p:nvPicPr>
            <p:blipFill>
              <a:blip r:embed="rId10"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1637" y="3084098"/>
                <a:ext cx="279245" cy="184872"/>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39A505FB-5F09-444F-A2E6-8D02CDD4764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78446" y="3162388"/>
                <a:ext cx="352884" cy="215107"/>
              </a:xfrm>
              <a:prstGeom prst="rect">
                <a:avLst/>
              </a:prstGeom>
            </p:spPr>
          </p:pic>
          <p:pic>
            <p:nvPicPr>
              <p:cNvPr id="70" name="Picture 69">
                <a:extLst>
                  <a:ext uri="{FF2B5EF4-FFF2-40B4-BE49-F238E27FC236}">
                    <a16:creationId xmlns:a16="http://schemas.microsoft.com/office/drawing/2014/main" id="{E7E106E1-AFCA-458B-A22C-492D46E9D3C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332320" y="2912976"/>
                <a:ext cx="499644" cy="246672"/>
              </a:xfrm>
              <a:prstGeom prst="rect">
                <a:avLst/>
              </a:prstGeom>
            </p:spPr>
          </p:pic>
          <p:pic>
            <p:nvPicPr>
              <p:cNvPr id="71" name="Picture 70">
                <a:extLst>
                  <a:ext uri="{FF2B5EF4-FFF2-40B4-BE49-F238E27FC236}">
                    <a16:creationId xmlns:a16="http://schemas.microsoft.com/office/drawing/2014/main" id="{9413E1F5-7081-4A7E-B400-0C3FF3B3849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785354" y="3108142"/>
                <a:ext cx="451512" cy="136161"/>
              </a:xfrm>
              <a:prstGeom prst="rect">
                <a:avLst/>
              </a:prstGeom>
            </p:spPr>
          </p:pic>
        </p:grpSp>
      </p:grpSp>
      <p:sp>
        <p:nvSpPr>
          <p:cNvPr id="72" name="Left-Right Arrow 48">
            <a:extLst>
              <a:ext uri="{FF2B5EF4-FFF2-40B4-BE49-F238E27FC236}">
                <a16:creationId xmlns:a16="http://schemas.microsoft.com/office/drawing/2014/main" id="{2BBFA223-6963-49F6-B561-9956BFC95B19}"/>
              </a:ext>
            </a:extLst>
          </p:cNvPr>
          <p:cNvSpPr>
            <a:spLocks noChangeAspect="1"/>
          </p:cNvSpPr>
          <p:nvPr/>
        </p:nvSpPr>
        <p:spPr>
          <a:xfrm rot="5400000">
            <a:off x="5328327" y="3362972"/>
            <a:ext cx="556471" cy="255478"/>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C45E689A-AD1A-41DA-89FA-363F79C16F82}"/>
              </a:ext>
            </a:extLst>
          </p:cNvPr>
          <p:cNvSpPr>
            <a:spLocks noChangeAspect="1"/>
          </p:cNvSpPr>
          <p:nvPr/>
        </p:nvSpPr>
        <p:spPr>
          <a:xfrm>
            <a:off x="5803728" y="1711433"/>
            <a:ext cx="1013147" cy="362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05539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9">
                                            <p:txEl>
                                              <p:pRg st="0" end="0"/>
                                            </p:txEl>
                                          </p:spTgt>
                                        </p:tgtEl>
                                        <p:attrNameLst>
                                          <p:attrName>style.visibility</p:attrName>
                                        </p:attrNameLst>
                                      </p:cBhvr>
                                      <p:to>
                                        <p:strVal val="visible"/>
                                      </p:to>
                                    </p:set>
                                    <p:animEffect transition="in" filter="fade">
                                      <p:cBhvr>
                                        <p:cTn id="11" dur="500"/>
                                        <p:tgtEl>
                                          <p:spTgt spid="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dissolve">
                                      <p:cBhvr>
                                        <p:cTn id="19" dur="5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9" presetClass="exit" presetSubtype="0" fill="hold" grpId="1" nodeType="withEffect">
                                  <p:stCondLst>
                                    <p:cond delay="0"/>
                                  </p:stCondLst>
                                  <p:childTnLst>
                                    <p:animEffect transition="out" filter="dissolve">
                                      <p:cBhvr>
                                        <p:cTn id="24" dur="500"/>
                                        <p:tgtEl>
                                          <p:spTgt spid="73"/>
                                        </p:tgtEl>
                                      </p:cBhvr>
                                    </p:animEffect>
                                    <p:set>
                                      <p:cBhvr>
                                        <p:cTn id="25" dur="1" fill="hold">
                                          <p:stCondLst>
                                            <p:cond delay="499"/>
                                          </p:stCondLst>
                                        </p:cTn>
                                        <p:tgtEl>
                                          <p:spTgt spid="7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9">
                                            <p:txEl>
                                              <p:pRg st="1" end="1"/>
                                            </p:txEl>
                                          </p:spTgt>
                                        </p:tgtEl>
                                        <p:attrNameLst>
                                          <p:attrName>style.visibility</p:attrName>
                                        </p:attrNameLst>
                                      </p:cBhvr>
                                      <p:to>
                                        <p:strVal val="visible"/>
                                      </p:to>
                                    </p:set>
                                    <p:animEffect transition="in" filter="fade">
                                      <p:cBhvr>
                                        <p:cTn id="28" dur="500"/>
                                        <p:tgtEl>
                                          <p:spTgt spid="79">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xEl>
                                              <p:pRg st="2" end="2"/>
                                            </p:txEl>
                                          </p:spTgt>
                                        </p:tgtEl>
                                        <p:attrNameLst>
                                          <p:attrName>style.visibility</p:attrName>
                                        </p:attrNameLst>
                                      </p:cBhvr>
                                      <p:to>
                                        <p:strVal val="visible"/>
                                      </p:to>
                                    </p:set>
                                    <p:animEffect transition="in" filter="fade">
                                      <p:cBhvr>
                                        <p:cTn id="31" dur="500"/>
                                        <p:tgtEl>
                                          <p:spTgt spid="79">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9">
                                            <p:txEl>
                                              <p:pRg st="3" end="3"/>
                                            </p:txEl>
                                          </p:spTgt>
                                        </p:tgtEl>
                                        <p:attrNameLst>
                                          <p:attrName>style.visibility</p:attrName>
                                        </p:attrNameLst>
                                      </p:cBhvr>
                                      <p:to>
                                        <p:strVal val="visible"/>
                                      </p:to>
                                    </p:set>
                                    <p:animEffect transition="in" filter="fade">
                                      <p:cBhvr>
                                        <p:cTn id="34"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Application Management without sequencing, snapshotting, packaging, or virtualization</a:t>
            </a:r>
          </a:p>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All apps installed in base image </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Only apps a user is entitled to are revealed</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App entitlements can be changed in real time</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with fonts, plugins, and more…</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Excellent app compatibility</a:t>
            </a:r>
          </a:p>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Massively reduce the number of gold images that must be maintained</a:t>
            </a:r>
          </a:p>
        </p:txBody>
      </p:sp>
      <p:grpSp>
        <p:nvGrpSpPr>
          <p:cNvPr id="2" name="Group 1">
            <a:extLst>
              <a:ext uri="{FF2B5EF4-FFF2-40B4-BE49-F238E27FC236}">
                <a16:creationId xmlns:a16="http://schemas.microsoft.com/office/drawing/2014/main" id="{5BAFA596-464E-4B9D-8080-61AF6EE50678}"/>
              </a:ext>
            </a:extLst>
          </p:cNvPr>
          <p:cNvGrpSpPr/>
          <p:nvPr/>
        </p:nvGrpSpPr>
        <p:grpSpPr>
          <a:xfrm>
            <a:off x="-4228" y="4612160"/>
            <a:ext cx="3188757" cy="818171"/>
            <a:chOff x="-3344413" y="4704146"/>
            <a:chExt cx="3252698" cy="834577"/>
          </a:xfrm>
        </p:grpSpPr>
        <p:sp>
          <p:nvSpPr>
            <p:cNvPr id="74" name="Rectangle 73">
              <a:extLst>
                <a:ext uri="{FF2B5EF4-FFF2-40B4-BE49-F238E27FC236}">
                  <a16:creationId xmlns:a16="http://schemas.microsoft.com/office/drawing/2014/main" id="{223C4538-651E-4FFB-8CE5-9F6FA5D1462E}"/>
                </a:ext>
              </a:extLst>
            </p:cNvPr>
            <p:cNvSpPr/>
            <p:nvPr/>
          </p:nvSpPr>
          <p:spPr bwMode="auto">
            <a:xfrm>
              <a:off x="-3344413" y="4704146"/>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App Masking </a:t>
              </a:r>
            </a:p>
          </p:txBody>
        </p:sp>
        <p:sp>
          <p:nvSpPr>
            <p:cNvPr id="75" name="Rectangle: Top Corners Rounded 74">
              <a:extLst>
                <a:ext uri="{FF2B5EF4-FFF2-40B4-BE49-F238E27FC236}">
                  <a16:creationId xmlns:a16="http://schemas.microsoft.com/office/drawing/2014/main" id="{B32273E3-1B66-4DD9-80FA-610BE0C0A643}"/>
                </a:ext>
              </a:extLst>
            </p:cNvPr>
            <p:cNvSpPr/>
            <p:nvPr/>
          </p:nvSpPr>
          <p:spPr bwMode="auto">
            <a:xfrm rot="5400000">
              <a:off x="-3306879" y="480555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grpSp>
          <p:nvGrpSpPr>
            <p:cNvPr id="77" name="Group 76">
              <a:extLst>
                <a:ext uri="{FF2B5EF4-FFF2-40B4-BE49-F238E27FC236}">
                  <a16:creationId xmlns:a16="http://schemas.microsoft.com/office/drawing/2014/main" id="{2CDA1C85-0D94-472D-85DD-6C7AECD0506B}"/>
                </a:ext>
              </a:extLst>
            </p:cNvPr>
            <p:cNvGrpSpPr/>
            <p:nvPr/>
          </p:nvGrpSpPr>
          <p:grpSpPr>
            <a:xfrm>
              <a:off x="-3163862" y="4996913"/>
              <a:ext cx="240302" cy="240724"/>
              <a:chOff x="4565921" y="3369898"/>
              <a:chExt cx="242888" cy="243314"/>
            </a:xfrm>
          </p:grpSpPr>
          <p:sp>
            <p:nvSpPr>
              <p:cNvPr id="78" name="Freeform: Shape 77">
                <a:extLst>
                  <a:ext uri="{FF2B5EF4-FFF2-40B4-BE49-F238E27FC236}">
                    <a16:creationId xmlns:a16="http://schemas.microsoft.com/office/drawing/2014/main" id="{05E5D08A-9358-4160-B6E0-6CC203C791B7}"/>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7EC90437-69D2-4505-8106-2C63E7147CA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1" name="Freeform: Shape 80">
                <a:extLst>
                  <a:ext uri="{FF2B5EF4-FFF2-40B4-BE49-F238E27FC236}">
                    <a16:creationId xmlns:a16="http://schemas.microsoft.com/office/drawing/2014/main" id="{CBDA6E73-31FB-43EB-9166-A9FE892FA207}"/>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2" name="Freeform: Shape 81">
                <a:extLst>
                  <a:ext uri="{FF2B5EF4-FFF2-40B4-BE49-F238E27FC236}">
                    <a16:creationId xmlns:a16="http://schemas.microsoft.com/office/drawing/2014/main" id="{D6C51467-B654-4C3E-A4CE-4AD2768B142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B752F07C-6753-429B-AF54-8AC55C1DF1F4}"/>
              </a:ext>
            </a:extLst>
          </p:cNvPr>
          <p:cNvGrpSpPr>
            <a:grpSpLocks noChangeAspect="1"/>
          </p:cNvGrpSpPr>
          <p:nvPr/>
        </p:nvGrpSpPr>
        <p:grpSpPr>
          <a:xfrm>
            <a:off x="3722442" y="2171055"/>
            <a:ext cx="3668623" cy="2931117"/>
            <a:chOff x="8284028" y="1072441"/>
            <a:chExt cx="1621972" cy="1295906"/>
          </a:xfrm>
        </p:grpSpPr>
        <p:sp>
          <p:nvSpPr>
            <p:cNvPr id="84" name="Round Same Side Corner Rectangle 8">
              <a:extLst>
                <a:ext uri="{FF2B5EF4-FFF2-40B4-BE49-F238E27FC236}">
                  <a16:creationId xmlns:a16="http://schemas.microsoft.com/office/drawing/2014/main" id="{FB7D0DA6-B5A2-40C5-A8CD-E8D4436C840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Round Same Side Corner Rectangle 9">
              <a:extLst>
                <a:ext uri="{FF2B5EF4-FFF2-40B4-BE49-F238E27FC236}">
                  <a16:creationId xmlns:a16="http://schemas.microsoft.com/office/drawing/2014/main" id="{828B0642-4A07-46C7-B228-FDFC213B0D35}"/>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Rectangle 85">
              <a:extLst>
                <a:ext uri="{FF2B5EF4-FFF2-40B4-BE49-F238E27FC236}">
                  <a16:creationId xmlns:a16="http://schemas.microsoft.com/office/drawing/2014/main" id="{BC55FB7E-9200-4D9E-BDE6-5F36F58506B0}"/>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87" name="Straight Connector 86">
              <a:extLst>
                <a:ext uri="{FF2B5EF4-FFF2-40B4-BE49-F238E27FC236}">
                  <a16:creationId xmlns:a16="http://schemas.microsoft.com/office/drawing/2014/main" id="{8174161B-9961-442E-A1B9-4BAF99085C24}"/>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B69C2FC0-C170-43CB-954F-5E1425BB4EF7}"/>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7CB59D8C-0BD3-4EF0-ABB8-0F862D3BB863}"/>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6" name="Picture 4" descr="Image result for windows 10 desktop">
              <a:extLst>
                <a:ext uri="{FF2B5EF4-FFF2-40B4-BE49-F238E27FC236}">
                  <a16:creationId xmlns:a16="http://schemas.microsoft.com/office/drawing/2014/main" id="{35BB16B0-B4B2-4CA2-A2F3-E01D97CCFC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7" name="Trapezoid 106">
              <a:extLst>
                <a:ext uri="{FF2B5EF4-FFF2-40B4-BE49-F238E27FC236}">
                  <a16:creationId xmlns:a16="http://schemas.microsoft.com/office/drawing/2014/main" id="{DCF8389B-639D-4BBE-8DDD-1365918D38B9}"/>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5B8D1566-B887-4A16-904F-D1B8DE30BDB4}"/>
              </a:ext>
            </a:extLst>
          </p:cNvPr>
          <p:cNvGrpSpPr>
            <a:grpSpLocks noChangeAspect="1"/>
          </p:cNvGrpSpPr>
          <p:nvPr/>
        </p:nvGrpSpPr>
        <p:grpSpPr>
          <a:xfrm>
            <a:off x="5556751" y="2655710"/>
            <a:ext cx="1390274" cy="953320"/>
            <a:chOff x="7768792" y="1949718"/>
            <a:chExt cx="2436501" cy="1670724"/>
          </a:xfrm>
        </p:grpSpPr>
        <p:pic>
          <p:nvPicPr>
            <p:cNvPr id="109" name="Picture 108"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15B7D363-FC96-41EC-8B62-1EE8AEB6B55D}"/>
                </a:ext>
              </a:extLst>
            </p:cNvPr>
            <p:cNvPicPr preferRelativeResize="0">
              <a:picLocks/>
            </p:cNvPicPr>
            <p:nvPr/>
          </p:nvPicPr>
          <p:blipFill rotWithShape="1">
            <a:blip r:embed="rId4" cstate="email">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10" name="Picture 109" descr="Adobe_Acrobat_Reader.png">
              <a:extLst>
                <a:ext uri="{FF2B5EF4-FFF2-40B4-BE49-F238E27FC236}">
                  <a16:creationId xmlns:a16="http://schemas.microsoft.com/office/drawing/2014/main" id="{9E45152E-C16B-421E-B97A-19B0E4091B06}"/>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11" name="Picture 110" descr="PowerPoint_15.png">
              <a:extLst>
                <a:ext uri="{FF2B5EF4-FFF2-40B4-BE49-F238E27FC236}">
                  <a16:creationId xmlns:a16="http://schemas.microsoft.com/office/drawing/2014/main" id="{1C3D42EC-EB46-4705-A0B6-4757AA5FB6C3}"/>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12" name="Picture 111" descr="vmware_workstation_by_lordcro-d5zep46.png">
              <a:extLst>
                <a:ext uri="{FF2B5EF4-FFF2-40B4-BE49-F238E27FC236}">
                  <a16:creationId xmlns:a16="http://schemas.microsoft.com/office/drawing/2014/main" id="{E470B9CB-94FA-409A-AC24-21563E4254CD}"/>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13" name="Picture 112" descr="icon320x320.png">
              <a:extLst>
                <a:ext uri="{FF2B5EF4-FFF2-40B4-BE49-F238E27FC236}">
                  <a16:creationId xmlns:a16="http://schemas.microsoft.com/office/drawing/2014/main" id="{69A21803-76CB-4FE0-B985-CB279528783F}"/>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14" name="Picture 113" descr="4448150067_cb7c571254.jpg">
              <a:extLst>
                <a:ext uri="{FF2B5EF4-FFF2-40B4-BE49-F238E27FC236}">
                  <a16:creationId xmlns:a16="http://schemas.microsoft.com/office/drawing/2014/main" id="{92D2BEE9-D43B-4501-9AE9-8ECDE8C3B086}"/>
                </a:ext>
              </a:extLst>
            </p:cNvPr>
            <p:cNvPicPr preferRelativeResize="0">
              <a:picLocks/>
            </p:cNvPicPr>
            <p:nvPr/>
          </p:nvPicPr>
          <p:blipFill>
            <a:blip r:embed="rId9" cstate="email">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115" name="Picture 114" descr="Adobe_Photoshop_CS4_icon_(2).png">
              <a:extLst>
                <a:ext uri="{FF2B5EF4-FFF2-40B4-BE49-F238E27FC236}">
                  <a16:creationId xmlns:a16="http://schemas.microsoft.com/office/drawing/2014/main" id="{FFEAF127-264C-475E-9F93-CC7027C441B1}"/>
                </a:ext>
              </a:extLst>
            </p:cNvPr>
            <p:cNvPicPr preferRelativeResize="0">
              <a:picLocks/>
            </p:cNvPicPr>
            <p:nvPr/>
          </p:nvPicPr>
          <p:blipFill rotWithShape="1">
            <a:blip r:embed="rId10" cstate="email">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16" name="Picture 115" descr="Excel_15.png">
              <a:extLst>
                <a:ext uri="{FF2B5EF4-FFF2-40B4-BE49-F238E27FC236}">
                  <a16:creationId xmlns:a16="http://schemas.microsoft.com/office/drawing/2014/main" id="{96CCABB9-9F66-4DF9-8294-FE8AB69E8710}"/>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17" name="Picture 116" descr="Java.png">
              <a:extLst>
                <a:ext uri="{FF2B5EF4-FFF2-40B4-BE49-F238E27FC236}">
                  <a16:creationId xmlns:a16="http://schemas.microsoft.com/office/drawing/2014/main" id="{2759B765-D45D-4B2C-BADF-2B42FB2313B5}"/>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18" name="Picture 117" descr="Outlook_15.png">
              <a:extLst>
                <a:ext uri="{FF2B5EF4-FFF2-40B4-BE49-F238E27FC236}">
                  <a16:creationId xmlns:a16="http://schemas.microsoft.com/office/drawing/2014/main" id="{3FC2E486-D5C7-476B-A513-5BB05432271A}"/>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19" name="Picture 118" descr="Word_15.png">
              <a:extLst>
                <a:ext uri="{FF2B5EF4-FFF2-40B4-BE49-F238E27FC236}">
                  <a16:creationId xmlns:a16="http://schemas.microsoft.com/office/drawing/2014/main" id="{F7233D3C-6ED9-4B99-A0FF-F643B3909074}"/>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20" name="Picture 6" descr="Image result for visio icon">
              <a:extLst>
                <a:ext uri="{FF2B5EF4-FFF2-40B4-BE49-F238E27FC236}">
                  <a16:creationId xmlns:a16="http://schemas.microsoft.com/office/drawing/2014/main" id="{11C72E3C-2EFD-45AA-9C7A-45CC2BF96123}"/>
                </a:ext>
              </a:extLst>
            </p:cNvPr>
            <p:cNvPicPr preferRelativeResize="0">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684E93BB-9641-4CB6-A014-3FB5C13FBFD2}"/>
              </a:ext>
            </a:extLst>
          </p:cNvPr>
          <p:cNvGrpSpPr>
            <a:grpSpLocks noChangeAspect="1"/>
          </p:cNvGrpSpPr>
          <p:nvPr/>
        </p:nvGrpSpPr>
        <p:grpSpPr>
          <a:xfrm>
            <a:off x="5272471" y="2178523"/>
            <a:ext cx="1941841" cy="1841982"/>
            <a:chOff x="7280730" y="1122536"/>
            <a:chExt cx="3403141" cy="3228135"/>
          </a:xfrm>
        </p:grpSpPr>
        <p:sp>
          <p:nvSpPr>
            <p:cNvPr id="122" name="Oval 121">
              <a:extLst>
                <a:ext uri="{FF2B5EF4-FFF2-40B4-BE49-F238E27FC236}">
                  <a16:creationId xmlns:a16="http://schemas.microsoft.com/office/drawing/2014/main" id="{8F2B72BC-4FCD-420D-A4FE-D190A5A66A91}"/>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646FE3-0583-4921-AAE0-DE5A334476A9}"/>
                </a:ext>
              </a:extLst>
            </p:cNvPr>
            <p:cNvGrpSpPr/>
            <p:nvPr/>
          </p:nvGrpSpPr>
          <p:grpSpPr>
            <a:xfrm>
              <a:off x="7768792" y="1954124"/>
              <a:ext cx="2436501" cy="1670724"/>
              <a:chOff x="7768792" y="1949718"/>
              <a:chExt cx="2436501" cy="1670724"/>
            </a:xfrm>
          </p:grpSpPr>
          <p:pic>
            <p:nvPicPr>
              <p:cNvPr id="124" name="Picture 123" descr="Adobe_Acrobat_Reader.png">
                <a:extLst>
                  <a:ext uri="{FF2B5EF4-FFF2-40B4-BE49-F238E27FC236}">
                    <a16:creationId xmlns:a16="http://schemas.microsoft.com/office/drawing/2014/main" id="{19D91300-8575-4329-8213-0D3C913B9313}"/>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25" name="Picture 124" descr="PowerPoint_15.png">
                <a:extLst>
                  <a:ext uri="{FF2B5EF4-FFF2-40B4-BE49-F238E27FC236}">
                    <a16:creationId xmlns:a16="http://schemas.microsoft.com/office/drawing/2014/main" id="{1F06D5CD-BB25-495D-94A4-8A443DD780B9}"/>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26" name="Picture 125" descr="Adobe_Photoshop_CS4_icon_(2).png">
                <a:extLst>
                  <a:ext uri="{FF2B5EF4-FFF2-40B4-BE49-F238E27FC236}">
                    <a16:creationId xmlns:a16="http://schemas.microsoft.com/office/drawing/2014/main" id="{2269818C-13E5-4FD5-845B-FB30E5DA0EA5}"/>
                  </a:ext>
                </a:extLst>
              </p:cNvPr>
              <p:cNvPicPr preferRelativeResize="0">
                <a:picLocks/>
              </p:cNvPicPr>
              <p:nvPr/>
            </p:nvPicPr>
            <p:blipFill rotWithShape="1">
              <a:blip r:embed="rId10" cstate="email">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27" name="Picture 126" descr="Excel_15.png">
                <a:extLst>
                  <a:ext uri="{FF2B5EF4-FFF2-40B4-BE49-F238E27FC236}">
                    <a16:creationId xmlns:a16="http://schemas.microsoft.com/office/drawing/2014/main" id="{D7068C4C-1B98-403C-9813-DE04B9D33213}"/>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28" name="Picture 127" descr="Outlook_15.png">
                <a:extLst>
                  <a:ext uri="{FF2B5EF4-FFF2-40B4-BE49-F238E27FC236}">
                    <a16:creationId xmlns:a16="http://schemas.microsoft.com/office/drawing/2014/main" id="{9EFDDB1C-B010-471C-91EE-5ADA3C908F0A}"/>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29" name="Picture 128" descr="Word_15.png">
                <a:extLst>
                  <a:ext uri="{FF2B5EF4-FFF2-40B4-BE49-F238E27FC236}">
                    <a16:creationId xmlns:a16="http://schemas.microsoft.com/office/drawing/2014/main" id="{F6B49E83-0CD0-4CEB-AD18-9FB03845FDCF}"/>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130" name="Group 129">
            <a:extLst>
              <a:ext uri="{FF2B5EF4-FFF2-40B4-BE49-F238E27FC236}">
                <a16:creationId xmlns:a16="http://schemas.microsoft.com/office/drawing/2014/main" id="{B59DD6C6-35C4-46C3-A545-2E0524A934DB}"/>
              </a:ext>
            </a:extLst>
          </p:cNvPr>
          <p:cNvGrpSpPr>
            <a:grpSpLocks noChangeAspect="1"/>
          </p:cNvGrpSpPr>
          <p:nvPr/>
        </p:nvGrpSpPr>
        <p:grpSpPr>
          <a:xfrm>
            <a:off x="5272471" y="2178523"/>
            <a:ext cx="1941841" cy="1841982"/>
            <a:chOff x="7292230" y="1137175"/>
            <a:chExt cx="3403140" cy="3228135"/>
          </a:xfrm>
        </p:grpSpPr>
        <p:sp>
          <p:nvSpPr>
            <p:cNvPr id="131" name="Oval 130">
              <a:extLst>
                <a:ext uri="{FF2B5EF4-FFF2-40B4-BE49-F238E27FC236}">
                  <a16:creationId xmlns:a16="http://schemas.microsoft.com/office/drawing/2014/main" id="{44429761-4584-48D4-AD1C-6F24D772C5D9}"/>
                </a:ext>
              </a:extLst>
            </p:cNvPr>
            <p:cNvSpPr/>
            <p:nvPr/>
          </p:nvSpPr>
          <p:spPr>
            <a:xfrm>
              <a:off x="7292230" y="1137175"/>
              <a:ext cx="3403140" cy="3228135"/>
            </a:xfrm>
            <a:prstGeom prst="ellipse">
              <a:avLst/>
            </a:prstGeom>
            <a:solidFill>
              <a:srgbClr val="000000">
                <a:alpha val="75000"/>
              </a:srgbClr>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2" name="Group 131">
              <a:extLst>
                <a:ext uri="{FF2B5EF4-FFF2-40B4-BE49-F238E27FC236}">
                  <a16:creationId xmlns:a16="http://schemas.microsoft.com/office/drawing/2014/main" id="{5EAAAD2E-9F46-480A-9779-86476DA16070}"/>
                </a:ext>
              </a:extLst>
            </p:cNvPr>
            <p:cNvGrpSpPr/>
            <p:nvPr/>
          </p:nvGrpSpPr>
          <p:grpSpPr>
            <a:xfrm>
              <a:off x="7768792" y="1967065"/>
              <a:ext cx="2436501" cy="1670724"/>
              <a:chOff x="7768792" y="1949718"/>
              <a:chExt cx="2436501" cy="1670724"/>
            </a:xfrm>
          </p:grpSpPr>
          <p:pic>
            <p:nvPicPr>
              <p:cNvPr id="133" name="Picture 132"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C0CA63FF-4F93-4F7A-9CD3-33D047BEC2D4}"/>
                  </a:ext>
                </a:extLst>
              </p:cNvPr>
              <p:cNvPicPr preferRelativeResize="0">
                <a:picLocks/>
              </p:cNvPicPr>
              <p:nvPr/>
            </p:nvPicPr>
            <p:blipFill rotWithShape="1">
              <a:blip r:embed="rId4" cstate="email">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34" name="Picture 133" descr="vmware_workstation_by_lordcro-d5zep46.png">
                <a:extLst>
                  <a:ext uri="{FF2B5EF4-FFF2-40B4-BE49-F238E27FC236}">
                    <a16:creationId xmlns:a16="http://schemas.microsoft.com/office/drawing/2014/main" id="{57482CC0-A3D0-45D5-83FF-B7D2B22EB23E}"/>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35" name="Picture 134" descr="icon320x320.png">
                <a:extLst>
                  <a:ext uri="{FF2B5EF4-FFF2-40B4-BE49-F238E27FC236}">
                    <a16:creationId xmlns:a16="http://schemas.microsoft.com/office/drawing/2014/main" id="{A464730C-500F-4D81-992E-2FD55FE02FE0}"/>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36" name="Picture 135" descr="Excel_15.png">
                <a:extLst>
                  <a:ext uri="{FF2B5EF4-FFF2-40B4-BE49-F238E27FC236}">
                    <a16:creationId xmlns:a16="http://schemas.microsoft.com/office/drawing/2014/main" id="{968934E7-82A2-40ED-91D4-A895FC3379DD}"/>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37" name="Picture 136" descr="Java.png">
                <a:extLst>
                  <a:ext uri="{FF2B5EF4-FFF2-40B4-BE49-F238E27FC236}">
                    <a16:creationId xmlns:a16="http://schemas.microsoft.com/office/drawing/2014/main" id="{88D2E541-0662-48FD-93A1-4FD579D29528}"/>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38" name="Picture 137" descr="Outlook_15.png">
                <a:extLst>
                  <a:ext uri="{FF2B5EF4-FFF2-40B4-BE49-F238E27FC236}">
                    <a16:creationId xmlns:a16="http://schemas.microsoft.com/office/drawing/2014/main" id="{7E65F12B-A6D9-4992-87C2-F37CCD9746D5}"/>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39" name="Picture 138" descr="Word_15.png">
                <a:extLst>
                  <a:ext uri="{FF2B5EF4-FFF2-40B4-BE49-F238E27FC236}">
                    <a16:creationId xmlns:a16="http://schemas.microsoft.com/office/drawing/2014/main" id="{C55F2A77-0090-4BDB-AD43-5B1A49410E2B}"/>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41" name="Picture 6" descr="Image result for visio icon">
                <a:extLst>
                  <a:ext uri="{FF2B5EF4-FFF2-40B4-BE49-F238E27FC236}">
                    <a16:creationId xmlns:a16="http://schemas.microsoft.com/office/drawing/2014/main" id="{EC81DF52-E96D-4C97-A659-D5790ED15BED}"/>
                  </a:ext>
                </a:extLst>
              </p:cNvPr>
              <p:cNvPicPr preferRelativeResize="0">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95625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9">
                                            <p:txEl>
                                              <p:pRg st="0" end="0"/>
                                            </p:txEl>
                                          </p:spTgt>
                                        </p:tgtEl>
                                        <p:attrNameLst>
                                          <p:attrName>style.visibility</p:attrName>
                                        </p:attrNameLst>
                                      </p:cBhvr>
                                      <p:to>
                                        <p:strVal val="visible"/>
                                      </p:to>
                                    </p:set>
                                    <p:animEffect transition="in" filter="fade">
                                      <p:cBhvr>
                                        <p:cTn id="11" dur="500"/>
                                        <p:tgtEl>
                                          <p:spTgt spid="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9">
                                            <p:txEl>
                                              <p:pRg st="1" end="1"/>
                                            </p:txEl>
                                          </p:spTgt>
                                        </p:tgtEl>
                                        <p:attrNameLst>
                                          <p:attrName>style.visibility</p:attrName>
                                        </p:attrNameLst>
                                      </p:cBhvr>
                                      <p:to>
                                        <p:strVal val="visible"/>
                                      </p:to>
                                    </p:set>
                                    <p:animEffect transition="in" filter="fade">
                                      <p:cBhvr>
                                        <p:cTn id="16" dur="500"/>
                                        <p:tgtEl>
                                          <p:spTgt spid="79">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xEl>
                                              <p:pRg st="2" end="2"/>
                                            </p:txEl>
                                          </p:spTgt>
                                        </p:tgtEl>
                                        <p:attrNameLst>
                                          <p:attrName>style.visibility</p:attrName>
                                        </p:attrNameLst>
                                      </p:cBhvr>
                                      <p:to>
                                        <p:strVal val="visible"/>
                                      </p:to>
                                    </p:set>
                                    <p:animEffect transition="in" filter="fade">
                                      <p:cBhvr>
                                        <p:cTn id="19" dur="500"/>
                                        <p:tgtEl>
                                          <p:spTgt spid="79">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21"/>
                                        </p:tgtEl>
                                      </p:cBhvr>
                                    </p:animEffect>
                                    <p:set>
                                      <p:cBhvr>
                                        <p:cTn id="27" dur="1" fill="hold">
                                          <p:stCondLst>
                                            <p:cond delay="499"/>
                                          </p:stCondLst>
                                        </p:cTn>
                                        <p:tgtEl>
                                          <p:spTgt spid="121"/>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xEl>
                                              <p:pRg st="3" end="3"/>
                                            </p:txEl>
                                          </p:spTgt>
                                        </p:tgtEl>
                                        <p:attrNameLst>
                                          <p:attrName>style.visibility</p:attrName>
                                        </p:attrNameLst>
                                      </p:cBhvr>
                                      <p:to>
                                        <p:strVal val="visible"/>
                                      </p:to>
                                    </p:set>
                                    <p:animEffect transition="in" filter="fade">
                                      <p:cBhvr>
                                        <p:cTn id="33" dur="500"/>
                                        <p:tgtEl>
                                          <p:spTgt spid="79">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9">
                                            <p:txEl>
                                              <p:pRg st="4" end="4"/>
                                            </p:txEl>
                                          </p:spTgt>
                                        </p:tgtEl>
                                        <p:attrNameLst>
                                          <p:attrName>style.visibility</p:attrName>
                                        </p:attrNameLst>
                                      </p:cBhvr>
                                      <p:to>
                                        <p:strVal val="visible"/>
                                      </p:to>
                                    </p:set>
                                    <p:animEffect transition="in" filter="fade">
                                      <p:cBhvr>
                                        <p:cTn id="36" dur="500"/>
                                        <p:tgtEl>
                                          <p:spTgt spid="79">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9">
                                            <p:txEl>
                                              <p:pRg st="5" end="5"/>
                                            </p:txEl>
                                          </p:spTgt>
                                        </p:tgtEl>
                                        <p:attrNameLst>
                                          <p:attrName>style.visibility</p:attrName>
                                        </p:attrNameLst>
                                      </p:cBhvr>
                                      <p:to>
                                        <p:strVal val="visible"/>
                                      </p:to>
                                    </p:set>
                                    <p:animEffect transition="in" filter="fade">
                                      <p:cBhvr>
                                        <p:cTn id="39" dur="500"/>
                                        <p:tgtEl>
                                          <p:spTgt spid="79">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9">
                                            <p:txEl>
                                              <p:pRg st="6" end="6"/>
                                            </p:txEl>
                                          </p:spTgt>
                                        </p:tgtEl>
                                        <p:attrNameLst>
                                          <p:attrName>style.visibility</p:attrName>
                                        </p:attrNameLst>
                                      </p:cBhvr>
                                      <p:to>
                                        <p:strVal val="visible"/>
                                      </p:to>
                                    </p:set>
                                    <p:animEffect transition="in" filter="fade">
                                      <p:cBhvr>
                                        <p:cTn id="42" dur="500"/>
                                        <p:tgtEl>
                                          <p:spTgt spid="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Securely collocate multiple version</a:t>
            </a:r>
            <a:b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of Java on same base image</a:t>
            </a:r>
          </a:p>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Run each app or website with specific version of Java required for full functionality</a:t>
            </a:r>
          </a:p>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Uses FSLogix App Masking to hide unused versions of Java when not needed</a:t>
            </a:r>
          </a:p>
        </p:txBody>
      </p:sp>
      <p:grpSp>
        <p:nvGrpSpPr>
          <p:cNvPr id="6" name="Group 5">
            <a:extLst>
              <a:ext uri="{FF2B5EF4-FFF2-40B4-BE49-F238E27FC236}">
                <a16:creationId xmlns:a16="http://schemas.microsoft.com/office/drawing/2014/main" id="{6739362F-6039-40B8-817E-953D7614BB59}"/>
              </a:ext>
            </a:extLst>
          </p:cNvPr>
          <p:cNvGrpSpPr/>
          <p:nvPr/>
        </p:nvGrpSpPr>
        <p:grpSpPr>
          <a:xfrm>
            <a:off x="-4228" y="5568367"/>
            <a:ext cx="3188757" cy="818171"/>
            <a:chOff x="4351787" y="5679527"/>
            <a:chExt cx="3252698" cy="834577"/>
          </a:xfrm>
        </p:grpSpPr>
        <p:sp>
          <p:nvSpPr>
            <p:cNvPr id="144" name="Rectangle 143">
              <a:extLst>
                <a:ext uri="{FF2B5EF4-FFF2-40B4-BE49-F238E27FC236}">
                  <a16:creationId xmlns:a16="http://schemas.microsoft.com/office/drawing/2014/main" id="{4C77B8C9-EAB3-4EB5-A8B1-291A1B712658}"/>
                </a:ext>
              </a:extLst>
            </p:cNvPr>
            <p:cNvSpPr/>
            <p:nvPr/>
          </p:nvSpPr>
          <p:spPr bwMode="auto">
            <a:xfrm>
              <a:off x="4351787" y="5679527"/>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Java Redirection </a:t>
              </a:r>
            </a:p>
          </p:txBody>
        </p:sp>
        <p:sp>
          <p:nvSpPr>
            <p:cNvPr id="164" name="Rectangle: Top Corners Rounded 163">
              <a:extLst>
                <a:ext uri="{FF2B5EF4-FFF2-40B4-BE49-F238E27FC236}">
                  <a16:creationId xmlns:a16="http://schemas.microsoft.com/office/drawing/2014/main" id="{DDF1FD07-1D12-4FA2-A924-1C33D5439DD2}"/>
                </a:ext>
              </a:extLst>
            </p:cNvPr>
            <p:cNvSpPr/>
            <p:nvPr/>
          </p:nvSpPr>
          <p:spPr bwMode="auto">
            <a:xfrm rot="5400000">
              <a:off x="4389321" y="578509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73" name="Browser" title="Icon of a browser window">
              <a:extLst>
                <a:ext uri="{FF2B5EF4-FFF2-40B4-BE49-F238E27FC236}">
                  <a16:creationId xmlns:a16="http://schemas.microsoft.com/office/drawing/2014/main" id="{4564127A-7E8A-4D4C-A15C-3E520993F7DD}"/>
                </a:ext>
              </a:extLst>
            </p:cNvPr>
            <p:cNvSpPr>
              <a:spLocks noChangeAspect="1" noEditPoints="1"/>
            </p:cNvSpPr>
            <p:nvPr/>
          </p:nvSpPr>
          <p:spPr bwMode="auto">
            <a:xfrm>
              <a:off x="4492732" y="5968959"/>
              <a:ext cx="319514" cy="2557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4" name="Group 173">
            <a:extLst>
              <a:ext uri="{FF2B5EF4-FFF2-40B4-BE49-F238E27FC236}">
                <a16:creationId xmlns:a16="http://schemas.microsoft.com/office/drawing/2014/main" id="{B0913344-C807-4F7D-B968-896179C27BA9}"/>
              </a:ext>
            </a:extLst>
          </p:cNvPr>
          <p:cNvGrpSpPr>
            <a:grpSpLocks noChangeAspect="1"/>
          </p:cNvGrpSpPr>
          <p:nvPr/>
        </p:nvGrpSpPr>
        <p:grpSpPr>
          <a:xfrm>
            <a:off x="3530011" y="1992542"/>
            <a:ext cx="4006962" cy="2872914"/>
            <a:chOff x="5263383" y="1373332"/>
            <a:chExt cx="5453237" cy="3909868"/>
          </a:xfrm>
        </p:grpSpPr>
        <p:pic>
          <p:nvPicPr>
            <p:cNvPr id="175" name="Picture 174">
              <a:extLst>
                <a:ext uri="{FF2B5EF4-FFF2-40B4-BE49-F238E27FC236}">
                  <a16:creationId xmlns:a16="http://schemas.microsoft.com/office/drawing/2014/main" id="{710DF903-CF01-4DFF-96B9-FDF0BF02A8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3383" y="1373332"/>
              <a:ext cx="5453237" cy="3909868"/>
            </a:xfrm>
            <a:prstGeom prst="rect">
              <a:avLst/>
            </a:prstGeom>
          </p:spPr>
        </p:pic>
        <p:pic>
          <p:nvPicPr>
            <p:cNvPr id="176" name="Picture 175">
              <a:extLst>
                <a:ext uri="{FF2B5EF4-FFF2-40B4-BE49-F238E27FC236}">
                  <a16:creationId xmlns:a16="http://schemas.microsoft.com/office/drawing/2014/main" id="{7A878900-4A91-4B1F-869C-358E80F083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69553" y="3136602"/>
              <a:ext cx="2512125" cy="260220"/>
            </a:xfrm>
            <a:prstGeom prst="rect">
              <a:avLst/>
            </a:prstGeom>
          </p:spPr>
        </p:pic>
      </p:grpSp>
    </p:spTree>
    <p:extLst>
      <p:ext uri="{BB962C8B-B14F-4D97-AF65-F5344CB8AC3E}">
        <p14:creationId xmlns:p14="http://schemas.microsoft.com/office/powerpoint/2010/main" val="1084681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9">
                                            <p:txEl>
                                              <p:pRg st="1" end="1"/>
                                            </p:txEl>
                                          </p:spTgt>
                                        </p:tgtEl>
                                        <p:attrNameLst>
                                          <p:attrName>style.visibility</p:attrName>
                                        </p:attrNameLst>
                                      </p:cBhvr>
                                      <p:to>
                                        <p:strVal val="visible"/>
                                      </p:to>
                                    </p:set>
                                    <p:animEffect transition="in" filter="fade">
                                      <p:cBhvr>
                                        <p:cTn id="15" dur="500"/>
                                        <p:tgtEl>
                                          <p:spTgt spid="7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xEl>
                                              <p:pRg st="2" end="2"/>
                                            </p:txEl>
                                          </p:spTgt>
                                        </p:tgtEl>
                                        <p:attrNameLst>
                                          <p:attrName>style.visibility</p:attrName>
                                        </p:attrNameLst>
                                      </p:cBhvr>
                                      <p:to>
                                        <p:strVal val="visible"/>
                                      </p:to>
                                    </p:set>
                                    <p:animEffect transition="in" filter="fade">
                                      <p:cBhvr>
                                        <p:cTn id="18" dur="500"/>
                                        <p:tgtEl>
                                          <p:spTgt spid="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desktop computer sitting on a table&#10;&#10;Description generated with very high confidence">
            <a:extLst>
              <a:ext uri="{FF2B5EF4-FFF2-40B4-BE49-F238E27FC236}">
                <a16:creationId xmlns:a16="http://schemas.microsoft.com/office/drawing/2014/main" id="{D9F2066B-D26E-4057-ACCB-381288374E10}"/>
              </a:ext>
            </a:extLst>
          </p:cNvPr>
          <p:cNvPicPr>
            <a:picLocks noGrp="1" noChangeAspect="1"/>
          </p:cNvPicPr>
          <p:nvPr>
            <p:ph type="pic" sz="quarter" idx="4294967295"/>
          </p:nvPr>
        </p:nvPicPr>
        <p:blipFill rotWithShape="1">
          <a:blip r:embed="rId3" cstate="email">
            <a:extLst>
              <a:ext uri="{28A0092B-C50C-407E-A947-70E740481C1C}">
                <a14:useLocalDpi xmlns:a14="http://schemas.microsoft.com/office/drawing/2010/main"/>
              </a:ext>
            </a:extLst>
          </a:blip>
          <a:srcRect/>
          <a:stretch/>
        </p:blipFill>
        <p:spPr>
          <a:xfrm>
            <a:off x="6660379" y="332880"/>
            <a:ext cx="5531621" cy="6338706"/>
          </a:xfrm>
        </p:spPr>
      </p:pic>
      <p:sp>
        <p:nvSpPr>
          <p:cNvPr id="5" name="Text Placeholder 4">
            <a:extLst>
              <a:ext uri="{FF2B5EF4-FFF2-40B4-BE49-F238E27FC236}">
                <a16:creationId xmlns:a16="http://schemas.microsoft.com/office/drawing/2014/main" id="{B172AFBC-7DDF-4F94-9A68-CA1BCFA0C052}"/>
              </a:ext>
            </a:extLst>
          </p:cNvPr>
          <p:cNvSpPr>
            <a:spLocks noGrp="1"/>
          </p:cNvSpPr>
          <p:nvPr>
            <p:ph type="body" sz="quarter" idx="10"/>
          </p:nvPr>
        </p:nvSpPr>
        <p:spPr>
          <a:xfrm>
            <a:off x="275967" y="1147381"/>
            <a:ext cx="6088072" cy="5244962"/>
          </a:xfrm>
        </p:spPr>
        <p:txBody>
          <a:bodyPr/>
          <a:lstStyle/>
          <a:p>
            <a:pPr marL="285750" indent="-285750" defTabSz="914102" fontAlgn="base">
              <a:lnSpc>
                <a:spcPct val="100000"/>
              </a:lnSpc>
              <a:spcBef>
                <a:spcPts val="1176"/>
              </a:spcBef>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To access </a:t>
            </a:r>
            <a:r>
              <a:rPr lang="en-US" sz="2400" dirty="0" err="1">
                <a:latin typeface="Segoe UI" panose="020B0502040204020203" pitchFamily="34" charset="0"/>
                <a:cs typeface="Segoe UI" panose="020B0502040204020203" pitchFamily="34" charset="0"/>
              </a:rPr>
              <a:t>FSLogix</a:t>
            </a:r>
            <a:r>
              <a:rPr lang="en-US" sz="2400" dirty="0">
                <a:latin typeface="Segoe UI" panose="020B0502040204020203" pitchFamily="34" charset="0"/>
                <a:cs typeface="Segoe UI" panose="020B0502040204020203" pitchFamily="34" charset="0"/>
              </a:rPr>
              <a:t> technology Requires:</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Microsoft 365 F1, E3, E5, A3, A5, Business</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Enterprise E3, E5</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Education A3, A5</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VDA per user</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Remote Desktop Services (RDS) Client Access License (CAL) with active Software Assurance (SA)</a:t>
            </a:r>
          </a:p>
          <a:p>
            <a:pPr marL="285750" indent="-285750" fontAlgn="t">
              <a:buFont typeface="Arial" panose="020B0604020202020204" pitchFamily="34" charset="0"/>
              <a:buChar char="•"/>
            </a:pPr>
            <a:r>
              <a:rPr lang="en-US" sz="2400" dirty="0">
                <a:latin typeface="Segoe UI" panose="020B0502040204020203" pitchFamily="34" charset="0"/>
                <a:cs typeface="Segoe UI" panose="020B0502040204020203" pitchFamily="34" charset="0"/>
              </a:rPr>
              <a:t>Entitlements are live today:</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Download here: </a:t>
            </a:r>
            <a:r>
              <a:rPr lang="en-US" dirty="0">
                <a:hlinkClick r:id="rId4" tooltip="https://nam06.safelinks.protection.outlook.com/?url=https%3a%2f%2fdocs.microsoft.com%2fen-us%2ffslogix%2finstall-ht&amp;data=02%7c01%7cdaullo%40microsoft.com%7cfd8f9676365b49e9f24808d6fe412664%7c72f988bf86f141af91ab2d7cd011db47%7c1%7c0%7c636975953105513889&amp;sdata=ofdangvpifrd9gsk0mz%2br%2brbnfuik5wjyq8fxep58hq%3d&amp;reserved=0"/>
              </a:rPr>
              <a:t>https://docs.microsoft.com/en-us/fslogix/install-ht</a:t>
            </a:r>
            <a:r>
              <a:rPr lang="en-US" dirty="0"/>
              <a:t> </a:t>
            </a:r>
          </a:p>
          <a:p>
            <a:pPr marL="509847" lvl="1" indent="-285750" fontAlgn="t">
              <a:buFont typeface="Arial" panose="020B0604020202020204" pitchFamily="34" charset="0"/>
              <a:buChar char="•"/>
            </a:pPr>
            <a:r>
              <a:rPr lang="en-US" dirty="0"/>
              <a:t>Can be used by any customer solution – not just in WVD (recommended ONLY for VDI environments)</a:t>
            </a:r>
          </a:p>
          <a:p>
            <a:pPr marL="509847" lvl="1" indent="-285750" fontAlgn="t">
              <a:buFont typeface="Arial" panose="020B0604020202020204" pitchFamily="34" charset="0"/>
              <a:buChar char="•"/>
            </a:pPr>
            <a:r>
              <a:rPr lang="en-US" dirty="0"/>
              <a:t>High-speed disk and FAST network connectivity highly recommended</a:t>
            </a:r>
          </a:p>
        </p:txBody>
      </p:sp>
      <p:pic>
        <p:nvPicPr>
          <p:cNvPr id="4" name="Picture 3">
            <a:extLst>
              <a:ext uri="{FF2B5EF4-FFF2-40B4-BE49-F238E27FC236}">
                <a16:creationId xmlns:a16="http://schemas.microsoft.com/office/drawing/2014/main" id="{753E68A4-80F4-4B46-BDD8-F105DD83E68E}"/>
              </a:ext>
            </a:extLst>
          </p:cNvPr>
          <p:cNvPicPr>
            <a:picLocks noChangeAspect="1"/>
          </p:cNvPicPr>
          <p:nvPr/>
        </p:nvPicPr>
        <p:blipFill>
          <a:blip r:embed="rId5"/>
          <a:stretch>
            <a:fillRect/>
          </a:stretch>
        </p:blipFill>
        <p:spPr>
          <a:xfrm>
            <a:off x="1290898" y="172052"/>
            <a:ext cx="3276600" cy="704850"/>
          </a:xfrm>
          <a:prstGeom prst="rect">
            <a:avLst/>
          </a:prstGeom>
        </p:spPr>
      </p:pic>
      <p:sp>
        <p:nvSpPr>
          <p:cNvPr id="6" name="Rectangle 5">
            <a:extLst>
              <a:ext uri="{FF2B5EF4-FFF2-40B4-BE49-F238E27FC236}">
                <a16:creationId xmlns:a16="http://schemas.microsoft.com/office/drawing/2014/main" id="{E7D040ED-D611-4DEE-82A9-66EE555B9515}"/>
              </a:ext>
            </a:extLst>
          </p:cNvPr>
          <p:cNvSpPr/>
          <p:nvPr/>
        </p:nvSpPr>
        <p:spPr>
          <a:xfrm>
            <a:off x="6660379" y="332880"/>
            <a:ext cx="5255654" cy="1077218"/>
          </a:xfrm>
          <a:prstGeom prst="rect">
            <a:avLst/>
          </a:prstGeom>
        </p:spPr>
        <p:txBody>
          <a:bodyPr wrap="square">
            <a:spAutoFit/>
          </a:bodyPr>
          <a:lstStyle/>
          <a:p>
            <a:r>
              <a:rPr lang="en-US" sz="1600" dirty="0" err="1">
                <a:latin typeface="Calibri" panose="020F0502020204030204" pitchFamily="34" charset="0"/>
                <a:ea typeface="Calibri" panose="020F0502020204030204" pitchFamily="34" charset="0"/>
              </a:rPr>
              <a:t>FSlogix</a:t>
            </a:r>
            <a:r>
              <a:rPr lang="en-US" sz="1600" dirty="0">
                <a:latin typeface="Calibri" panose="020F0502020204030204" pitchFamily="34" charset="0"/>
                <a:ea typeface="Calibri" panose="020F0502020204030204" pitchFamily="34" charset="0"/>
              </a:rPr>
              <a:t> with Azure NetApp Files:</a:t>
            </a:r>
          </a:p>
          <a:p>
            <a:r>
              <a:rPr lang="en-US" sz="1600" u="sng" dirty="0">
                <a:solidFill>
                  <a:srgbClr val="0563C1"/>
                </a:solidFill>
                <a:latin typeface="Calibri" panose="020F0502020204030204" pitchFamily="34" charset="0"/>
                <a:ea typeface="Calibri" panose="020F0502020204030204" pitchFamily="34" charset="0"/>
                <a:hlinkClick r:id="rId6"/>
              </a:rPr>
              <a:t>https://docs.microsoft.com/en-us/azure/azure-netapp-files/azure-netapp-files-solution-architectures#windows-virtual-desktopvdi-solutions</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56400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dirty="0"/>
              <a:t>FSLogix Profile per HostPool</a:t>
            </a:r>
          </a:p>
        </p:txBody>
      </p:sp>
      <p:pic>
        <p:nvPicPr>
          <p:cNvPr id="4" name="Picture 3">
            <a:extLst>
              <a:ext uri="{FF2B5EF4-FFF2-40B4-BE49-F238E27FC236}">
                <a16:creationId xmlns:a16="http://schemas.microsoft.com/office/drawing/2014/main" id="{28842A68-BC02-4F25-89BC-8504DEBB436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24768" y="5702371"/>
            <a:ext cx="1520387" cy="875014"/>
          </a:xfrm>
          <a:prstGeom prst="rect">
            <a:avLst/>
          </a:prstGeom>
        </p:spPr>
      </p:pic>
      <p:sp>
        <p:nvSpPr>
          <p:cNvPr id="5" name="Rectangle 4">
            <a:extLst>
              <a:ext uri="{FF2B5EF4-FFF2-40B4-BE49-F238E27FC236}">
                <a16:creationId xmlns:a16="http://schemas.microsoft.com/office/drawing/2014/main" id="{8919327F-AFF6-47C4-AE4C-866146732A45}"/>
              </a:ext>
            </a:extLst>
          </p:cNvPr>
          <p:cNvSpPr/>
          <p:nvPr/>
        </p:nvSpPr>
        <p:spPr bwMode="auto">
          <a:xfrm>
            <a:off x="1164115" y="3621509"/>
            <a:ext cx="1712285" cy="1457864"/>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sng" strike="noStrike" kern="1200" cap="none" spc="0" normalizeH="0" baseline="0" noProof="0" dirty="0">
                <a:ln>
                  <a:noFill/>
                </a:ln>
                <a:solidFill>
                  <a:srgbClr val="0078D7"/>
                </a:solidFill>
                <a:effectLst/>
                <a:uLnTx/>
                <a:uFillTx/>
                <a:latin typeface="Segoe UI Semilight"/>
                <a:ea typeface="+mn-ea"/>
                <a:cs typeface="+mn-cs"/>
              </a:rPr>
              <a:t>Desktop1</a:t>
            </a:r>
            <a:r>
              <a:rPr kumimoji="0" lang="en-US" sz="1600" b="0" i="0" u="none" strike="noStrike" kern="1200" cap="none" spc="0" normalizeH="0" baseline="0" noProof="0" dirty="0">
                <a:ln>
                  <a:noFill/>
                </a:ln>
                <a:solidFill>
                  <a:srgbClr val="0078D7"/>
                </a:solidFill>
                <a:effectLst/>
                <a:uLnTx/>
                <a:uFillTx/>
                <a:latin typeface="Segoe UI Semilight"/>
                <a:ea typeface="+mn-ea"/>
                <a:cs typeface="+mn-cs"/>
              </a:rPr>
              <a:t> Host Pool</a:t>
            </a:r>
          </a:p>
        </p:txBody>
      </p:sp>
      <p:pic>
        <p:nvPicPr>
          <p:cNvPr id="6" name="Virtual machines">
            <a:extLst>
              <a:ext uri="{FF2B5EF4-FFF2-40B4-BE49-F238E27FC236}">
                <a16:creationId xmlns:a16="http://schemas.microsoft.com/office/drawing/2014/main" id="{18C1E300-3B07-4B27-882C-03EFBBCF24B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10" y="4497830"/>
            <a:ext cx="468965" cy="436611"/>
          </a:xfrm>
          <a:prstGeom prst="rect">
            <a:avLst/>
          </a:prstGeom>
        </p:spPr>
      </p:pic>
      <p:pic>
        <p:nvPicPr>
          <p:cNvPr id="7" name="Virtual machines">
            <a:extLst>
              <a:ext uri="{FF2B5EF4-FFF2-40B4-BE49-F238E27FC236}">
                <a16:creationId xmlns:a16="http://schemas.microsoft.com/office/drawing/2014/main" id="{0E1CA004-48E3-4576-B533-A06B80AF5D6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7" y="4497830"/>
            <a:ext cx="468965" cy="436611"/>
          </a:xfrm>
          <a:prstGeom prst="rect">
            <a:avLst/>
          </a:prstGeom>
        </p:spPr>
      </p:pic>
      <p:pic>
        <p:nvPicPr>
          <p:cNvPr id="8" name="Virtual machines">
            <a:extLst>
              <a:ext uri="{FF2B5EF4-FFF2-40B4-BE49-F238E27FC236}">
                <a16:creationId xmlns:a16="http://schemas.microsoft.com/office/drawing/2014/main" id="{0153207E-7757-4E6F-91C8-C093ABF1100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88515" y="3729978"/>
            <a:ext cx="468965" cy="436611"/>
          </a:xfrm>
          <a:prstGeom prst="rect">
            <a:avLst/>
          </a:prstGeom>
        </p:spPr>
      </p:pic>
      <p:pic>
        <p:nvPicPr>
          <p:cNvPr id="9" name="Virtual machines">
            <a:extLst>
              <a:ext uri="{FF2B5EF4-FFF2-40B4-BE49-F238E27FC236}">
                <a16:creationId xmlns:a16="http://schemas.microsoft.com/office/drawing/2014/main" id="{97CB0291-404E-4410-BC09-268D92F5B4A8}"/>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294909" y="3729978"/>
            <a:ext cx="468965" cy="436611"/>
          </a:xfrm>
          <a:prstGeom prst="rect">
            <a:avLst/>
          </a:prstGeom>
        </p:spPr>
      </p:pic>
      <p:sp>
        <p:nvSpPr>
          <p:cNvPr id="10" name="Rectangle 9">
            <a:extLst>
              <a:ext uri="{FF2B5EF4-FFF2-40B4-BE49-F238E27FC236}">
                <a16:creationId xmlns:a16="http://schemas.microsoft.com/office/drawing/2014/main" id="{0D67E6FC-B03A-4DE8-8947-86645B0BC93A}"/>
              </a:ext>
            </a:extLst>
          </p:cNvPr>
          <p:cNvSpPr/>
          <p:nvPr/>
        </p:nvSpPr>
        <p:spPr bwMode="auto">
          <a:xfrm>
            <a:off x="9868419" y="2187536"/>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sng" strike="noStrike" kern="1200" cap="none" spc="0" normalizeH="0" baseline="0" noProof="0" dirty="0">
                <a:ln>
                  <a:noFill/>
                </a:ln>
                <a:solidFill>
                  <a:srgbClr val="0078D7"/>
                </a:solidFill>
                <a:effectLst/>
                <a:uLnTx/>
                <a:uFillTx/>
                <a:latin typeface="Segoe UI Semilight"/>
                <a:ea typeface="+mn-ea"/>
                <a:cs typeface="+mn-cs"/>
              </a:rPr>
              <a:t>Apps2</a:t>
            </a:r>
            <a:r>
              <a:rPr kumimoji="0" lang="en-US" sz="1600" b="0" i="0" u="none" strike="noStrike" kern="1200" cap="none" spc="0" normalizeH="0" baseline="0" noProof="0" dirty="0">
                <a:ln>
                  <a:noFill/>
                </a:ln>
                <a:solidFill>
                  <a:srgbClr val="0078D7"/>
                </a:solidFill>
                <a:effectLst/>
                <a:uLnTx/>
                <a:uFillTx/>
                <a:latin typeface="Segoe UI Semilight"/>
                <a:ea typeface="+mn-ea"/>
                <a:cs typeface="+mn-cs"/>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4" y="3063857"/>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21" y="3063857"/>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0992819" y="2296005"/>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999213" y="2296005"/>
            <a:ext cx="468965" cy="436611"/>
          </a:xfrm>
          <a:prstGeom prst="rect">
            <a:avLst/>
          </a:prstGeom>
        </p:spPr>
      </p:pic>
      <p:pic>
        <p:nvPicPr>
          <p:cNvPr id="15" name="Picture 14">
            <a:extLst>
              <a:ext uri="{FF2B5EF4-FFF2-40B4-BE49-F238E27FC236}">
                <a16:creationId xmlns:a16="http://schemas.microsoft.com/office/drawing/2014/main" id="{3FB1438F-5D0C-40A1-9BFB-8E671A3C158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1670" y="980357"/>
            <a:ext cx="2883568" cy="583074"/>
          </a:xfrm>
          <a:prstGeom prst="rect">
            <a:avLst/>
          </a:prstGeom>
        </p:spPr>
      </p:pic>
      <p:sp>
        <p:nvSpPr>
          <p:cNvPr id="16" name="Arrow: Up 15">
            <a:extLst>
              <a:ext uri="{FF2B5EF4-FFF2-40B4-BE49-F238E27FC236}">
                <a16:creationId xmlns:a16="http://schemas.microsoft.com/office/drawing/2014/main" id="{D53B34F3-8D9E-4F2A-A503-9AB60F4E9955}"/>
              </a:ext>
            </a:extLst>
          </p:cNvPr>
          <p:cNvSpPr/>
          <p:nvPr/>
        </p:nvSpPr>
        <p:spPr bwMode="auto">
          <a:xfrm>
            <a:off x="9868419" y="1582559"/>
            <a:ext cx="1684421" cy="670892"/>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Semilight"/>
                <a:ea typeface="+mn-ea"/>
                <a:cs typeface="+mn-cs"/>
              </a:rPr>
              <a:t>Published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Semilight"/>
                <a:ea typeface="+mn-ea"/>
                <a:cs typeface="+mn-cs"/>
              </a:rPr>
              <a:t>apps</a:t>
            </a:r>
          </a:p>
        </p:txBody>
      </p:sp>
      <p:pic>
        <p:nvPicPr>
          <p:cNvPr id="17" name="Picture 16">
            <a:extLst>
              <a:ext uri="{FF2B5EF4-FFF2-40B4-BE49-F238E27FC236}">
                <a16:creationId xmlns:a16="http://schemas.microsoft.com/office/drawing/2014/main" id="{96929A6D-823D-4A2C-997A-B044D12D37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633123" y="462203"/>
            <a:ext cx="524551" cy="518154"/>
          </a:xfrm>
          <a:prstGeom prst="rect">
            <a:avLst/>
          </a:prstGeom>
        </p:spPr>
      </p:pic>
      <p:pic>
        <p:nvPicPr>
          <p:cNvPr id="18" name="Picture 17">
            <a:extLst>
              <a:ext uri="{FF2B5EF4-FFF2-40B4-BE49-F238E27FC236}">
                <a16:creationId xmlns:a16="http://schemas.microsoft.com/office/drawing/2014/main" id="{1D6110B1-7B56-4B71-9E94-1FA5B32D007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157675" y="464621"/>
            <a:ext cx="524552" cy="515736"/>
          </a:xfrm>
          <a:prstGeom prst="rect">
            <a:avLst/>
          </a:prstGeom>
        </p:spPr>
      </p:pic>
      <p:pic>
        <p:nvPicPr>
          <p:cNvPr id="19" name="Picture 18">
            <a:extLst>
              <a:ext uri="{FF2B5EF4-FFF2-40B4-BE49-F238E27FC236}">
                <a16:creationId xmlns:a16="http://schemas.microsoft.com/office/drawing/2014/main" id="{DE541FCF-AF9E-430E-8332-736A2F1F2BD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648656" y="444964"/>
            <a:ext cx="666617" cy="535393"/>
          </a:xfrm>
          <a:prstGeom prst="rect">
            <a:avLst/>
          </a:prstGeom>
        </p:spPr>
      </p:pic>
      <p:pic>
        <p:nvPicPr>
          <p:cNvPr id="20" name="Picture 19">
            <a:extLst>
              <a:ext uri="{FF2B5EF4-FFF2-40B4-BE49-F238E27FC236}">
                <a16:creationId xmlns:a16="http://schemas.microsoft.com/office/drawing/2014/main" id="{8ECB1F50-E9F5-4C9C-A386-8667A2B4F49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1113" y="5702371"/>
            <a:ext cx="1164851" cy="875014"/>
          </a:xfrm>
          <a:prstGeom prst="rect">
            <a:avLst/>
          </a:prstGeom>
        </p:spPr>
      </p:pic>
      <p:sp>
        <p:nvSpPr>
          <p:cNvPr id="21" name="Arrow: Down 20">
            <a:extLst>
              <a:ext uri="{FF2B5EF4-FFF2-40B4-BE49-F238E27FC236}">
                <a16:creationId xmlns:a16="http://schemas.microsoft.com/office/drawing/2014/main" id="{BC85F949-E73F-4DCF-976A-CF2C2927A8CA}"/>
              </a:ext>
            </a:extLst>
          </p:cNvPr>
          <p:cNvSpPr/>
          <p:nvPr/>
        </p:nvSpPr>
        <p:spPr bwMode="auto">
          <a:xfrm>
            <a:off x="1212032" y="4953795"/>
            <a:ext cx="1664368" cy="731389"/>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Semilight"/>
                <a:ea typeface="+mn-ea"/>
                <a:cs typeface="+mn-cs"/>
              </a:rPr>
              <a:t>Published Desktops</a:t>
            </a:r>
          </a:p>
        </p:txBody>
      </p:sp>
      <p:pic>
        <p:nvPicPr>
          <p:cNvPr id="24" name="Picture 23" descr="A picture containing drawing&#10;&#10;Description automatically generated">
            <a:extLst>
              <a:ext uri="{FF2B5EF4-FFF2-40B4-BE49-F238E27FC236}">
                <a16:creationId xmlns:a16="http://schemas.microsoft.com/office/drawing/2014/main" id="{9ECDE860-972D-4977-8279-EE07F3846D1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48656" y="2080177"/>
            <a:ext cx="2025199" cy="2025199"/>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92A53EF1-A5FA-4EFC-9107-DF77968C86A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938519" y="1974233"/>
            <a:ext cx="780290" cy="780290"/>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741380" y="3323103"/>
            <a:ext cx="780290" cy="780290"/>
          </a:xfrm>
          <a:prstGeom prst="rect">
            <a:avLst/>
          </a:prstGeom>
        </p:spPr>
      </p:pic>
      <p:sp>
        <p:nvSpPr>
          <p:cNvPr id="29" name="TextBox 28">
            <a:extLst>
              <a:ext uri="{FF2B5EF4-FFF2-40B4-BE49-F238E27FC236}">
                <a16:creationId xmlns:a16="http://schemas.microsoft.com/office/drawing/2014/main" id="{66291103-8EEE-4A77-92B6-F4757E443DF9}"/>
              </a:ext>
            </a:extLst>
          </p:cNvPr>
          <p:cNvSpPr txBox="1"/>
          <p:nvPr/>
        </p:nvSpPr>
        <p:spPr>
          <a:xfrm>
            <a:off x="5791597" y="1399341"/>
            <a:ext cx="3390073"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\\FSLFS\Share\</a:t>
            </a:r>
            <a:r>
              <a:rPr kumimoji="0" lang="en-US" sz="2400" b="1"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Apps2</a:t>
            </a:r>
          </a:p>
        </p:txBody>
      </p:sp>
      <p:sp>
        <p:nvSpPr>
          <p:cNvPr id="30" name="TextBox 29">
            <a:extLst>
              <a:ext uri="{FF2B5EF4-FFF2-40B4-BE49-F238E27FC236}">
                <a16:creationId xmlns:a16="http://schemas.microsoft.com/office/drawing/2014/main" id="{378C3344-3BA7-4BFB-A551-6EEDB1CD95F2}"/>
              </a:ext>
            </a:extLst>
          </p:cNvPr>
          <p:cNvSpPr txBox="1"/>
          <p:nvPr/>
        </p:nvSpPr>
        <p:spPr>
          <a:xfrm>
            <a:off x="3698809" y="4009206"/>
            <a:ext cx="3780164"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\\FSLFS\Share\</a:t>
            </a:r>
            <a:r>
              <a:rPr kumimoji="0" lang="en-US" sz="2400" b="1" i="0" u="sng"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Desktop1</a:t>
            </a:r>
          </a:p>
        </p:txBody>
      </p:sp>
      <p:cxnSp>
        <p:nvCxnSpPr>
          <p:cNvPr id="32" name="Straight Arrow Connector 31">
            <a:extLst>
              <a:ext uri="{FF2B5EF4-FFF2-40B4-BE49-F238E27FC236}">
                <a16:creationId xmlns:a16="http://schemas.microsoft.com/office/drawing/2014/main" id="{6D19947D-28C3-45A3-9460-235ED3C733ED}"/>
              </a:ext>
            </a:extLst>
          </p:cNvPr>
          <p:cNvCxnSpPr>
            <a:cxnSpLocks/>
          </p:cNvCxnSpPr>
          <p:nvPr/>
        </p:nvCxnSpPr>
        <p:spPr>
          <a:xfrm flipV="1">
            <a:off x="2932630" y="4350441"/>
            <a:ext cx="888743" cy="147389"/>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1A8EF6D-8D3B-4729-99DC-5F81FA0AEA7A}"/>
              </a:ext>
            </a:extLst>
          </p:cNvPr>
          <p:cNvCxnSpPr>
            <a:cxnSpLocks/>
          </p:cNvCxnSpPr>
          <p:nvPr/>
        </p:nvCxnSpPr>
        <p:spPr>
          <a:xfrm flipH="1" flipV="1">
            <a:off x="7847463" y="2364378"/>
            <a:ext cx="1902036" cy="552090"/>
          </a:xfrm>
          <a:prstGeom prst="straightConnector1">
            <a:avLst/>
          </a:prstGeom>
          <a:ln w="412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669FA7E-809E-4068-A7DC-DEEF8A91671E}"/>
              </a:ext>
            </a:extLst>
          </p:cNvPr>
          <p:cNvSpPr txBox="1"/>
          <p:nvPr/>
        </p:nvSpPr>
        <p:spPr>
          <a:xfrm>
            <a:off x="7646363" y="4430014"/>
            <a:ext cx="4206271" cy="1668149"/>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Best Practices:</a:t>
            </a:r>
          </a:p>
          <a:p>
            <a:pPr marL="342900" marR="0" lvl="0" indent="-342900" algn="l" defTabSz="914367"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Unique UNC for each HostPool</a:t>
            </a:r>
          </a:p>
          <a:p>
            <a:pPr marL="342900" marR="0" lvl="0" indent="-342900" algn="l" defTabSz="914367" rtl="0" eaLnBrk="1" fontAlgn="auto" latinLnBrk="0" hangingPunct="1">
              <a:lnSpc>
                <a:spcPct val="90000"/>
              </a:lnSpc>
              <a:spcBef>
                <a:spcPts val="0"/>
              </a:spcBef>
              <a:spcAft>
                <a:spcPts val="600"/>
              </a:spcAft>
              <a:buClrTx/>
              <a:buSzTx/>
              <a:buFontTx/>
              <a:buChar char="-"/>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Name directory same as HostPool (easy to see mapping)</a:t>
            </a:r>
          </a:p>
        </p:txBody>
      </p:sp>
    </p:spTree>
    <p:extLst>
      <p:ext uri="{BB962C8B-B14F-4D97-AF65-F5344CB8AC3E}">
        <p14:creationId xmlns:p14="http://schemas.microsoft.com/office/powerpoint/2010/main" val="339065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22" presetClass="entr" presetSubtype="8"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par>
                                <p:cTn id="29" presetID="22" presetClass="entr" presetSubtype="8"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right)">
                                      <p:cBhvr>
                                        <p:cTn id="42" dur="500"/>
                                        <p:tgtEl>
                                          <p:spTgt spid="10"/>
                                        </p:tgtEl>
                                      </p:cBhvr>
                                    </p:animEffect>
                                  </p:childTnLst>
                                </p:cTn>
                              </p:par>
                              <p:par>
                                <p:cTn id="43" presetID="22" presetClass="entr" presetSubtype="2"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par>
                                <p:cTn id="46" presetID="22" presetClass="entr" presetSubtype="2"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right)">
                                      <p:cBhvr>
                                        <p:cTn id="48" dur="500"/>
                                        <p:tgtEl>
                                          <p:spTgt spid="12"/>
                                        </p:tgtEl>
                                      </p:cBhvr>
                                    </p:animEffect>
                                  </p:childTnLst>
                                </p:cTn>
                              </p:par>
                              <p:par>
                                <p:cTn id="49" presetID="22" presetClass="entr" presetSubtype="2"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right)">
                                      <p:cBhvr>
                                        <p:cTn id="51" dur="500"/>
                                        <p:tgtEl>
                                          <p:spTgt spid="13"/>
                                        </p:tgtEl>
                                      </p:cBhvr>
                                    </p:animEffect>
                                  </p:childTnLst>
                                </p:cTn>
                              </p:par>
                              <p:par>
                                <p:cTn id="52" presetID="22" presetClass="entr" presetSubtype="2"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par>
                                <p:cTn id="55" presetID="22" presetClass="entr" presetSubtype="2"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right)">
                                      <p:cBhvr>
                                        <p:cTn id="60" dur="500"/>
                                        <p:tgtEl>
                                          <p:spTgt spid="16"/>
                                        </p:tgtEl>
                                      </p:cBhvr>
                                    </p:animEffect>
                                  </p:childTnLst>
                                </p:cTn>
                              </p:par>
                              <p:par>
                                <p:cTn id="61" presetID="22" presetClass="entr" presetSubtype="2"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right)">
                                      <p:cBhvr>
                                        <p:cTn id="63" dur="500"/>
                                        <p:tgtEl>
                                          <p:spTgt spid="17"/>
                                        </p:tgtEl>
                                      </p:cBhvr>
                                    </p:animEffect>
                                  </p:childTnLst>
                                </p:cTn>
                              </p:par>
                              <p:par>
                                <p:cTn id="64" presetID="22" presetClass="entr" presetSubtype="2"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right)">
                                      <p:cBhvr>
                                        <p:cTn id="66" dur="500"/>
                                        <p:tgtEl>
                                          <p:spTgt spid="18"/>
                                        </p:tgtEl>
                                      </p:cBhvr>
                                    </p:animEffect>
                                  </p:childTnLst>
                                </p:cTn>
                              </p:par>
                              <p:par>
                                <p:cTn id="67" presetID="22" presetClass="entr" presetSubtype="2"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right)">
                                      <p:cBhvr>
                                        <p:cTn id="69" dur="500"/>
                                        <p:tgtEl>
                                          <p:spTgt spid="19"/>
                                        </p:tgtEl>
                                      </p:cBhvr>
                                    </p:animEffect>
                                  </p:childTnLst>
                                </p:cTn>
                              </p:par>
                              <p:par>
                                <p:cTn id="70" presetID="22" presetClass="entr" presetSubtype="2"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right)">
                                      <p:cBhvr>
                                        <p:cTn id="72" dur="500"/>
                                        <p:tgtEl>
                                          <p:spTgt spid="26"/>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right)">
                                      <p:cBhvr>
                                        <p:cTn id="75" dur="500"/>
                                        <p:tgtEl>
                                          <p:spTgt spid="29"/>
                                        </p:tgtEl>
                                      </p:cBhvr>
                                    </p:animEffect>
                                  </p:childTnLst>
                                </p:cTn>
                              </p:par>
                              <p:par>
                                <p:cTn id="76" presetID="22" presetClass="entr" presetSubtype="2"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wipe(right)">
                                      <p:cBhvr>
                                        <p:cTn id="7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6" grpId="0" animBg="1"/>
      <p:bldP spid="21" grpId="0" animBg="1"/>
      <p:bldP spid="29" grpId="0"/>
      <p:bldP spid="3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C8166-5DA0-4E36-8AA8-7B36AC829CFC}"/>
              </a:ext>
            </a:extLst>
          </p:cNvPr>
          <p:cNvSpPr>
            <a:spLocks noGrp="1"/>
          </p:cNvSpPr>
          <p:nvPr>
            <p:ph type="title"/>
          </p:nvPr>
        </p:nvSpPr>
        <p:spPr>
          <a:xfrm>
            <a:off x="588263" y="2425541"/>
            <a:ext cx="4167887" cy="1107996"/>
          </a:xfrm>
        </p:spPr>
        <p:txBody>
          <a:bodyPr/>
          <a:lstStyle/>
          <a:p>
            <a:r>
              <a:rPr lang="en-US" dirty="0"/>
              <a:t>WVD Azure PaaS Services</a:t>
            </a:r>
          </a:p>
        </p:txBody>
      </p:sp>
      <p:sp>
        <p:nvSpPr>
          <p:cNvPr id="5" name="Text Placeholder 4">
            <a:extLst>
              <a:ext uri="{FF2B5EF4-FFF2-40B4-BE49-F238E27FC236}">
                <a16:creationId xmlns:a16="http://schemas.microsoft.com/office/drawing/2014/main" id="{9ED3A636-294B-4C05-9226-5F15459061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7912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No More “Big Iron” Server Farms</a:t>
            </a:r>
            <a:br>
              <a:rPr lang="en-US" sz="2800" dirty="0"/>
            </a:br>
            <a:endParaRPr lang="en-US" sz="2800" dirty="0"/>
          </a:p>
        </p:txBody>
      </p:sp>
      <p:sp>
        <p:nvSpPr>
          <p:cNvPr id="6" name="TextBox 5">
            <a:extLst>
              <a:ext uri="{FF2B5EF4-FFF2-40B4-BE49-F238E27FC236}">
                <a16:creationId xmlns:a16="http://schemas.microsoft.com/office/drawing/2014/main" id="{B3A3A099-92EB-4C81-85DB-BEA1B8C37B46}"/>
              </a:ext>
            </a:extLst>
          </p:cNvPr>
          <p:cNvSpPr txBox="1"/>
          <p:nvPr/>
        </p:nvSpPr>
        <p:spPr>
          <a:xfrm>
            <a:off x="534390" y="1730836"/>
            <a:ext cx="3773712" cy="344709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VDI Requires Beefy Servers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 worst-case load)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Complexity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 Windows Services required across multiple systems)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Management overhead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servers/services need updates, monitoring, etc.)</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LAN-centric Infra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 to remote users via web servers)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 </a:t>
            </a:r>
            <a:r>
              <a:rPr kumimoji="0" lang="en-US" sz="2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compat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challenges </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(it’s not Windows Client)</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34E46F63-067B-40E8-A057-CB608AE748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9407" y="1730836"/>
            <a:ext cx="6865784" cy="4344951"/>
          </a:xfrm>
          <a:prstGeom prst="rect">
            <a:avLst/>
          </a:prstGeom>
        </p:spPr>
      </p:pic>
      <p:sp>
        <p:nvSpPr>
          <p:cNvPr id="2" name="Rectangle 1">
            <a:extLst>
              <a:ext uri="{FF2B5EF4-FFF2-40B4-BE49-F238E27FC236}">
                <a16:creationId xmlns:a16="http://schemas.microsoft.com/office/drawing/2014/main" id="{97E425A7-7E29-463E-A979-1BD4D931211B}"/>
              </a:ext>
            </a:extLst>
          </p:cNvPr>
          <p:cNvSpPr/>
          <p:nvPr/>
        </p:nvSpPr>
        <p:spPr>
          <a:xfrm rot="1488145">
            <a:off x="2827633" y="2372265"/>
            <a:ext cx="6308137" cy="264687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effectLst/>
                <a:uLnTx/>
                <a:uFillTx/>
                <a:latin typeface="Segoe UI"/>
                <a:ea typeface="+mn-ea"/>
                <a:cs typeface="+mn-cs"/>
              </a:rPr>
              <a:t>$$$$$</a:t>
            </a:r>
          </a:p>
        </p:txBody>
      </p:sp>
    </p:spTree>
    <p:extLst>
      <p:ext uri="{BB962C8B-B14F-4D97-AF65-F5344CB8AC3E}">
        <p14:creationId xmlns:p14="http://schemas.microsoft.com/office/powerpoint/2010/main" val="318819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6" presetClass="emph" presetSubtype="0" repeatCount="7200" fill="hold" grpId="1" nodeType="withEffect">
                                  <p:stCondLst>
                                    <p:cond delay="0"/>
                                  </p:stCondLst>
                                  <p:childTnLst>
                                    <p:animEffect transition="out" filter="fade">
                                      <p:cBhvr>
                                        <p:cTn id="8" dur="500" tmFilter="0, 0; .2, .5; .8, .5; 1, 0"/>
                                        <p:tgtEl>
                                          <p:spTgt spid="2"/>
                                        </p:tgtEl>
                                      </p:cBhvr>
                                    </p:animEffect>
                                    <p:animScale>
                                      <p:cBhvr>
                                        <p:cTn id="9"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No More “Big Iron” Server Farms</a:t>
            </a:r>
            <a:br>
              <a:rPr lang="en-US" sz="2800" dirty="0"/>
            </a:br>
            <a:endParaRPr lang="en-US" sz="2800" dirty="0"/>
          </a:p>
        </p:txBody>
      </p:sp>
      <p:sp>
        <p:nvSpPr>
          <p:cNvPr id="10" name="Rectangle 9">
            <a:extLst>
              <a:ext uri="{FF2B5EF4-FFF2-40B4-BE49-F238E27FC236}">
                <a16:creationId xmlns:a16="http://schemas.microsoft.com/office/drawing/2014/main" id="{83024C79-F0C2-42A3-894E-4DE63416101B}"/>
              </a:ext>
            </a:extLst>
          </p:cNvPr>
          <p:cNvSpPr/>
          <p:nvPr/>
        </p:nvSpPr>
        <p:spPr bwMode="auto">
          <a:xfrm>
            <a:off x="7495722" y="1120246"/>
            <a:ext cx="4484688" cy="1973407"/>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6E6E6"/>
              </a:soli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8F8656BB-55F4-47A1-94D3-94EA25029C47}"/>
              </a:ext>
            </a:extLst>
          </p:cNvPr>
          <p:cNvCxnSpPr>
            <a:cxnSpLocks/>
          </p:cNvCxnSpPr>
          <p:nvPr/>
        </p:nvCxnSpPr>
        <p:spPr>
          <a:xfrm flipH="1">
            <a:off x="9738067" y="3103178"/>
            <a:ext cx="0" cy="315891"/>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3C5E1A-5BE6-406E-9D40-772707920C78}"/>
              </a:ext>
            </a:extLst>
          </p:cNvPr>
          <p:cNvSpPr/>
          <p:nvPr/>
        </p:nvSpPr>
        <p:spPr bwMode="auto">
          <a:xfrm>
            <a:off x="7495721" y="3419069"/>
            <a:ext cx="4484691" cy="2022224"/>
          </a:xfrm>
          <a:prstGeom prst="rect">
            <a:avLst/>
          </a:prstGeom>
          <a:solidFill>
            <a:srgbClr val="3AE63A">
              <a:alpha val="40000"/>
            </a:srgbClr>
          </a:solidFill>
          <a:ln w="6350"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CE4B2088-35DF-4A34-865E-B2034D967DEC}"/>
              </a:ext>
            </a:extLst>
          </p:cNvPr>
          <p:cNvPicPr>
            <a:picLocks noChangeAspect="1"/>
          </p:cNvPicPr>
          <p:nvPr/>
        </p:nvPicPr>
        <p:blipFill>
          <a:blip r:embed="rId3"/>
          <a:stretch>
            <a:fillRect/>
          </a:stretch>
        </p:blipFill>
        <p:spPr>
          <a:xfrm>
            <a:off x="10766233" y="4626661"/>
            <a:ext cx="563387" cy="395359"/>
          </a:xfrm>
          <a:prstGeom prst="rect">
            <a:avLst/>
          </a:prstGeom>
        </p:spPr>
      </p:pic>
      <p:pic>
        <p:nvPicPr>
          <p:cNvPr id="15" name="Picture 14">
            <a:extLst>
              <a:ext uri="{FF2B5EF4-FFF2-40B4-BE49-F238E27FC236}">
                <a16:creationId xmlns:a16="http://schemas.microsoft.com/office/drawing/2014/main" id="{43886E4F-1FA6-4DF0-84F7-846ABC37F99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43826" y="4629360"/>
            <a:ext cx="499148" cy="389960"/>
          </a:xfrm>
          <a:prstGeom prst="rect">
            <a:avLst/>
          </a:prstGeom>
        </p:spPr>
      </p:pic>
      <p:pic>
        <p:nvPicPr>
          <p:cNvPr id="16" name="Picture 15">
            <a:extLst>
              <a:ext uri="{FF2B5EF4-FFF2-40B4-BE49-F238E27FC236}">
                <a16:creationId xmlns:a16="http://schemas.microsoft.com/office/drawing/2014/main" id="{1DF84607-6B3C-40DC-B171-74BA4B9794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13717" y="3734626"/>
            <a:ext cx="506061" cy="395360"/>
          </a:xfrm>
          <a:prstGeom prst="rect">
            <a:avLst/>
          </a:prstGeom>
        </p:spPr>
      </p:pic>
      <p:sp>
        <p:nvSpPr>
          <p:cNvPr id="17" name="Text Placeholder 2">
            <a:extLst>
              <a:ext uri="{FF2B5EF4-FFF2-40B4-BE49-F238E27FC236}">
                <a16:creationId xmlns:a16="http://schemas.microsoft.com/office/drawing/2014/main" id="{32B76285-D4EA-419F-8017-C92F3EE7B206}"/>
              </a:ext>
            </a:extLst>
          </p:cNvPr>
          <p:cNvSpPr txBox="1">
            <a:spLocks/>
          </p:cNvSpPr>
          <p:nvPr/>
        </p:nvSpPr>
        <p:spPr>
          <a:xfrm>
            <a:off x="8965996" y="5066526"/>
            <a:ext cx="1454808"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18" name="Text Placeholder 2">
            <a:extLst>
              <a:ext uri="{FF2B5EF4-FFF2-40B4-BE49-F238E27FC236}">
                <a16:creationId xmlns:a16="http://schemas.microsoft.com/office/drawing/2014/main" id="{1C724A82-27C5-4C31-B273-DBC0ABA3DE19}"/>
              </a:ext>
            </a:extLst>
          </p:cNvPr>
          <p:cNvSpPr txBox="1">
            <a:spLocks/>
          </p:cNvSpPr>
          <p:nvPr/>
        </p:nvSpPr>
        <p:spPr>
          <a:xfrm>
            <a:off x="10481447" y="4179784"/>
            <a:ext cx="1170600"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Windows Server 2012 R2 and up</a:t>
            </a:r>
          </a:p>
        </p:txBody>
      </p:sp>
      <p:sp>
        <p:nvSpPr>
          <p:cNvPr id="19" name="Text Placeholder 2">
            <a:extLst>
              <a:ext uri="{FF2B5EF4-FFF2-40B4-BE49-F238E27FC236}">
                <a16:creationId xmlns:a16="http://schemas.microsoft.com/office/drawing/2014/main" id="{56DC5E19-8307-4C04-9728-65F25F14ECD3}"/>
              </a:ext>
            </a:extLst>
          </p:cNvPr>
          <p:cNvSpPr txBox="1">
            <a:spLocks/>
          </p:cNvSpPr>
          <p:nvPr/>
        </p:nvSpPr>
        <p:spPr>
          <a:xfrm>
            <a:off x="10568862" y="5066526"/>
            <a:ext cx="958128"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RemoteApp</a:t>
            </a:r>
          </a:p>
        </p:txBody>
      </p:sp>
      <p:pic>
        <p:nvPicPr>
          <p:cNvPr id="20" name="Picture 19">
            <a:extLst>
              <a:ext uri="{FF2B5EF4-FFF2-40B4-BE49-F238E27FC236}">
                <a16:creationId xmlns:a16="http://schemas.microsoft.com/office/drawing/2014/main" id="{78148DA7-3802-4841-9E9B-FEF380183ED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46899" y="3734079"/>
            <a:ext cx="499148" cy="389960"/>
          </a:xfrm>
          <a:prstGeom prst="rect">
            <a:avLst/>
          </a:prstGeom>
        </p:spPr>
      </p:pic>
      <p:pic>
        <p:nvPicPr>
          <p:cNvPr id="21" name="Picture 20">
            <a:extLst>
              <a:ext uri="{FF2B5EF4-FFF2-40B4-BE49-F238E27FC236}">
                <a16:creationId xmlns:a16="http://schemas.microsoft.com/office/drawing/2014/main" id="{3E5272E0-7DAD-46F1-9A0E-D23371072B0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53576" y="4124039"/>
            <a:ext cx="499148" cy="389960"/>
          </a:xfrm>
          <a:prstGeom prst="rect">
            <a:avLst/>
          </a:prstGeom>
        </p:spPr>
      </p:pic>
      <p:sp>
        <p:nvSpPr>
          <p:cNvPr id="22" name="Text Placeholder 2">
            <a:extLst>
              <a:ext uri="{FF2B5EF4-FFF2-40B4-BE49-F238E27FC236}">
                <a16:creationId xmlns:a16="http://schemas.microsoft.com/office/drawing/2014/main" id="{A4F9EBE2-BBE2-4047-A660-B31B2B97070E}"/>
              </a:ext>
            </a:extLst>
          </p:cNvPr>
          <p:cNvSpPr txBox="1">
            <a:spLocks/>
          </p:cNvSpPr>
          <p:nvPr/>
        </p:nvSpPr>
        <p:spPr>
          <a:xfrm>
            <a:off x="7824086" y="4626661"/>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7 Enterprise</a:t>
            </a:r>
          </a:p>
        </p:txBody>
      </p:sp>
      <p:sp>
        <p:nvSpPr>
          <p:cNvPr id="23" name="Text Placeholder 2">
            <a:extLst>
              <a:ext uri="{FF2B5EF4-FFF2-40B4-BE49-F238E27FC236}">
                <a16:creationId xmlns:a16="http://schemas.microsoft.com/office/drawing/2014/main" id="{8BA966F6-01AE-416E-8389-17F9EAD7FE63}"/>
              </a:ext>
            </a:extLst>
          </p:cNvPr>
          <p:cNvSpPr txBox="1">
            <a:spLocks/>
          </p:cNvSpPr>
          <p:nvPr/>
        </p:nvSpPr>
        <p:spPr>
          <a:xfrm>
            <a:off x="9217409" y="4179784"/>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10 Enterprise</a:t>
            </a:r>
          </a:p>
        </p:txBody>
      </p:sp>
      <p:sp>
        <p:nvSpPr>
          <p:cNvPr id="24" name="Rectangle 23">
            <a:extLst>
              <a:ext uri="{FF2B5EF4-FFF2-40B4-BE49-F238E27FC236}">
                <a16:creationId xmlns:a16="http://schemas.microsoft.com/office/drawing/2014/main" id="{E503BFBA-BC35-4448-AC68-B61836147D7D}"/>
              </a:ext>
            </a:extLst>
          </p:cNvPr>
          <p:cNvSpPr/>
          <p:nvPr/>
        </p:nvSpPr>
        <p:spPr bwMode="auto">
          <a:xfrm>
            <a:off x="7508497" y="5765259"/>
            <a:ext cx="4459334" cy="801672"/>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6E6E6"/>
              </a:soli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27ED1720-1533-42F4-A2C7-32F34A948388}"/>
              </a:ext>
            </a:extLst>
          </p:cNvPr>
          <p:cNvCxnSpPr>
            <a:cxnSpLocks/>
          </p:cNvCxnSpPr>
          <p:nvPr/>
        </p:nvCxnSpPr>
        <p:spPr>
          <a:xfrm>
            <a:off x="9738067" y="5460343"/>
            <a:ext cx="97" cy="323966"/>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394F595-E9E7-492F-9214-5355968D7E58}"/>
              </a:ext>
            </a:extLst>
          </p:cNvPr>
          <p:cNvGrpSpPr/>
          <p:nvPr/>
        </p:nvGrpSpPr>
        <p:grpSpPr>
          <a:xfrm>
            <a:off x="7836178" y="5890331"/>
            <a:ext cx="888876" cy="593837"/>
            <a:chOff x="7843677" y="5788731"/>
            <a:chExt cx="888876" cy="593837"/>
          </a:xfrm>
        </p:grpSpPr>
        <p:pic>
          <p:nvPicPr>
            <p:cNvPr id="27" name="Picture 26">
              <a:extLst>
                <a:ext uri="{FF2B5EF4-FFF2-40B4-BE49-F238E27FC236}">
                  <a16:creationId xmlns:a16="http://schemas.microsoft.com/office/drawing/2014/main" id="{A14B77B5-9CD3-4DB6-86AE-4D61FEBE0C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101882" y="5788731"/>
              <a:ext cx="403875" cy="366783"/>
            </a:xfrm>
            <a:prstGeom prst="rect">
              <a:avLst/>
            </a:prstGeom>
          </p:spPr>
        </p:pic>
        <p:sp>
          <p:nvSpPr>
            <p:cNvPr id="28" name="Text Placeholder 2">
              <a:extLst>
                <a:ext uri="{FF2B5EF4-FFF2-40B4-BE49-F238E27FC236}">
                  <a16:creationId xmlns:a16="http://schemas.microsoft.com/office/drawing/2014/main" id="{82A1F827-BA79-4EDD-94BC-EBE14320046F}"/>
                </a:ext>
              </a:extLst>
            </p:cNvPr>
            <p:cNvSpPr txBox="1">
              <a:spLocks/>
            </p:cNvSpPr>
            <p:nvPr/>
          </p:nvSpPr>
          <p:spPr>
            <a:xfrm>
              <a:off x="7843677"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Compute</a:t>
              </a:r>
            </a:p>
          </p:txBody>
        </p:sp>
      </p:grpSp>
      <p:grpSp>
        <p:nvGrpSpPr>
          <p:cNvPr id="29" name="Group 28">
            <a:extLst>
              <a:ext uri="{FF2B5EF4-FFF2-40B4-BE49-F238E27FC236}">
                <a16:creationId xmlns:a16="http://schemas.microsoft.com/office/drawing/2014/main" id="{093F4329-46B9-4C2C-9E19-A351D6247D45}"/>
              </a:ext>
            </a:extLst>
          </p:cNvPr>
          <p:cNvGrpSpPr/>
          <p:nvPr/>
        </p:nvGrpSpPr>
        <p:grpSpPr>
          <a:xfrm>
            <a:off x="9293727" y="5895470"/>
            <a:ext cx="888876" cy="588698"/>
            <a:chOff x="9112230" y="5793870"/>
            <a:chExt cx="888876" cy="588698"/>
          </a:xfrm>
        </p:grpSpPr>
        <p:pic>
          <p:nvPicPr>
            <p:cNvPr id="30" name="Picture 29">
              <a:extLst>
                <a:ext uri="{FF2B5EF4-FFF2-40B4-BE49-F238E27FC236}">
                  <a16:creationId xmlns:a16="http://schemas.microsoft.com/office/drawing/2014/main" id="{D5C633E5-0ECD-4B28-9D59-47AEC290AC2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85527" y="5793870"/>
              <a:ext cx="334350" cy="361644"/>
            </a:xfrm>
            <a:prstGeom prst="rect">
              <a:avLst/>
            </a:prstGeom>
          </p:spPr>
        </p:pic>
        <p:sp>
          <p:nvSpPr>
            <p:cNvPr id="31" name="Text Placeholder 2">
              <a:extLst>
                <a:ext uri="{FF2B5EF4-FFF2-40B4-BE49-F238E27FC236}">
                  <a16:creationId xmlns:a16="http://schemas.microsoft.com/office/drawing/2014/main" id="{C6D54F8E-A737-456F-8AE6-2F473F2F308C}"/>
                </a:ext>
              </a:extLst>
            </p:cNvPr>
            <p:cNvSpPr txBox="1">
              <a:spLocks/>
            </p:cNvSpPr>
            <p:nvPr/>
          </p:nvSpPr>
          <p:spPr>
            <a:xfrm>
              <a:off x="9112230"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Storage</a:t>
              </a:r>
            </a:p>
          </p:txBody>
        </p:sp>
      </p:grpSp>
      <p:grpSp>
        <p:nvGrpSpPr>
          <p:cNvPr id="32" name="Group 31">
            <a:extLst>
              <a:ext uri="{FF2B5EF4-FFF2-40B4-BE49-F238E27FC236}">
                <a16:creationId xmlns:a16="http://schemas.microsoft.com/office/drawing/2014/main" id="{E976F509-8E4F-4924-938C-1D64672C9ADC}"/>
              </a:ext>
            </a:extLst>
          </p:cNvPr>
          <p:cNvGrpSpPr/>
          <p:nvPr/>
        </p:nvGrpSpPr>
        <p:grpSpPr>
          <a:xfrm>
            <a:off x="10751275" y="5890331"/>
            <a:ext cx="888876" cy="593836"/>
            <a:chOff x="10380783" y="5788732"/>
            <a:chExt cx="888876" cy="593836"/>
          </a:xfrm>
        </p:grpSpPr>
        <p:pic>
          <p:nvPicPr>
            <p:cNvPr id="33" name="Picture 32">
              <a:extLst>
                <a:ext uri="{FF2B5EF4-FFF2-40B4-BE49-F238E27FC236}">
                  <a16:creationId xmlns:a16="http://schemas.microsoft.com/office/drawing/2014/main" id="{071459C6-C0C8-4AE7-B355-4465BE6C173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599648" y="5788732"/>
              <a:ext cx="422147" cy="366783"/>
            </a:xfrm>
            <a:prstGeom prst="rect">
              <a:avLst/>
            </a:prstGeom>
          </p:spPr>
        </p:pic>
        <p:sp>
          <p:nvSpPr>
            <p:cNvPr id="34" name="Text Placeholder 2">
              <a:extLst>
                <a:ext uri="{FF2B5EF4-FFF2-40B4-BE49-F238E27FC236}">
                  <a16:creationId xmlns:a16="http://schemas.microsoft.com/office/drawing/2014/main" id="{47061131-8229-4B0B-888B-93E0BFD4D776}"/>
                </a:ext>
              </a:extLst>
            </p:cNvPr>
            <p:cNvSpPr txBox="1">
              <a:spLocks/>
            </p:cNvSpPr>
            <p:nvPr/>
          </p:nvSpPr>
          <p:spPr>
            <a:xfrm>
              <a:off x="10380783"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Network</a:t>
              </a:r>
            </a:p>
          </p:txBody>
        </p:sp>
      </p:grpSp>
      <p:sp>
        <p:nvSpPr>
          <p:cNvPr id="35" name="TextBox 34">
            <a:extLst>
              <a:ext uri="{FF2B5EF4-FFF2-40B4-BE49-F238E27FC236}">
                <a16:creationId xmlns:a16="http://schemas.microsoft.com/office/drawing/2014/main" id="{0EFE99C4-AE17-4AC7-B997-180652D53E25}"/>
              </a:ext>
            </a:extLst>
          </p:cNvPr>
          <p:cNvSpPr txBox="1"/>
          <p:nvPr/>
        </p:nvSpPr>
        <p:spPr>
          <a:xfrm>
            <a:off x="7534765" y="5595216"/>
            <a:ext cx="3435081" cy="258532"/>
          </a:xfrm>
          <a:prstGeom prst="rect">
            <a:avLst/>
          </a:prstGeom>
          <a:solidFill>
            <a:schemeClr val="bg1"/>
          </a:solidFill>
        </p:spPr>
        <p:txBody>
          <a:bodyPr wrap="square" lIns="91440" tIns="45720" rIns="91440" bIns="4572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Existing Azure Services Managed by Microsoft </a:t>
            </a:r>
          </a:p>
        </p:txBody>
      </p:sp>
      <p:sp>
        <p:nvSpPr>
          <p:cNvPr id="36" name="TextBox 35">
            <a:extLst>
              <a:ext uri="{FF2B5EF4-FFF2-40B4-BE49-F238E27FC236}">
                <a16:creationId xmlns:a16="http://schemas.microsoft.com/office/drawing/2014/main" id="{0ACC75F3-0B64-44F1-8CA5-2C02AB9E3FB6}"/>
              </a:ext>
            </a:extLst>
          </p:cNvPr>
          <p:cNvSpPr txBox="1"/>
          <p:nvPr/>
        </p:nvSpPr>
        <p:spPr>
          <a:xfrm>
            <a:off x="7548070" y="3322411"/>
            <a:ext cx="2167430" cy="212366"/>
          </a:xfrm>
          <a:prstGeom prst="rect">
            <a:avLst/>
          </a:prstGeom>
          <a:solidFill>
            <a:schemeClr val="bg1"/>
          </a:solidFill>
        </p:spPr>
        <p:txBody>
          <a:bodyPr wrap="square" lIns="0" tIns="0" rIns="0" bIns="45720" rtlCol="0" anchor="ctr">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Your subscription – Your control</a:t>
            </a:r>
          </a:p>
        </p:txBody>
      </p:sp>
      <p:pic>
        <p:nvPicPr>
          <p:cNvPr id="37" name="Picture 36">
            <a:extLst>
              <a:ext uri="{FF2B5EF4-FFF2-40B4-BE49-F238E27FC236}">
                <a16:creationId xmlns:a16="http://schemas.microsoft.com/office/drawing/2014/main" id="{063CF40F-A9CE-4690-993A-C2B1FDE45FE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11851" y="1479223"/>
            <a:ext cx="385815" cy="385815"/>
          </a:xfrm>
          <a:prstGeom prst="rect">
            <a:avLst/>
          </a:prstGeom>
        </p:spPr>
      </p:pic>
      <p:pic>
        <p:nvPicPr>
          <p:cNvPr id="38" name="Picture 37">
            <a:extLst>
              <a:ext uri="{FF2B5EF4-FFF2-40B4-BE49-F238E27FC236}">
                <a16:creationId xmlns:a16="http://schemas.microsoft.com/office/drawing/2014/main" id="{A73FFACF-7BEA-4CAF-A048-F8C6D0992B4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453009" y="1479222"/>
            <a:ext cx="385815" cy="385815"/>
          </a:xfrm>
          <a:prstGeom prst="rect">
            <a:avLst/>
          </a:prstGeom>
        </p:spPr>
      </p:pic>
      <p:pic>
        <p:nvPicPr>
          <p:cNvPr id="39" name="Picture 38">
            <a:extLst>
              <a:ext uri="{FF2B5EF4-FFF2-40B4-BE49-F238E27FC236}">
                <a16:creationId xmlns:a16="http://schemas.microsoft.com/office/drawing/2014/main" id="{321A262E-69D5-416A-9C9B-77E5890D079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786060" y="1479221"/>
            <a:ext cx="385816" cy="385816"/>
          </a:xfrm>
          <a:prstGeom prst="rect">
            <a:avLst/>
          </a:prstGeom>
        </p:spPr>
      </p:pic>
      <p:pic>
        <p:nvPicPr>
          <p:cNvPr id="40" name="Picture 39">
            <a:extLst>
              <a:ext uri="{FF2B5EF4-FFF2-40B4-BE49-F238E27FC236}">
                <a16:creationId xmlns:a16="http://schemas.microsoft.com/office/drawing/2014/main" id="{422AC696-EB2D-4B98-9CC4-063C7AD4211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237572" y="2331453"/>
            <a:ext cx="334373" cy="385815"/>
          </a:xfrm>
          <a:prstGeom prst="rect">
            <a:avLst/>
          </a:prstGeom>
        </p:spPr>
      </p:pic>
      <p:pic>
        <p:nvPicPr>
          <p:cNvPr id="41" name="Picture 40">
            <a:extLst>
              <a:ext uri="{FF2B5EF4-FFF2-40B4-BE49-F238E27FC236}">
                <a16:creationId xmlns:a16="http://schemas.microsoft.com/office/drawing/2014/main" id="{E35ED15F-3BA2-4900-B325-2CE81893D71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4558" y="2331453"/>
            <a:ext cx="302717" cy="385815"/>
          </a:xfrm>
          <a:prstGeom prst="rect">
            <a:avLst/>
          </a:prstGeom>
        </p:spPr>
      </p:pic>
      <p:pic>
        <p:nvPicPr>
          <p:cNvPr id="42" name="Picture 41">
            <a:extLst>
              <a:ext uri="{FF2B5EF4-FFF2-40B4-BE49-F238E27FC236}">
                <a16:creationId xmlns:a16="http://schemas.microsoft.com/office/drawing/2014/main" id="{55364EE7-0F0B-4A40-9319-0FB61690043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770082" y="2328934"/>
            <a:ext cx="450969" cy="388334"/>
          </a:xfrm>
          <a:prstGeom prst="rect">
            <a:avLst/>
          </a:prstGeom>
        </p:spPr>
      </p:pic>
      <p:sp>
        <p:nvSpPr>
          <p:cNvPr id="43" name="Text Placeholder 2">
            <a:extLst>
              <a:ext uri="{FF2B5EF4-FFF2-40B4-BE49-F238E27FC236}">
                <a16:creationId xmlns:a16="http://schemas.microsoft.com/office/drawing/2014/main" id="{13405E7E-F48C-47F9-8B46-CD133FA2498A}"/>
              </a:ext>
            </a:extLst>
          </p:cNvPr>
          <p:cNvSpPr txBox="1">
            <a:spLocks/>
          </p:cNvSpPr>
          <p:nvPr/>
        </p:nvSpPr>
        <p:spPr>
          <a:xfrm>
            <a:off x="7937259" y="1927109"/>
            <a:ext cx="934999" cy="182880"/>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Web access</a:t>
            </a:r>
          </a:p>
        </p:txBody>
      </p:sp>
      <p:sp>
        <p:nvSpPr>
          <p:cNvPr id="44" name="Text Placeholder 2">
            <a:extLst>
              <a:ext uri="{FF2B5EF4-FFF2-40B4-BE49-F238E27FC236}">
                <a16:creationId xmlns:a16="http://schemas.microsoft.com/office/drawing/2014/main" id="{D1A7202C-ECCD-4626-A3AA-5B28728368C4}"/>
              </a:ext>
            </a:extLst>
          </p:cNvPr>
          <p:cNvSpPr txBox="1">
            <a:spLocks/>
          </p:cNvSpPr>
          <p:nvPr/>
        </p:nvSpPr>
        <p:spPr>
          <a:xfrm>
            <a:off x="9178417" y="1935734"/>
            <a:ext cx="934999"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Diagnostics</a:t>
            </a:r>
          </a:p>
        </p:txBody>
      </p:sp>
      <p:sp>
        <p:nvSpPr>
          <p:cNvPr id="45" name="Text Placeholder 2">
            <a:extLst>
              <a:ext uri="{FF2B5EF4-FFF2-40B4-BE49-F238E27FC236}">
                <a16:creationId xmlns:a16="http://schemas.microsoft.com/office/drawing/2014/main" id="{6AAED4B9-89AA-4C24-B147-569FBB002177}"/>
              </a:ext>
            </a:extLst>
          </p:cNvPr>
          <p:cNvSpPr txBox="1">
            <a:spLocks/>
          </p:cNvSpPr>
          <p:nvPr/>
        </p:nvSpPr>
        <p:spPr>
          <a:xfrm>
            <a:off x="10511469" y="1927109"/>
            <a:ext cx="93499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Gateway</a:t>
            </a:r>
          </a:p>
        </p:txBody>
      </p:sp>
      <p:sp>
        <p:nvSpPr>
          <p:cNvPr id="46" name="Text Placeholder 2">
            <a:extLst>
              <a:ext uri="{FF2B5EF4-FFF2-40B4-BE49-F238E27FC236}">
                <a16:creationId xmlns:a16="http://schemas.microsoft.com/office/drawing/2014/main" id="{7A2C78BC-F7C1-4DED-A696-41954435373D}"/>
              </a:ext>
            </a:extLst>
          </p:cNvPr>
          <p:cNvSpPr txBox="1">
            <a:spLocks/>
          </p:cNvSpPr>
          <p:nvPr/>
        </p:nvSpPr>
        <p:spPr>
          <a:xfrm>
            <a:off x="7831514" y="2766760"/>
            <a:ext cx="114648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Management</a:t>
            </a:r>
          </a:p>
        </p:txBody>
      </p:sp>
      <p:sp>
        <p:nvSpPr>
          <p:cNvPr id="47" name="Text Placeholder 2">
            <a:extLst>
              <a:ext uri="{FF2B5EF4-FFF2-40B4-BE49-F238E27FC236}">
                <a16:creationId xmlns:a16="http://schemas.microsoft.com/office/drawing/2014/main" id="{7A336D63-CA47-4F86-8254-A5D7C5086167}"/>
              </a:ext>
            </a:extLst>
          </p:cNvPr>
          <p:cNvSpPr txBox="1">
            <a:spLocks/>
          </p:cNvSpPr>
          <p:nvPr/>
        </p:nvSpPr>
        <p:spPr>
          <a:xfrm>
            <a:off x="9164563" y="2766760"/>
            <a:ext cx="962707"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Broker</a:t>
            </a:r>
          </a:p>
        </p:txBody>
      </p:sp>
      <p:sp>
        <p:nvSpPr>
          <p:cNvPr id="48" name="Text Placeholder 2">
            <a:extLst>
              <a:ext uri="{FF2B5EF4-FFF2-40B4-BE49-F238E27FC236}">
                <a16:creationId xmlns:a16="http://schemas.microsoft.com/office/drawing/2014/main" id="{A7EB924E-EDE0-47A3-AF38-99AB36195784}"/>
              </a:ext>
            </a:extLst>
          </p:cNvPr>
          <p:cNvSpPr txBox="1">
            <a:spLocks/>
          </p:cNvSpPr>
          <p:nvPr/>
        </p:nvSpPr>
        <p:spPr>
          <a:xfrm>
            <a:off x="10319015" y="2766760"/>
            <a:ext cx="1353102"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Load balancing</a:t>
            </a:r>
          </a:p>
        </p:txBody>
      </p:sp>
      <p:sp>
        <p:nvSpPr>
          <p:cNvPr id="49" name="TextBox 48">
            <a:extLst>
              <a:ext uri="{FF2B5EF4-FFF2-40B4-BE49-F238E27FC236}">
                <a16:creationId xmlns:a16="http://schemas.microsoft.com/office/drawing/2014/main" id="{DFAE2E24-5BA4-44A4-91E6-CD0538F33089}"/>
              </a:ext>
            </a:extLst>
          </p:cNvPr>
          <p:cNvSpPr txBox="1"/>
          <p:nvPr/>
        </p:nvSpPr>
        <p:spPr>
          <a:xfrm>
            <a:off x="7588656" y="1037146"/>
            <a:ext cx="1650594" cy="332399"/>
          </a:xfrm>
          <a:prstGeom prst="rect">
            <a:avLst/>
          </a:prstGeom>
          <a:solidFill>
            <a:srgbClr val="FFFFFF"/>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NEW WVD Services Managed by Microsoft </a:t>
            </a:r>
          </a:p>
        </p:txBody>
      </p:sp>
      <p:sp>
        <p:nvSpPr>
          <p:cNvPr id="3" name="Arrow: Right 2">
            <a:extLst>
              <a:ext uri="{FF2B5EF4-FFF2-40B4-BE49-F238E27FC236}">
                <a16:creationId xmlns:a16="http://schemas.microsoft.com/office/drawing/2014/main" id="{318B674B-7C36-43E8-AC19-4B12ADF4D841}"/>
              </a:ext>
            </a:extLst>
          </p:cNvPr>
          <p:cNvSpPr/>
          <p:nvPr/>
        </p:nvSpPr>
        <p:spPr bwMode="auto">
          <a:xfrm>
            <a:off x="2340516" y="1734027"/>
            <a:ext cx="4772025" cy="135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“Big Iron” Supplanted By Azure Services</a:t>
            </a:r>
          </a:p>
        </p:txBody>
      </p:sp>
      <p:sp>
        <p:nvSpPr>
          <p:cNvPr id="52" name="Arrow: Right 51">
            <a:extLst>
              <a:ext uri="{FF2B5EF4-FFF2-40B4-BE49-F238E27FC236}">
                <a16:creationId xmlns:a16="http://schemas.microsoft.com/office/drawing/2014/main" id="{186176FB-C744-4D42-8900-5F6843B6F3AA}"/>
              </a:ext>
            </a:extLst>
          </p:cNvPr>
          <p:cNvSpPr/>
          <p:nvPr/>
        </p:nvSpPr>
        <p:spPr bwMode="auto">
          <a:xfrm>
            <a:off x="2478837" y="5460343"/>
            <a:ext cx="4772025" cy="135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“Big Iron” Supplanted By Azure Services</a:t>
            </a:r>
          </a:p>
        </p:txBody>
      </p:sp>
      <p:sp>
        <p:nvSpPr>
          <p:cNvPr id="53" name="TextBox 52">
            <a:extLst>
              <a:ext uri="{FF2B5EF4-FFF2-40B4-BE49-F238E27FC236}">
                <a16:creationId xmlns:a16="http://schemas.microsoft.com/office/drawing/2014/main" id="{99C1B5CF-63F9-4A21-BF0D-3A947BBA14D0}"/>
              </a:ext>
            </a:extLst>
          </p:cNvPr>
          <p:cNvSpPr txBox="1"/>
          <p:nvPr/>
        </p:nvSpPr>
        <p:spPr>
          <a:xfrm>
            <a:off x="444880" y="1824882"/>
            <a:ext cx="6679916" cy="4278094"/>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Azure-based VDI costs dramatically less – limits imposed by CAPEX costs are gone</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GPU aging / YEARLY refresh updates now irrelevant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Storage, backup, etc. all cloud-based (no capacity planning on-prem)</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Infeasible to run out of capacity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Org focus:</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Deploying apps and managed desktops</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Not on procurement / maintenance</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up/scale down - Azure elasticity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org’s existing security &amp; management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highlight>
                  <a:srgbClr val="98D853"/>
                </a:highlight>
                <a:uLnTx/>
                <a:uFillTx/>
                <a:latin typeface="Segoe UI"/>
                <a:ea typeface="+mn-ea"/>
                <a:cs typeface="+mn-cs"/>
              </a:rPr>
              <a:t>Only manage systems you were going to manage, anyway</a:t>
            </a:r>
          </a:p>
        </p:txBody>
      </p:sp>
      <p:sp>
        <p:nvSpPr>
          <p:cNvPr id="54" name="Rectangle 53">
            <a:extLst>
              <a:ext uri="{FF2B5EF4-FFF2-40B4-BE49-F238E27FC236}">
                <a16:creationId xmlns:a16="http://schemas.microsoft.com/office/drawing/2014/main" id="{862D06A6-9AF8-493E-AF23-C6C229C206F4}"/>
              </a:ext>
            </a:extLst>
          </p:cNvPr>
          <p:cNvSpPr/>
          <p:nvPr/>
        </p:nvSpPr>
        <p:spPr>
          <a:xfrm rot="1488145">
            <a:off x="10941925" y="1198434"/>
            <a:ext cx="1148071"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latin typeface="Segoe UI"/>
              </a:rPr>
              <a:t>M365</a:t>
            </a:r>
            <a:endParaRPr kumimoji="0" lang="en-US" sz="2800" b="1" i="0" u="none" strike="noStrike" kern="1200" cap="none" spc="0" normalizeH="0" baseline="0" noProof="0"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effectLst/>
              <a:uLnTx/>
              <a:uFillTx/>
              <a:latin typeface="Segoe UI"/>
              <a:ea typeface="+mn-ea"/>
              <a:cs typeface="+mn-cs"/>
            </a:endParaRPr>
          </a:p>
        </p:txBody>
      </p:sp>
    </p:spTree>
    <p:extLst>
      <p:ext uri="{BB962C8B-B14F-4D97-AF65-F5344CB8AC3E}">
        <p14:creationId xmlns:p14="http://schemas.microsoft.com/office/powerpoint/2010/main" val="21946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par>
                                <p:cTn id="17" presetID="2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par>
                                <p:cTn id="26" presetID="22" presetClass="entr" presetSubtype="1"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par>
                                <p:cTn id="29" presetID="22" presetClass="entr" presetSubtype="1"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up)">
                                      <p:cBhvr>
                                        <p:cTn id="31" dur="500"/>
                                        <p:tgtEl>
                                          <p:spTgt spid="39"/>
                                        </p:tgtEl>
                                      </p:cBhvr>
                                    </p:animEffect>
                                  </p:childTnLst>
                                </p:cTn>
                              </p:par>
                              <p:par>
                                <p:cTn id="32" presetID="22" presetClass="entr" presetSubtype="1"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up)">
                                      <p:cBhvr>
                                        <p:cTn id="34" dur="500"/>
                                        <p:tgtEl>
                                          <p:spTgt spid="40"/>
                                        </p:tgtEl>
                                      </p:cBhvr>
                                    </p:animEffect>
                                  </p:childTnLst>
                                </p:cTn>
                              </p:par>
                              <p:par>
                                <p:cTn id="35" presetID="22" presetClass="entr" presetSubtype="1"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par>
                                <p:cTn id="38" presetID="22" presetClass="entr" presetSubtype="1"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up)">
                                      <p:cBhvr>
                                        <p:cTn id="40" dur="500"/>
                                        <p:tgtEl>
                                          <p:spTgt spid="4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up)">
                                      <p:cBhvr>
                                        <p:cTn id="43" dur="500"/>
                                        <p:tgtEl>
                                          <p:spTgt spid="4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up)">
                                      <p:cBhvr>
                                        <p:cTn id="49" dur="500"/>
                                        <p:tgtEl>
                                          <p:spTgt spid="4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up)">
                                      <p:cBhvr>
                                        <p:cTn id="55" dur="500"/>
                                        <p:tgtEl>
                                          <p:spTgt spid="4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up)">
                                      <p:cBhvr>
                                        <p:cTn id="58" dur="500"/>
                                        <p:tgtEl>
                                          <p:spTgt spid="48"/>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up)">
                                      <p:cBhvr>
                                        <p:cTn id="61" dur="500"/>
                                        <p:tgtEl>
                                          <p:spTgt spid="4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left)">
                                      <p:cBhvr>
                                        <p:cTn id="64" dur="500"/>
                                        <p:tgtEl>
                                          <p:spTgt spid="5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500"/>
                                        <p:tgtEl>
                                          <p:spTgt spid="3"/>
                                        </p:tgtEl>
                                      </p:cBhvr>
                                    </p:animEffect>
                                  </p:childTnLst>
                                </p:cTn>
                              </p:par>
                              <p:par>
                                <p:cTn id="68" presetID="1"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childTnLst>
                                </p:cTn>
                              </p:par>
                              <p:par>
                                <p:cTn id="70" presetID="26" presetClass="emph" presetSubtype="0" repeatCount="indefinite" fill="hold" grpId="1" nodeType="withEffect">
                                  <p:stCondLst>
                                    <p:cond delay="0"/>
                                  </p:stCondLst>
                                  <p:childTnLst>
                                    <p:animEffect transition="out" filter="fade">
                                      <p:cBhvr>
                                        <p:cTn id="71" dur="500" tmFilter="0, 0; .2, .5; .8, .5; 1, 0"/>
                                        <p:tgtEl>
                                          <p:spTgt spid="54"/>
                                        </p:tgtEl>
                                      </p:cBhvr>
                                    </p:animEffect>
                                    <p:animScale>
                                      <p:cBhvr>
                                        <p:cTn id="72" dur="250" autoRev="1" fill="hold"/>
                                        <p:tgtEl>
                                          <p:spTgt spid="54"/>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5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left)">
                                      <p:cBhvr>
                                        <p:cTn id="81" dur="500"/>
                                        <p:tgtEl>
                                          <p:spTgt spid="1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wipe(left)">
                                      <p:cBhvr>
                                        <p:cTn id="84" dur="500"/>
                                        <p:tgtEl>
                                          <p:spTgt spid="13"/>
                                        </p:tgtEl>
                                      </p:cBhvr>
                                    </p:animEffect>
                                  </p:childTnLst>
                                </p:cTn>
                              </p:par>
                              <p:par>
                                <p:cTn id="85" presetID="22" presetClass="entr" presetSubtype="8"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left)">
                                      <p:cBhvr>
                                        <p:cTn id="87" dur="500"/>
                                        <p:tgtEl>
                                          <p:spTgt spid="14"/>
                                        </p:tgtEl>
                                      </p:cBhvr>
                                    </p:animEffect>
                                  </p:childTnLst>
                                </p:cTn>
                              </p:par>
                              <p:par>
                                <p:cTn id="88" presetID="22" presetClass="entr" presetSubtype="8"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left)">
                                      <p:cBhvr>
                                        <p:cTn id="90" dur="500"/>
                                        <p:tgtEl>
                                          <p:spTgt spid="15"/>
                                        </p:tgtEl>
                                      </p:cBhvr>
                                    </p:animEffect>
                                  </p:childTnLst>
                                </p:cTn>
                              </p:par>
                              <p:par>
                                <p:cTn id="91" presetID="22" presetClass="entr" presetSubtype="8" fill="hold"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left)">
                                      <p:cBhvr>
                                        <p:cTn id="96" dur="500"/>
                                        <p:tgtEl>
                                          <p:spTgt spid="17"/>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wipe(left)">
                                      <p:cBhvr>
                                        <p:cTn id="99" dur="500"/>
                                        <p:tgtEl>
                                          <p:spTgt spid="18"/>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wipe(left)">
                                      <p:cBhvr>
                                        <p:cTn id="102" dur="500"/>
                                        <p:tgtEl>
                                          <p:spTgt spid="19"/>
                                        </p:tgtEl>
                                      </p:cBhvr>
                                    </p:animEffect>
                                  </p:childTnLst>
                                </p:cTn>
                              </p:par>
                              <p:par>
                                <p:cTn id="103" presetID="22" presetClass="entr" presetSubtype="8"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wipe(left)">
                                      <p:cBhvr>
                                        <p:cTn id="105" dur="500"/>
                                        <p:tgtEl>
                                          <p:spTgt spid="20"/>
                                        </p:tgtEl>
                                      </p:cBhvr>
                                    </p:animEffect>
                                  </p:childTnLst>
                                </p:cTn>
                              </p:par>
                              <p:par>
                                <p:cTn id="106" presetID="22" presetClass="entr" presetSubtype="8"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wipe(left)">
                                      <p:cBhvr>
                                        <p:cTn id="108" dur="500"/>
                                        <p:tgtEl>
                                          <p:spTgt spid="2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left)">
                                      <p:cBhvr>
                                        <p:cTn id="111" dur="500"/>
                                        <p:tgtEl>
                                          <p:spTgt spid="2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wipe(left)">
                                      <p:cBhvr>
                                        <p:cTn id="114" dur="500"/>
                                        <p:tgtEl>
                                          <p:spTgt spid="23"/>
                                        </p:tgtEl>
                                      </p:cBhvr>
                                    </p:animEffect>
                                  </p:childTnLst>
                                </p:cTn>
                              </p:par>
                              <p:par>
                                <p:cTn id="115" presetID="22" presetClass="entr" presetSubtype="8" fill="hold"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left)">
                                      <p:cBhvr>
                                        <p:cTn id="117" dur="500"/>
                                        <p:tgtEl>
                                          <p:spTgt spid="25"/>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left)">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wipe(up)">
                                      <p:cBhvr>
                                        <p:cTn id="12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7" grpId="0"/>
      <p:bldP spid="18" grpId="0"/>
      <p:bldP spid="19" grpId="0"/>
      <p:bldP spid="22" grpId="0"/>
      <p:bldP spid="23" grpId="0"/>
      <p:bldP spid="24" grpId="0" animBg="1"/>
      <p:bldP spid="35" grpId="0" animBg="1"/>
      <p:bldP spid="36" grpId="0" animBg="1"/>
      <p:bldP spid="43" grpId="0"/>
      <p:bldP spid="44" grpId="0"/>
      <p:bldP spid="45" grpId="0"/>
      <p:bldP spid="46" grpId="0"/>
      <p:bldP spid="47" grpId="0"/>
      <p:bldP spid="48" grpId="0"/>
      <p:bldP spid="49" grpId="0" animBg="1"/>
      <p:bldP spid="3" grpId="0" animBg="1"/>
      <p:bldP spid="3" grpId="1" animBg="1"/>
      <p:bldP spid="52" grpId="0" animBg="1"/>
      <p:bldP spid="52" grpId="1" animBg="1"/>
      <p:bldP spid="53" grpId="0"/>
      <p:bldP spid="54" grpId="0"/>
      <p:bldP spid="5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p:txBody>
          <a:bodyPr/>
          <a:lstStyle/>
          <a:p>
            <a:r>
              <a:rPr lang="en-US" dirty="0"/>
              <a:t>Clients</a:t>
            </a:r>
          </a:p>
        </p:txBody>
      </p:sp>
      <p:sp>
        <p:nvSpPr>
          <p:cNvPr id="3" name="Freeform: Shape 2">
            <a:extLst>
              <a:ext uri="{FF2B5EF4-FFF2-40B4-BE49-F238E27FC236}">
                <a16:creationId xmlns:a16="http://schemas.microsoft.com/office/drawing/2014/main" id="{19DB1F09-29ED-4F4D-9FE5-EF4B48C8BC0F}"/>
              </a:ext>
            </a:extLst>
          </p:cNvPr>
          <p:cNvSpPr>
            <a:spLocks noChangeAspect="1"/>
          </p:cNvSpPr>
          <p:nvPr/>
        </p:nvSpPr>
        <p:spPr bwMode="auto">
          <a:xfrm>
            <a:off x="9441472" y="2605229"/>
            <a:ext cx="1463040" cy="1684443"/>
          </a:xfrm>
          <a:custGeom>
            <a:avLst/>
            <a:gdLst>
              <a:gd name="connsiteX0" fmla="*/ 241252 w 317685"/>
              <a:gd name="connsiteY0" fmla="*/ 99018 h 409664"/>
              <a:gd name="connsiteX1" fmla="*/ 288132 w 317685"/>
              <a:gd name="connsiteY1" fmla="*/ 118208 h 409664"/>
              <a:gd name="connsiteX2" fmla="*/ 307834 w 317685"/>
              <a:gd name="connsiteY2" fmla="*/ 138232 h 409664"/>
              <a:gd name="connsiteX3" fmla="*/ 264912 w 317685"/>
              <a:gd name="connsiteY3" fmla="*/ 222779 h 409664"/>
              <a:gd name="connsiteX4" fmla="*/ 317685 w 317685"/>
              <a:gd name="connsiteY4" fmla="*/ 301392 h 409664"/>
              <a:gd name="connsiteX5" fmla="*/ 297983 w 317685"/>
              <a:gd name="connsiteY5" fmla="*/ 344407 h 409664"/>
              <a:gd name="connsiteX6" fmla="*/ 261394 w 317685"/>
              <a:gd name="connsiteY6" fmla="*/ 394839 h 409664"/>
              <a:gd name="connsiteX7" fmla="*/ 214250 w 317685"/>
              <a:gd name="connsiteY7" fmla="*/ 405963 h 409664"/>
              <a:gd name="connsiteX8" fmla="*/ 198770 w 317685"/>
              <a:gd name="connsiteY8" fmla="*/ 400030 h 409664"/>
              <a:gd name="connsiteX9" fmla="*/ 134035 w 317685"/>
              <a:gd name="connsiteY9" fmla="*/ 400030 h 409664"/>
              <a:gd name="connsiteX10" fmla="*/ 117851 w 317685"/>
              <a:gd name="connsiteY10" fmla="*/ 405963 h 409664"/>
              <a:gd name="connsiteX11" fmla="*/ 69300 w 317685"/>
              <a:gd name="connsiteY11" fmla="*/ 394097 h 409664"/>
              <a:gd name="connsiteX12" fmla="*/ 20749 w 317685"/>
              <a:gd name="connsiteY12" fmla="*/ 319192 h 409664"/>
              <a:gd name="connsiteX13" fmla="*/ 343 w 317685"/>
              <a:gd name="connsiteY13" fmla="*/ 207946 h 409664"/>
              <a:gd name="connsiteX14" fmla="*/ 65782 w 317685"/>
              <a:gd name="connsiteY14" fmla="*/ 105600 h 409664"/>
              <a:gd name="connsiteX15" fmla="*/ 129813 w 317685"/>
              <a:gd name="connsiteY15" fmla="*/ 107084 h 409664"/>
              <a:gd name="connsiteX16" fmla="*/ 191733 w 317685"/>
              <a:gd name="connsiteY16" fmla="*/ 107084 h 409664"/>
              <a:gd name="connsiteX17" fmla="*/ 241252 w 317685"/>
              <a:gd name="connsiteY17" fmla="*/ 99018 h 409664"/>
              <a:gd name="connsiteX18" fmla="*/ 236159 w 317685"/>
              <a:gd name="connsiteY18" fmla="*/ 0 h 409664"/>
              <a:gd name="connsiteX19" fmla="*/ 157949 w 317685"/>
              <a:gd name="connsiteY19" fmla="*/ 93472 h 409664"/>
              <a:gd name="connsiteX20" fmla="*/ 181905 w 317685"/>
              <a:gd name="connsiteY20" fmla="*/ 26706 h 409664"/>
              <a:gd name="connsiteX21" fmla="*/ 236159 w 317685"/>
              <a:gd name="connsiteY21" fmla="*/ 0 h 4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685" h="409664">
                <a:moveTo>
                  <a:pt x="241252" y="99018"/>
                </a:moveTo>
                <a:cubicBezTo>
                  <a:pt x="257348" y="100594"/>
                  <a:pt x="273004" y="106713"/>
                  <a:pt x="288132" y="118208"/>
                </a:cubicBezTo>
                <a:cubicBezTo>
                  <a:pt x="295169" y="123400"/>
                  <a:pt x="300798" y="131558"/>
                  <a:pt x="307834" y="138232"/>
                </a:cubicBezTo>
                <a:cubicBezTo>
                  <a:pt x="277578" y="158998"/>
                  <a:pt x="262098" y="186439"/>
                  <a:pt x="264912" y="222779"/>
                </a:cubicBezTo>
                <a:cubicBezTo>
                  <a:pt x="267023" y="259119"/>
                  <a:pt x="286021" y="284335"/>
                  <a:pt x="317685" y="301392"/>
                </a:cubicBezTo>
                <a:cubicBezTo>
                  <a:pt x="311352" y="315484"/>
                  <a:pt x="305723" y="330316"/>
                  <a:pt x="297983" y="344407"/>
                </a:cubicBezTo>
                <a:cubicBezTo>
                  <a:pt x="288132" y="362948"/>
                  <a:pt x="276874" y="380748"/>
                  <a:pt x="261394" y="394839"/>
                </a:cubicBezTo>
                <a:cubicBezTo>
                  <a:pt x="248025" y="408188"/>
                  <a:pt x="231841" y="411155"/>
                  <a:pt x="214250" y="405963"/>
                </a:cubicBezTo>
                <a:cubicBezTo>
                  <a:pt x="209324" y="404480"/>
                  <a:pt x="203695" y="402997"/>
                  <a:pt x="198770" y="400030"/>
                </a:cubicBezTo>
                <a:cubicBezTo>
                  <a:pt x="176957" y="390389"/>
                  <a:pt x="155848" y="390389"/>
                  <a:pt x="134035" y="400030"/>
                </a:cubicBezTo>
                <a:cubicBezTo>
                  <a:pt x="129109" y="402255"/>
                  <a:pt x="123480" y="403738"/>
                  <a:pt x="117851" y="405963"/>
                </a:cubicBezTo>
                <a:cubicBezTo>
                  <a:pt x="98853" y="414121"/>
                  <a:pt x="83373" y="408188"/>
                  <a:pt x="69300" y="394097"/>
                </a:cubicBezTo>
                <a:cubicBezTo>
                  <a:pt x="48191" y="372590"/>
                  <a:pt x="32711" y="347374"/>
                  <a:pt x="20749" y="319192"/>
                </a:cubicBezTo>
                <a:cubicBezTo>
                  <a:pt x="5972" y="283593"/>
                  <a:pt x="-1768" y="247253"/>
                  <a:pt x="343" y="207946"/>
                </a:cubicBezTo>
                <a:cubicBezTo>
                  <a:pt x="3158" y="164931"/>
                  <a:pt x="23563" y="122658"/>
                  <a:pt x="65782" y="105600"/>
                </a:cubicBezTo>
                <a:cubicBezTo>
                  <a:pt x="86891" y="96701"/>
                  <a:pt x="108000" y="98184"/>
                  <a:pt x="129813" y="107084"/>
                </a:cubicBezTo>
                <a:cubicBezTo>
                  <a:pt x="166402" y="121175"/>
                  <a:pt x="155848" y="120433"/>
                  <a:pt x="191733" y="107084"/>
                </a:cubicBezTo>
                <a:cubicBezTo>
                  <a:pt x="208621" y="100409"/>
                  <a:pt x="225156" y="97442"/>
                  <a:pt x="241252" y="99018"/>
                </a:cubicBezTo>
                <a:close/>
                <a:moveTo>
                  <a:pt x="236159" y="0"/>
                </a:moveTo>
                <a:cubicBezTo>
                  <a:pt x="239682" y="50445"/>
                  <a:pt x="200225" y="97181"/>
                  <a:pt x="157949" y="93472"/>
                </a:cubicBezTo>
                <a:cubicBezTo>
                  <a:pt x="155130" y="66765"/>
                  <a:pt x="164995" y="45252"/>
                  <a:pt x="181905" y="26706"/>
                </a:cubicBezTo>
                <a:cubicBezTo>
                  <a:pt x="196702" y="11127"/>
                  <a:pt x="214317" y="1484"/>
                  <a:pt x="236159"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noAutofit/>
          </a:bodyPr>
          <a:lstStyle/>
          <a:p>
            <a:pPr defTabSz="914016">
              <a:defRPr/>
            </a:pPr>
            <a:endParaRPr lang="en-US" sz="4703">
              <a:solidFill>
                <a:srgbClr val="505050"/>
              </a:solidFill>
              <a:latin typeface="Segoe UI"/>
            </a:endParaRPr>
          </a:p>
        </p:txBody>
      </p:sp>
      <p:pic>
        <p:nvPicPr>
          <p:cNvPr id="4" name="Picture 62" descr="Image result for html 5 logo png">
            <a:extLst>
              <a:ext uri="{FF2B5EF4-FFF2-40B4-BE49-F238E27FC236}">
                <a16:creationId xmlns:a16="http://schemas.microsoft.com/office/drawing/2014/main" id="{437F1AAD-7A98-455A-9C94-6685F741F37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5925" t="21208" r="15925" b="5899"/>
          <a:stretch/>
        </p:blipFill>
        <p:spPr bwMode="auto">
          <a:xfrm>
            <a:off x="4005483" y="2661281"/>
            <a:ext cx="1463040" cy="1564861"/>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A picture containing object&#10;&#10;Description automatically generated">
            <a:extLst>
              <a:ext uri="{FF2B5EF4-FFF2-40B4-BE49-F238E27FC236}">
                <a16:creationId xmlns:a16="http://schemas.microsoft.com/office/drawing/2014/main" id="{0150C285-263E-4CFF-82E3-494015CD4EA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7488" y="2708205"/>
            <a:ext cx="1463040" cy="1464755"/>
          </a:xfrm>
          <a:prstGeom prst="rect">
            <a:avLst/>
          </a:prstGeom>
        </p:spPr>
      </p:pic>
      <p:pic>
        <p:nvPicPr>
          <p:cNvPr id="6" name="Picture 4" descr="See the source image">
            <a:extLst>
              <a:ext uri="{FF2B5EF4-FFF2-40B4-BE49-F238E27FC236}">
                <a16:creationId xmlns:a16="http://schemas.microsoft.com/office/drawing/2014/main" id="{6863C201-3FA5-49F5-894A-3EDBB585FE2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23478" y="2590177"/>
            <a:ext cx="1463040" cy="17165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6563D36-79D3-4B71-9BF4-4494AECBED70}"/>
              </a:ext>
            </a:extLst>
          </p:cNvPr>
          <p:cNvSpPr txBox="1"/>
          <p:nvPr/>
        </p:nvSpPr>
        <p:spPr>
          <a:xfrm>
            <a:off x="1135789"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Windows 10, 7</a:t>
            </a:r>
          </a:p>
        </p:txBody>
      </p:sp>
      <p:sp>
        <p:nvSpPr>
          <p:cNvPr id="10" name="TextBox 9">
            <a:extLst>
              <a:ext uri="{FF2B5EF4-FFF2-40B4-BE49-F238E27FC236}">
                <a16:creationId xmlns:a16="http://schemas.microsoft.com/office/drawing/2014/main" id="{539D8533-73A6-4EA1-B66F-2E7FA18027D4}"/>
              </a:ext>
            </a:extLst>
          </p:cNvPr>
          <p:cNvSpPr txBox="1"/>
          <p:nvPr/>
        </p:nvSpPr>
        <p:spPr>
          <a:xfrm>
            <a:off x="3853784"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HTML5</a:t>
            </a:r>
          </a:p>
        </p:txBody>
      </p:sp>
      <p:sp>
        <p:nvSpPr>
          <p:cNvPr id="11" name="TextBox 10">
            <a:extLst>
              <a:ext uri="{FF2B5EF4-FFF2-40B4-BE49-F238E27FC236}">
                <a16:creationId xmlns:a16="http://schemas.microsoft.com/office/drawing/2014/main" id="{63F27FBD-BB96-4F91-A14A-CAA9D4BF0888}"/>
              </a:ext>
            </a:extLst>
          </p:cNvPr>
          <p:cNvSpPr txBox="1"/>
          <p:nvPr/>
        </p:nvSpPr>
        <p:spPr>
          <a:xfrm>
            <a:off x="6571779"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Android</a:t>
            </a:r>
          </a:p>
        </p:txBody>
      </p:sp>
      <p:sp>
        <p:nvSpPr>
          <p:cNvPr id="12" name="TextBox 11">
            <a:extLst>
              <a:ext uri="{FF2B5EF4-FFF2-40B4-BE49-F238E27FC236}">
                <a16:creationId xmlns:a16="http://schemas.microsoft.com/office/drawing/2014/main" id="{241C8CC7-B3D9-44B9-BA20-8364FF6B85C7}"/>
              </a:ext>
            </a:extLst>
          </p:cNvPr>
          <p:cNvSpPr txBox="1"/>
          <p:nvPr/>
        </p:nvSpPr>
        <p:spPr>
          <a:xfrm>
            <a:off x="9289773" y="4466030"/>
            <a:ext cx="1766438" cy="569708"/>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macOS</a:t>
            </a:r>
          </a:p>
          <a:p>
            <a:pPr algn="ctr">
              <a:lnSpc>
                <a:spcPct val="150000"/>
              </a:lnSpc>
            </a:pPr>
            <a:r>
              <a:rPr lang="en-US" sz="1600" dirty="0">
                <a:gradFill>
                  <a:gsLst>
                    <a:gs pos="2917">
                      <a:schemeClr val="tx1"/>
                    </a:gs>
                    <a:gs pos="30000">
                      <a:schemeClr val="tx1"/>
                    </a:gs>
                  </a:gsLst>
                  <a:lin ang="5400000" scaled="0"/>
                </a:gradFill>
              </a:rPr>
              <a:t>iOS</a:t>
            </a:r>
          </a:p>
        </p:txBody>
      </p:sp>
    </p:spTree>
    <p:extLst>
      <p:ext uri="{BB962C8B-B14F-4D97-AF65-F5344CB8AC3E}">
        <p14:creationId xmlns:p14="http://schemas.microsoft.com/office/powerpoint/2010/main" val="18798680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108229" y="1311471"/>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265371" y="2176049"/>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216" name="Rectangle 215">
            <a:extLst>
              <a:ext uri="{FF2B5EF4-FFF2-40B4-BE49-F238E27FC236}">
                <a16:creationId xmlns:a16="http://schemas.microsoft.com/office/drawing/2014/main" id="{5D688CAA-98BE-4818-BC04-250D4529BA32}"/>
              </a:ext>
            </a:extLst>
          </p:cNvPr>
          <p:cNvSpPr/>
          <p:nvPr/>
        </p:nvSpPr>
        <p:spPr bwMode="auto">
          <a:xfrm>
            <a:off x="7665561" y="1229834"/>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lstStyle/>
          <a:p>
            <a:r>
              <a:rPr lang="en-US" dirty="0"/>
              <a:t>Detail: WVD </a:t>
            </a:r>
            <a:r>
              <a:rPr lang="en-US" dirty="0">
                <a:hlinkClick r:id="rId3"/>
              </a:rPr>
              <a:t>Consent PaaS to Azure AD</a:t>
            </a:r>
            <a:endParaRPr lang="en-US" dirty="0"/>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2033075" y="2486681"/>
            <a:ext cx="1703068" cy="587682"/>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2033075" y="3351646"/>
            <a:ext cx="1703068" cy="587682"/>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934797" y="2080625"/>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98" name="Group 97">
            <a:extLst>
              <a:ext uri="{FF2B5EF4-FFF2-40B4-BE49-F238E27FC236}">
                <a16:creationId xmlns:a16="http://schemas.microsoft.com/office/drawing/2014/main" id="{87D40AEF-F721-4A5D-A3C1-1D69BB44DE95}"/>
              </a:ext>
            </a:extLst>
          </p:cNvPr>
          <p:cNvGrpSpPr/>
          <p:nvPr/>
        </p:nvGrpSpPr>
        <p:grpSpPr>
          <a:xfrm>
            <a:off x="7751329" y="1844590"/>
            <a:ext cx="378819" cy="378819"/>
            <a:chOff x="5564119" y="2081144"/>
            <a:chExt cx="501718" cy="501718"/>
          </a:xfrm>
        </p:grpSpPr>
        <p:sp>
          <p:nvSpPr>
            <p:cNvPr id="99" name="Diamond 98">
              <a:extLst>
                <a:ext uri="{FF2B5EF4-FFF2-40B4-BE49-F238E27FC236}">
                  <a16:creationId xmlns:a16="http://schemas.microsoft.com/office/drawing/2014/main" id="{F32C8660-5C77-49FD-8227-AADDEB57AF1E}"/>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0" name="Graphic 99">
              <a:extLst>
                <a:ext uri="{FF2B5EF4-FFF2-40B4-BE49-F238E27FC236}">
                  <a16:creationId xmlns:a16="http://schemas.microsoft.com/office/drawing/2014/main" id="{FB755D9F-3E8D-4F70-962C-5D617EB661E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64119" y="2081144"/>
              <a:ext cx="501718" cy="501718"/>
            </a:xfrm>
            <a:prstGeom prst="rect">
              <a:avLst/>
            </a:prstGeom>
          </p:spPr>
        </p:pic>
      </p:grpSp>
      <p:grpSp>
        <p:nvGrpSpPr>
          <p:cNvPr id="101" name="Group 100">
            <a:extLst>
              <a:ext uri="{FF2B5EF4-FFF2-40B4-BE49-F238E27FC236}">
                <a16:creationId xmlns:a16="http://schemas.microsoft.com/office/drawing/2014/main" id="{A0607F76-049B-4288-94EE-7549E37C750C}"/>
              </a:ext>
            </a:extLst>
          </p:cNvPr>
          <p:cNvGrpSpPr/>
          <p:nvPr/>
        </p:nvGrpSpPr>
        <p:grpSpPr>
          <a:xfrm>
            <a:off x="8204128" y="2439097"/>
            <a:ext cx="3406136" cy="587682"/>
            <a:chOff x="3519131" y="2542018"/>
            <a:chExt cx="3406136" cy="587682"/>
          </a:xfrm>
        </p:grpSpPr>
        <p:grpSp>
          <p:nvGrpSpPr>
            <p:cNvPr id="102" name="Group 101">
              <a:extLst>
                <a:ext uri="{FF2B5EF4-FFF2-40B4-BE49-F238E27FC236}">
                  <a16:creationId xmlns:a16="http://schemas.microsoft.com/office/drawing/2014/main" id="{35514106-8372-4CBC-8883-3F4AC98D9CC9}"/>
                </a:ext>
              </a:extLst>
            </p:cNvPr>
            <p:cNvGrpSpPr/>
            <p:nvPr/>
          </p:nvGrpSpPr>
          <p:grpSpPr>
            <a:xfrm>
              <a:off x="3519131" y="2542018"/>
              <a:ext cx="3334218" cy="498768"/>
              <a:chOff x="7837970" y="2542018"/>
              <a:chExt cx="3334218" cy="498768"/>
            </a:xfrm>
          </p:grpSpPr>
          <p:sp>
            <p:nvSpPr>
              <p:cNvPr id="109" name="Rectangle: Rounded Corners 108">
                <a:extLst>
                  <a:ext uri="{FF2B5EF4-FFF2-40B4-BE49-F238E27FC236}">
                    <a16:creationId xmlns:a16="http://schemas.microsoft.com/office/drawing/2014/main" id="{B575C826-2DFA-4215-9AB4-6DEF2519F3B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0" name="Rectangle: Rounded Corners 109">
                <a:extLst>
                  <a:ext uri="{FF2B5EF4-FFF2-40B4-BE49-F238E27FC236}">
                    <a16:creationId xmlns:a16="http://schemas.microsoft.com/office/drawing/2014/main" id="{B07632E5-D37A-4C15-872F-3DA77D8C585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3" name="Group 102">
              <a:extLst>
                <a:ext uri="{FF2B5EF4-FFF2-40B4-BE49-F238E27FC236}">
                  <a16:creationId xmlns:a16="http://schemas.microsoft.com/office/drawing/2014/main" id="{C353C0F1-BE74-43AC-9AE5-7D463E2E5B46}"/>
                </a:ext>
              </a:extLst>
            </p:cNvPr>
            <p:cNvGrpSpPr/>
            <p:nvPr/>
          </p:nvGrpSpPr>
          <p:grpSpPr>
            <a:xfrm>
              <a:off x="3555090" y="2586475"/>
              <a:ext cx="3334218" cy="498768"/>
              <a:chOff x="7837970" y="2542018"/>
              <a:chExt cx="3334218" cy="498768"/>
            </a:xfrm>
          </p:grpSpPr>
          <p:sp>
            <p:nvSpPr>
              <p:cNvPr id="107" name="Rectangle: Rounded Corners 106">
                <a:extLst>
                  <a:ext uri="{FF2B5EF4-FFF2-40B4-BE49-F238E27FC236}">
                    <a16:creationId xmlns:a16="http://schemas.microsoft.com/office/drawing/2014/main" id="{601BD951-D49D-4690-ADCE-F3E01142F02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8" name="Rectangle: Rounded Corners 107">
                <a:extLst>
                  <a:ext uri="{FF2B5EF4-FFF2-40B4-BE49-F238E27FC236}">
                    <a16:creationId xmlns:a16="http://schemas.microsoft.com/office/drawing/2014/main" id="{B2DB825E-59BF-4879-A659-7855E887DD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4" name="Group 103">
              <a:extLst>
                <a:ext uri="{FF2B5EF4-FFF2-40B4-BE49-F238E27FC236}">
                  <a16:creationId xmlns:a16="http://schemas.microsoft.com/office/drawing/2014/main" id="{DBB91DCB-C345-4BFB-A769-69A929F83737}"/>
                </a:ext>
              </a:extLst>
            </p:cNvPr>
            <p:cNvGrpSpPr/>
            <p:nvPr/>
          </p:nvGrpSpPr>
          <p:grpSpPr>
            <a:xfrm>
              <a:off x="3591049" y="2630932"/>
              <a:ext cx="3334218" cy="498768"/>
              <a:chOff x="7837970" y="2542018"/>
              <a:chExt cx="3334218" cy="498768"/>
            </a:xfrm>
          </p:grpSpPr>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06" name="Rectangle: Rounded Corners 105">
                <a:extLst>
                  <a:ext uri="{FF2B5EF4-FFF2-40B4-BE49-F238E27FC236}">
                    <a16:creationId xmlns:a16="http://schemas.microsoft.com/office/drawing/2014/main" id="{0D7FCCB8-2F42-4664-A355-675DCC26007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9346923" y="2627382"/>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GenericApp_EB3B" title="Icon of an app window">
            <a:extLst>
              <a:ext uri="{FF2B5EF4-FFF2-40B4-BE49-F238E27FC236}">
                <a16:creationId xmlns:a16="http://schemas.microsoft.com/office/drawing/2014/main" id="{3921A350-D8D5-4AFB-B48A-3EF4A004D328}"/>
              </a:ext>
            </a:extLst>
          </p:cNvPr>
          <p:cNvSpPr>
            <a:spLocks noChangeAspect="1" noEditPoints="1"/>
          </p:cNvSpPr>
          <p:nvPr/>
        </p:nvSpPr>
        <p:spPr bwMode="auto">
          <a:xfrm>
            <a:off x="10978073" y="2637183"/>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7" name="Group 236">
            <a:extLst>
              <a:ext uri="{FF2B5EF4-FFF2-40B4-BE49-F238E27FC236}">
                <a16:creationId xmlns:a16="http://schemas.microsoft.com/office/drawing/2014/main" id="{3D7B5914-1EFE-4B72-8D4E-918FB926EC1E}"/>
              </a:ext>
            </a:extLst>
          </p:cNvPr>
          <p:cNvGrpSpPr/>
          <p:nvPr/>
        </p:nvGrpSpPr>
        <p:grpSpPr>
          <a:xfrm>
            <a:off x="9709783" y="2569679"/>
            <a:ext cx="1846543" cy="154356"/>
            <a:chOff x="9293160" y="2701454"/>
            <a:chExt cx="1846543" cy="154356"/>
          </a:xfrm>
        </p:grpSpPr>
        <p:sp>
          <p:nvSpPr>
            <p:cNvPr id="15" name="Oval 14">
              <a:extLst>
                <a:ext uri="{FF2B5EF4-FFF2-40B4-BE49-F238E27FC236}">
                  <a16:creationId xmlns:a16="http://schemas.microsoft.com/office/drawing/2014/main" id="{1B7AC4A2-8DED-41DA-9C62-BB4ECCDCCA2E}"/>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136" name="Oval 135">
              <a:extLst>
                <a:ext uri="{FF2B5EF4-FFF2-40B4-BE49-F238E27FC236}">
                  <a16:creationId xmlns:a16="http://schemas.microsoft.com/office/drawing/2014/main" id="{67AA548A-9B3D-48A9-B126-B8F2BE5B047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2131726" y="4314303"/>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1007343" y="2103100"/>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30007" y="3351646"/>
            <a:ext cx="1703068" cy="587682"/>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30007" y="2486681"/>
            <a:ext cx="1703068" cy="587682"/>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A959DBC4-E971-4957-ACDE-1027ECB6421B}"/>
              </a:ext>
            </a:extLst>
          </p:cNvPr>
          <p:cNvSpPr txBox="1"/>
          <p:nvPr/>
        </p:nvSpPr>
        <p:spPr>
          <a:xfrm>
            <a:off x="8018600" y="2103100"/>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63048" y="4322087"/>
            <a:ext cx="399616" cy="422236"/>
          </a:xfrm>
          <a:prstGeom prst="rect">
            <a:avLst/>
          </a:prstGeom>
          <a:noFill/>
        </p:spPr>
      </p:pic>
      <p:grpSp>
        <p:nvGrpSpPr>
          <p:cNvPr id="6" name="Group 5">
            <a:extLst>
              <a:ext uri="{FF2B5EF4-FFF2-40B4-BE49-F238E27FC236}">
                <a16:creationId xmlns:a16="http://schemas.microsoft.com/office/drawing/2014/main" id="{6AD2DDBC-0A8A-4980-9C42-F7AC32CA60B1}"/>
              </a:ext>
            </a:extLst>
          </p:cNvPr>
          <p:cNvGrpSpPr/>
          <p:nvPr/>
        </p:nvGrpSpPr>
        <p:grpSpPr>
          <a:xfrm>
            <a:off x="8204128" y="3251232"/>
            <a:ext cx="3406136" cy="587682"/>
            <a:chOff x="7787505" y="5258366"/>
            <a:chExt cx="3406136" cy="587682"/>
          </a:xfrm>
        </p:grpSpPr>
        <p:grpSp>
          <p:nvGrpSpPr>
            <p:cNvPr id="262" name="Group 261">
              <a:extLst>
                <a:ext uri="{FF2B5EF4-FFF2-40B4-BE49-F238E27FC236}">
                  <a16:creationId xmlns:a16="http://schemas.microsoft.com/office/drawing/2014/main" id="{3E34A0B1-A973-4887-AC1A-4E1A6D4A784C}"/>
                </a:ext>
              </a:extLst>
            </p:cNvPr>
            <p:cNvGrpSpPr/>
            <p:nvPr/>
          </p:nvGrpSpPr>
          <p:grpSpPr>
            <a:xfrm>
              <a:off x="7787505" y="5258366"/>
              <a:ext cx="3406136" cy="587682"/>
              <a:chOff x="3519131" y="2542018"/>
              <a:chExt cx="3406136" cy="587682"/>
            </a:xfrm>
          </p:grpSpPr>
          <p:grpSp>
            <p:nvGrpSpPr>
              <p:cNvPr id="263" name="Group 262">
                <a:extLst>
                  <a:ext uri="{FF2B5EF4-FFF2-40B4-BE49-F238E27FC236}">
                    <a16:creationId xmlns:a16="http://schemas.microsoft.com/office/drawing/2014/main" id="{41C92B93-9C4C-43F8-AB44-6319E9ACD0F6}"/>
                  </a:ext>
                </a:extLst>
              </p:cNvPr>
              <p:cNvGrpSpPr/>
              <p:nvPr/>
            </p:nvGrpSpPr>
            <p:grpSpPr>
              <a:xfrm>
                <a:off x="3519131" y="2542018"/>
                <a:ext cx="3334218" cy="498768"/>
                <a:chOff x="7837970" y="2542018"/>
                <a:chExt cx="3334218" cy="498768"/>
              </a:xfrm>
            </p:grpSpPr>
            <p:sp>
              <p:nvSpPr>
                <p:cNvPr id="270" name="Rectangle: Rounded Corners 269">
                  <a:extLst>
                    <a:ext uri="{FF2B5EF4-FFF2-40B4-BE49-F238E27FC236}">
                      <a16:creationId xmlns:a16="http://schemas.microsoft.com/office/drawing/2014/main" id="{E2A208D9-E72A-4FAD-8C91-B1766B8C58B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71" name="Rectangle: Rounded Corners 270">
                  <a:extLst>
                    <a:ext uri="{FF2B5EF4-FFF2-40B4-BE49-F238E27FC236}">
                      <a16:creationId xmlns:a16="http://schemas.microsoft.com/office/drawing/2014/main" id="{2783A69D-3DBE-4576-A34B-CCE915EE7B97}"/>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4" name="Group 263">
                <a:extLst>
                  <a:ext uri="{FF2B5EF4-FFF2-40B4-BE49-F238E27FC236}">
                    <a16:creationId xmlns:a16="http://schemas.microsoft.com/office/drawing/2014/main" id="{357FD795-752F-431F-B03E-1A0ECDC7E573}"/>
                  </a:ext>
                </a:extLst>
              </p:cNvPr>
              <p:cNvGrpSpPr/>
              <p:nvPr/>
            </p:nvGrpSpPr>
            <p:grpSpPr>
              <a:xfrm>
                <a:off x="3555090" y="2586475"/>
                <a:ext cx="3334218" cy="498768"/>
                <a:chOff x="7837970" y="2542018"/>
                <a:chExt cx="3334218" cy="498768"/>
              </a:xfrm>
            </p:grpSpPr>
            <p:sp>
              <p:nvSpPr>
                <p:cNvPr id="268" name="Rectangle: Rounded Corners 267">
                  <a:extLst>
                    <a:ext uri="{FF2B5EF4-FFF2-40B4-BE49-F238E27FC236}">
                      <a16:creationId xmlns:a16="http://schemas.microsoft.com/office/drawing/2014/main" id="{491CAA8A-AAB7-41D2-9B85-D875EBCE1A1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69" name="Rectangle: Rounded Corners 268">
                  <a:extLst>
                    <a:ext uri="{FF2B5EF4-FFF2-40B4-BE49-F238E27FC236}">
                      <a16:creationId xmlns:a16="http://schemas.microsoft.com/office/drawing/2014/main" id="{6328BF0B-DDE4-4A48-B8AA-C33CB18666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5" name="Group 264">
                <a:extLst>
                  <a:ext uri="{FF2B5EF4-FFF2-40B4-BE49-F238E27FC236}">
                    <a16:creationId xmlns:a16="http://schemas.microsoft.com/office/drawing/2014/main" id="{18C3D9D8-1AE4-4DD3-9FFB-31237B574A4C}"/>
                  </a:ext>
                </a:extLst>
              </p:cNvPr>
              <p:cNvGrpSpPr/>
              <p:nvPr/>
            </p:nvGrpSpPr>
            <p:grpSpPr>
              <a:xfrm>
                <a:off x="3591049" y="2630932"/>
                <a:ext cx="3334218" cy="498768"/>
                <a:chOff x="7837970" y="2542018"/>
                <a:chExt cx="3334218" cy="498768"/>
              </a:xfrm>
            </p:grpSpPr>
            <p:sp>
              <p:nvSpPr>
                <p:cNvPr id="266" name="Rectangle: Rounded Corners 265">
                  <a:extLst>
                    <a:ext uri="{FF2B5EF4-FFF2-40B4-BE49-F238E27FC236}">
                      <a16:creationId xmlns:a16="http://schemas.microsoft.com/office/drawing/2014/main" id="{44BB51F4-D72C-4F9A-B8EC-BD880B024E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267" name="Rectangle: Rounded Corners 266">
                  <a:extLst>
                    <a:ext uri="{FF2B5EF4-FFF2-40B4-BE49-F238E27FC236}">
                      <a16:creationId xmlns:a16="http://schemas.microsoft.com/office/drawing/2014/main" id="{53898749-028B-4A9F-B1CD-52C6A6E6A37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272" name="Group 271">
              <a:extLst>
                <a:ext uri="{FF2B5EF4-FFF2-40B4-BE49-F238E27FC236}">
                  <a16:creationId xmlns:a16="http://schemas.microsoft.com/office/drawing/2014/main" id="{C05FD495-AF56-4AA8-BD07-3A1F37E949B4}"/>
                </a:ext>
              </a:extLst>
            </p:cNvPr>
            <p:cNvGrpSpPr/>
            <p:nvPr/>
          </p:nvGrpSpPr>
          <p:grpSpPr>
            <a:xfrm>
              <a:off x="8883843" y="5370593"/>
              <a:ext cx="378819" cy="378819"/>
              <a:chOff x="5564119" y="2081144"/>
              <a:chExt cx="501718" cy="501718"/>
            </a:xfrm>
          </p:grpSpPr>
          <p:sp>
            <p:nvSpPr>
              <p:cNvPr id="273" name="Diamond 272">
                <a:extLst>
                  <a:ext uri="{FF2B5EF4-FFF2-40B4-BE49-F238E27FC236}">
                    <a16:creationId xmlns:a16="http://schemas.microsoft.com/office/drawing/2014/main" id="{11E15E79-9203-4470-9651-030BD654762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4" name="Graphic 273">
                <a:extLst>
                  <a:ext uri="{FF2B5EF4-FFF2-40B4-BE49-F238E27FC236}">
                    <a16:creationId xmlns:a16="http://schemas.microsoft.com/office/drawing/2014/main" id="{291793E1-BB34-42E5-B8A2-A38782BB2D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64119" y="2081144"/>
                <a:ext cx="501718" cy="501718"/>
              </a:xfrm>
              <a:prstGeom prst="rect">
                <a:avLst/>
              </a:prstGeom>
            </p:spPr>
          </p:pic>
        </p:grpSp>
        <p:grpSp>
          <p:nvGrpSpPr>
            <p:cNvPr id="275" name="Group 274">
              <a:extLst>
                <a:ext uri="{FF2B5EF4-FFF2-40B4-BE49-F238E27FC236}">
                  <a16:creationId xmlns:a16="http://schemas.microsoft.com/office/drawing/2014/main" id="{CD536C59-5264-4920-8DEF-6DFF2E082496}"/>
                </a:ext>
              </a:extLst>
            </p:cNvPr>
            <p:cNvGrpSpPr/>
            <p:nvPr/>
          </p:nvGrpSpPr>
          <p:grpSpPr>
            <a:xfrm>
              <a:off x="10569241" y="5402721"/>
              <a:ext cx="396950" cy="355079"/>
              <a:chOff x="10633596" y="3514287"/>
              <a:chExt cx="396950" cy="355079"/>
            </a:xfrm>
          </p:grpSpPr>
          <p:sp>
            <p:nvSpPr>
              <p:cNvPr id="276" name="Hexagon 275">
                <a:extLst>
                  <a:ext uri="{FF2B5EF4-FFF2-40B4-BE49-F238E27FC236}">
                    <a16:creationId xmlns:a16="http://schemas.microsoft.com/office/drawing/2014/main" id="{03234B01-51DB-4C35-BFDC-9A14402CFCD4}"/>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277" name="Picture 276">
                <a:extLst>
                  <a:ext uri="{FF2B5EF4-FFF2-40B4-BE49-F238E27FC236}">
                    <a16:creationId xmlns:a16="http://schemas.microsoft.com/office/drawing/2014/main" id="{8E4E3080-00B6-459E-8817-8D482AF13B5C}"/>
                  </a:ext>
                </a:extLst>
              </p:cNvPr>
              <p:cNvPicPr>
                <a:picLocks noChangeAspect="1"/>
              </p:cNvPicPr>
              <p:nvPr/>
            </p:nvPicPr>
            <p:blipFill>
              <a:blip r:embed="rId7"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cxnSp>
        <p:nvCxnSpPr>
          <p:cNvPr id="5" name="Straight Arrow Connector 4">
            <a:extLst>
              <a:ext uri="{FF2B5EF4-FFF2-40B4-BE49-F238E27FC236}">
                <a16:creationId xmlns:a16="http://schemas.microsoft.com/office/drawing/2014/main" id="{8A107EAB-B0B0-42AD-B002-64FFE0764468}"/>
              </a:ext>
            </a:extLst>
          </p:cNvPr>
          <p:cNvCxnSpPr>
            <a:cxnSpLocks/>
            <a:endCxn id="100" idx="1"/>
          </p:cNvCxnSpPr>
          <p:nvPr/>
        </p:nvCxnSpPr>
        <p:spPr>
          <a:xfrm>
            <a:off x="3994610" y="2034000"/>
            <a:ext cx="3756719" cy="0"/>
          </a:xfrm>
          <a:prstGeom prst="straightConnector1">
            <a:avLst/>
          </a:prstGeom>
          <a:ln w="476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8FE9CE2-4D7C-4479-BDF0-705FC3A5506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63048" y="4885762"/>
            <a:ext cx="5328032" cy="1746448"/>
          </a:xfrm>
          <a:prstGeom prst="rect">
            <a:avLst/>
          </a:prstGeom>
        </p:spPr>
      </p:pic>
      <p:sp>
        <p:nvSpPr>
          <p:cNvPr id="11" name="TextBox 10">
            <a:extLst>
              <a:ext uri="{FF2B5EF4-FFF2-40B4-BE49-F238E27FC236}">
                <a16:creationId xmlns:a16="http://schemas.microsoft.com/office/drawing/2014/main" id="{8550F04C-CE44-47D4-8C73-CCF7A0359AF7}"/>
              </a:ext>
            </a:extLst>
          </p:cNvPr>
          <p:cNvSpPr txBox="1"/>
          <p:nvPr/>
        </p:nvSpPr>
        <p:spPr>
          <a:xfrm>
            <a:off x="4062291" y="2363342"/>
            <a:ext cx="3465862" cy="213904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AD Global Admin grants Read access</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9"/>
              </a:rPr>
              <a:t>https://rdweb.wvd.microsoft.com/</a:t>
            </a:r>
            <a:endPar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Prerequisite so PaaS can read if a service principal exists and if groups exist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Accept in order (1 min between):</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 App</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Client App</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43610FEE-2DF8-4365-9814-FD189975B235}"/>
              </a:ext>
            </a:extLst>
          </p:cNvPr>
          <p:cNvSpPr/>
          <p:nvPr/>
        </p:nvSpPr>
        <p:spPr bwMode="auto">
          <a:xfrm>
            <a:off x="2934904" y="5881667"/>
            <a:ext cx="3910278" cy="605743"/>
          </a:xfrm>
          <a:prstGeom prst="ellipse">
            <a:avLst/>
          </a:prstGeom>
          <a:noFill/>
          <a:ln w="34925">
            <a:solidFill>
              <a:srgbClr val="FFB9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26395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left)">
                                      <p:cBhvr>
                                        <p:cTn id="7" dur="500"/>
                                        <p:tgtEl>
                                          <p:spTgt spid="2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left)">
                                      <p:cBhvr>
                                        <p:cTn id="10" dur="500"/>
                                        <p:tgtEl>
                                          <p:spTgt spid="95"/>
                                        </p:tgtEl>
                                      </p:cBhvr>
                                    </p:animEffect>
                                  </p:childTnLst>
                                </p:cTn>
                              </p:par>
                              <p:par>
                                <p:cTn id="11" presetID="22" presetClass="entr" presetSubtype="8"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animEffect transition="in" filter="wipe(left)">
                                      <p:cBhvr>
                                        <p:cTn id="13" dur="500"/>
                                        <p:tgtEl>
                                          <p:spTgt spid="232"/>
                                        </p:tgtEl>
                                      </p:cBhvr>
                                    </p:animEffect>
                                  </p:childTnLst>
                                </p:cTn>
                              </p:par>
                              <p:par>
                                <p:cTn id="14" presetID="22" presetClass="entr" presetSubtype="8" fill="hold" nodeType="with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wipe(left)">
                                      <p:cBhvr>
                                        <p:cTn id="16" dur="500"/>
                                        <p:tgtEl>
                                          <p:spTgt spid="23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left)">
                                      <p:cBhvr>
                                        <p:cTn id="19" dur="500"/>
                                        <p:tgtEl>
                                          <p:spTgt spid="92"/>
                                        </p:tgtEl>
                                      </p:cBhvr>
                                    </p:animEffect>
                                  </p:childTnLst>
                                </p:cTn>
                              </p:par>
                              <p:par>
                                <p:cTn id="20" presetID="22" presetClass="entr" presetSubtype="8" fill="hold"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wipe(left)">
                                      <p:cBhvr>
                                        <p:cTn id="22" dur="500"/>
                                        <p:tgtEl>
                                          <p:spTgt spid="234"/>
                                        </p:tgtEl>
                                      </p:cBhvr>
                                    </p:animEffect>
                                  </p:childTnLst>
                                </p:cTn>
                              </p:par>
                              <p:par>
                                <p:cTn id="23" presetID="22" presetClass="entr" presetSubtype="8" fill="hold"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wipe(left)">
                                      <p:cBhvr>
                                        <p:cTn id="25" dur="500"/>
                                        <p:tgtEl>
                                          <p:spTgt spid="235"/>
                                        </p:tgtEl>
                                      </p:cBhvr>
                                    </p:animEffect>
                                  </p:childTnLst>
                                </p:cTn>
                              </p:par>
                              <p:par>
                                <p:cTn id="26" presetID="22" presetClass="entr" presetSubtype="8"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wipe(left)">
                                      <p:cBhvr>
                                        <p:cTn id="28" dur="500"/>
                                        <p:tgtEl>
                                          <p:spTgt spid="102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6"/>
                                        </p:tgtEl>
                                        <p:attrNameLst>
                                          <p:attrName>style.visibility</p:attrName>
                                        </p:attrNameLst>
                                      </p:cBhvr>
                                      <p:to>
                                        <p:strVal val="visible"/>
                                      </p:to>
                                    </p:set>
                                    <p:animEffect transition="in" filter="wipe(left)">
                                      <p:cBhvr>
                                        <p:cTn id="31" dur="500"/>
                                        <p:tgtEl>
                                          <p:spTgt spid="2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31"/>
                                        </p:tgtEl>
                                        <p:attrNameLst>
                                          <p:attrName>style.visibility</p:attrName>
                                        </p:attrNameLst>
                                      </p:cBhvr>
                                      <p:to>
                                        <p:strVal val="visible"/>
                                      </p:to>
                                    </p:set>
                                    <p:animEffect transition="in" filter="wipe(left)">
                                      <p:cBhvr>
                                        <p:cTn id="34" dur="500"/>
                                        <p:tgtEl>
                                          <p:spTgt spid="231"/>
                                        </p:tgtEl>
                                      </p:cBhvr>
                                    </p:animEffect>
                                  </p:childTnLst>
                                </p:cTn>
                              </p:par>
                              <p:par>
                                <p:cTn id="35" presetID="22" presetClass="entr" presetSubtype="8"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left)">
                                      <p:cBhvr>
                                        <p:cTn id="37" dur="500"/>
                                        <p:tgtEl>
                                          <p:spTgt spid="98"/>
                                        </p:tgtEl>
                                      </p:cBhvr>
                                    </p:animEffect>
                                  </p:childTnLst>
                                </p:cTn>
                              </p:par>
                              <p:par>
                                <p:cTn id="38" presetID="22" presetClass="entr" presetSubtype="8" fill="hold"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500"/>
                                        <p:tgtEl>
                                          <p:spTgt spid="10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animEffect transition="in" filter="wipe(left)">
                                      <p:cBhvr>
                                        <p:cTn id="43" dur="500"/>
                                        <p:tgtEl>
                                          <p:spTgt spid="1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wipe(left)">
                                      <p:cBhvr>
                                        <p:cTn id="46" dur="500"/>
                                        <p:tgtEl>
                                          <p:spTgt spid="130"/>
                                        </p:tgtEl>
                                      </p:cBhvr>
                                    </p:animEffect>
                                  </p:childTnLst>
                                </p:cTn>
                              </p:par>
                              <p:par>
                                <p:cTn id="47" presetID="22" presetClass="entr" presetSubtype="8" fill="hold" nodeType="withEffect">
                                  <p:stCondLst>
                                    <p:cond delay="0"/>
                                  </p:stCondLst>
                                  <p:childTnLst>
                                    <p:set>
                                      <p:cBhvr>
                                        <p:cTn id="48" dur="1" fill="hold">
                                          <p:stCondLst>
                                            <p:cond delay="0"/>
                                          </p:stCondLst>
                                        </p:cTn>
                                        <p:tgtEl>
                                          <p:spTgt spid="237"/>
                                        </p:tgtEl>
                                        <p:attrNameLst>
                                          <p:attrName>style.visibility</p:attrName>
                                        </p:attrNameLst>
                                      </p:cBhvr>
                                      <p:to>
                                        <p:strVal val="visible"/>
                                      </p:to>
                                    </p:set>
                                    <p:animEffect transition="in" filter="wipe(left)">
                                      <p:cBhvr>
                                        <p:cTn id="49" dur="500"/>
                                        <p:tgtEl>
                                          <p:spTgt spid="23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wipe(left)">
                                      <p:cBhvr>
                                        <p:cTn id="52" dur="500"/>
                                        <p:tgtEl>
                                          <p:spTgt spid="16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par>
                                <p:cTn id="56" presetID="22" presetClass="entr" presetSubtype="8"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par>
                                <p:cTn id="59" presetID="22" presetClass="entr" presetSubtype="8"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left)">
                                      <p:cBhvr>
                                        <p:cTn id="69" dur="500"/>
                                        <p:tgtEl>
                                          <p:spTgt spid="1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left)">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95" grpId="0" animBg="1"/>
      <p:bldP spid="216" grpId="0" animBg="1"/>
      <p:bldP spid="231" grpId="0" animBg="1"/>
      <p:bldP spid="129" grpId="0" animBg="1"/>
      <p:bldP spid="130" grpId="0" animBg="1"/>
      <p:bldP spid="92" grpId="0"/>
      <p:bldP spid="168" grpId="0"/>
      <p:bldP spid="3" grpId="0"/>
      <p:bldP spid="11" grpId="0"/>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6A30-25CE-41BC-A1DC-D795D91E828C}"/>
              </a:ext>
            </a:extLst>
          </p:cNvPr>
          <p:cNvSpPr>
            <a:spLocks noGrp="1"/>
          </p:cNvSpPr>
          <p:nvPr>
            <p:ph type="title"/>
          </p:nvPr>
        </p:nvSpPr>
        <p:spPr/>
        <p:txBody>
          <a:bodyPr/>
          <a:lstStyle/>
          <a:p>
            <a:r>
              <a:rPr lang="en-US" dirty="0"/>
              <a:t>When Consenting…</a:t>
            </a:r>
          </a:p>
        </p:txBody>
      </p:sp>
      <p:pic>
        <p:nvPicPr>
          <p:cNvPr id="3" name="Picture 2">
            <a:extLst>
              <a:ext uri="{FF2B5EF4-FFF2-40B4-BE49-F238E27FC236}">
                <a16:creationId xmlns:a16="http://schemas.microsoft.com/office/drawing/2014/main" id="{B79DA79A-F6C2-498C-A15E-588319D78A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64510" y="1366878"/>
            <a:ext cx="3317294" cy="3002899"/>
          </a:xfrm>
          <a:prstGeom prst="rect">
            <a:avLst/>
          </a:prstGeom>
        </p:spPr>
      </p:pic>
      <p:pic>
        <p:nvPicPr>
          <p:cNvPr id="5" name="Picture 4">
            <a:extLst>
              <a:ext uri="{FF2B5EF4-FFF2-40B4-BE49-F238E27FC236}">
                <a16:creationId xmlns:a16="http://schemas.microsoft.com/office/drawing/2014/main" id="{042F24FA-2CED-44D7-9D85-1E247E5A8252}"/>
              </a:ext>
            </a:extLst>
          </p:cNvPr>
          <p:cNvPicPr>
            <a:picLocks noChangeAspect="1"/>
          </p:cNvPicPr>
          <p:nvPr/>
        </p:nvPicPr>
        <p:blipFill>
          <a:blip r:embed="rId3"/>
          <a:stretch>
            <a:fillRect/>
          </a:stretch>
        </p:blipFill>
        <p:spPr>
          <a:xfrm>
            <a:off x="300542" y="1366878"/>
            <a:ext cx="3541695" cy="4416578"/>
          </a:xfrm>
          <a:prstGeom prst="rect">
            <a:avLst/>
          </a:prstGeom>
        </p:spPr>
      </p:pic>
      <p:sp>
        <p:nvSpPr>
          <p:cNvPr id="6" name="TextBox 5">
            <a:extLst>
              <a:ext uri="{FF2B5EF4-FFF2-40B4-BE49-F238E27FC236}">
                <a16:creationId xmlns:a16="http://schemas.microsoft.com/office/drawing/2014/main" id="{05A2E4EC-76E1-4821-9CEE-67E07E24CD0B}"/>
              </a:ext>
            </a:extLst>
          </p:cNvPr>
          <p:cNvSpPr txBox="1"/>
          <p:nvPr/>
        </p:nvSpPr>
        <p:spPr>
          <a:xfrm>
            <a:off x="7508631" y="1351473"/>
            <a:ext cx="4475284" cy="44319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Rights granted to WVD built to allow PaaS service to Read AAD</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Query to find &amp; validate users</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WVD service is not granted Admin access to AAD</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Admin consents for AAD as a whole</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Service principal object is created in Azure AD tenant and assigned the permissions that the administrator granted</a:t>
            </a:r>
          </a:p>
        </p:txBody>
      </p:sp>
    </p:spTree>
    <p:extLst>
      <p:ext uri="{BB962C8B-B14F-4D97-AF65-F5344CB8AC3E}">
        <p14:creationId xmlns:p14="http://schemas.microsoft.com/office/powerpoint/2010/main" val="19453454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BA7F-51E3-442F-90DB-7EFA325F5AD8}"/>
              </a:ext>
            </a:extLst>
          </p:cNvPr>
          <p:cNvSpPr>
            <a:spLocks noGrp="1"/>
          </p:cNvSpPr>
          <p:nvPr>
            <p:ph type="title"/>
          </p:nvPr>
        </p:nvSpPr>
        <p:spPr>
          <a:xfrm>
            <a:off x="585217" y="237392"/>
            <a:ext cx="11018520" cy="492443"/>
          </a:xfrm>
        </p:spPr>
        <p:txBody>
          <a:bodyPr/>
          <a:lstStyle/>
          <a:p>
            <a:r>
              <a:rPr lang="en-US" sz="3200" dirty="0"/>
              <a:t>What’s the end state of granting WVD Read Access? (1 of 2)</a:t>
            </a:r>
          </a:p>
        </p:txBody>
      </p:sp>
      <p:pic>
        <p:nvPicPr>
          <p:cNvPr id="6146" name="Picture 2" descr="image003">
            <a:extLst>
              <a:ext uri="{FF2B5EF4-FFF2-40B4-BE49-F238E27FC236}">
                <a16:creationId xmlns:a16="http://schemas.microsoft.com/office/drawing/2014/main" id="{AFC87D3E-B40F-409A-9CD5-4F68B633801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435" y="844063"/>
            <a:ext cx="12129466" cy="577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14F0F94-A945-4A8E-9B9D-C6083066A1E0}"/>
              </a:ext>
            </a:extLst>
          </p:cNvPr>
          <p:cNvSpPr/>
          <p:nvPr/>
        </p:nvSpPr>
        <p:spPr bwMode="auto">
          <a:xfrm>
            <a:off x="5117123" y="3771900"/>
            <a:ext cx="1582615" cy="2628900"/>
          </a:xfrm>
          <a:prstGeom prst="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8366820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BA7F-51E3-442F-90DB-7EFA325F5AD8}"/>
              </a:ext>
            </a:extLst>
          </p:cNvPr>
          <p:cNvSpPr>
            <a:spLocks noGrp="1"/>
          </p:cNvSpPr>
          <p:nvPr>
            <p:ph type="title"/>
          </p:nvPr>
        </p:nvSpPr>
        <p:spPr>
          <a:xfrm>
            <a:off x="585217" y="237392"/>
            <a:ext cx="11018520" cy="492443"/>
          </a:xfrm>
        </p:spPr>
        <p:txBody>
          <a:bodyPr/>
          <a:lstStyle/>
          <a:p>
            <a:r>
              <a:rPr lang="en-US" sz="3200" dirty="0"/>
              <a:t>What’s the end state of granting WVD Read Access? (2 of 2)</a:t>
            </a:r>
          </a:p>
        </p:txBody>
      </p:sp>
      <p:pic>
        <p:nvPicPr>
          <p:cNvPr id="7170" name="Picture 2" descr="image001">
            <a:extLst>
              <a:ext uri="{FF2B5EF4-FFF2-40B4-BE49-F238E27FC236}">
                <a16:creationId xmlns:a16="http://schemas.microsoft.com/office/drawing/2014/main" id="{973A4F3E-15F1-44F0-BFFE-10E6F270AE0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7966" y="908691"/>
            <a:ext cx="11694034" cy="403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EC50939-7912-4E6C-AF1B-B461117C60FD}"/>
              </a:ext>
            </a:extLst>
          </p:cNvPr>
          <p:cNvSpPr/>
          <p:nvPr/>
        </p:nvSpPr>
        <p:spPr bwMode="auto">
          <a:xfrm>
            <a:off x="5372100" y="3736731"/>
            <a:ext cx="1582615" cy="1134207"/>
          </a:xfrm>
          <a:prstGeom prst="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5486304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3035808"/>
            <a:ext cx="6400800" cy="498598"/>
          </a:xfrm>
        </p:spPr>
        <p:txBody>
          <a:bodyPr/>
          <a:lstStyle/>
          <a:p>
            <a:r>
              <a:rPr lang="en-US" dirty="0"/>
              <a:t>WVD Partner Solutions</a:t>
            </a:r>
          </a:p>
        </p:txBody>
      </p:sp>
    </p:spTree>
    <p:extLst>
      <p:ext uri="{BB962C8B-B14F-4D97-AF65-F5344CB8AC3E}">
        <p14:creationId xmlns:p14="http://schemas.microsoft.com/office/powerpoint/2010/main" val="302421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Windows Virtual Desktop Partner Ecosystem</a:t>
            </a:r>
          </a:p>
        </p:txBody>
      </p:sp>
      <p:pic>
        <p:nvPicPr>
          <p:cNvPr id="7" name="Picture 6">
            <a:extLst>
              <a:ext uri="{FF2B5EF4-FFF2-40B4-BE49-F238E27FC236}">
                <a16:creationId xmlns:a16="http://schemas.microsoft.com/office/drawing/2014/main" id="{312940A8-48F5-4B74-988E-21C75B87FFEA}"/>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7162" b="90451" l="2000" r="99200">
                        <a14:foregroundMark x1="12700" y1="29708" x2="12700" y2="29708"/>
                        <a14:foregroundMark x1="11200" y1="32626" x2="11200" y2="32626"/>
                        <a14:foregroundMark x1="5400" y1="40584" x2="5400" y2="40584"/>
                        <a14:foregroundMark x1="2000" y1="49867" x2="2000" y2="49867"/>
                        <a14:foregroundMark x1="24200" y1="40584" x2="24200" y2="40584"/>
                        <a14:foregroundMark x1="24100" y1="7162" x2="24100" y2="7162"/>
                        <a14:foregroundMark x1="40100" y1="33156" x2="40100" y2="33156"/>
                        <a14:foregroundMark x1="68700" y1="42706" x2="68700" y2="42706"/>
                        <a14:foregroundMark x1="70900" y1="90451" x2="70900" y2="90451"/>
                        <a14:foregroundMark x1="80800" y1="58886" x2="80800" y2="58886"/>
                        <a14:foregroundMark x1="93300" y1="24403" x2="93300" y2="24403"/>
                        <a14:foregroundMark x1="99200" y1="33422" x2="99200" y2="33422"/>
                        <a14:foregroundMark x1="97200" y1="35544" x2="97200" y2="35544"/>
                      </a14:backgroundRemoval>
                    </a14:imgEffect>
                  </a14:imgLayer>
                </a14:imgProps>
              </a:ext>
              <a:ext uri="{28A0092B-C50C-407E-A947-70E740481C1C}">
                <a14:useLocalDpi xmlns:a14="http://schemas.microsoft.com/office/drawing/2010/main"/>
              </a:ext>
            </a:extLst>
          </a:blip>
          <a:stretch>
            <a:fillRect/>
          </a:stretch>
        </p:blipFill>
        <p:spPr>
          <a:xfrm>
            <a:off x="754352" y="2022807"/>
            <a:ext cx="2388217" cy="900358"/>
          </a:xfrm>
          <a:prstGeom prst="rect">
            <a:avLst/>
          </a:prstGeom>
        </p:spPr>
      </p:pic>
      <p:pic>
        <p:nvPicPr>
          <p:cNvPr id="9" name="Picture 8">
            <a:extLst>
              <a:ext uri="{FF2B5EF4-FFF2-40B4-BE49-F238E27FC236}">
                <a16:creationId xmlns:a16="http://schemas.microsoft.com/office/drawing/2014/main" id="{6106AF85-212D-4B45-8994-CBF29DAC8F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5394" y="3975702"/>
            <a:ext cx="2912393" cy="2912393"/>
          </a:xfrm>
          <a:prstGeom prst="rect">
            <a:avLst/>
          </a:prstGeom>
        </p:spPr>
      </p:pic>
      <p:pic>
        <p:nvPicPr>
          <p:cNvPr id="10" name="Picture 9">
            <a:extLst>
              <a:ext uri="{FF2B5EF4-FFF2-40B4-BE49-F238E27FC236}">
                <a16:creationId xmlns:a16="http://schemas.microsoft.com/office/drawing/2014/main" id="{ACEABDB5-FB7E-4A21-B5A3-F3B7640E61C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4352" y="4904094"/>
            <a:ext cx="1945821" cy="1005112"/>
          </a:xfrm>
          <a:prstGeom prst="rect">
            <a:avLst/>
          </a:prstGeom>
        </p:spPr>
      </p:pic>
      <p:pic>
        <p:nvPicPr>
          <p:cNvPr id="11" name="Picture 10">
            <a:extLst>
              <a:ext uri="{FF2B5EF4-FFF2-40B4-BE49-F238E27FC236}">
                <a16:creationId xmlns:a16="http://schemas.microsoft.com/office/drawing/2014/main" id="{6ED34C71-CE08-4573-8B13-0D4519E7512C}"/>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a:ext>
            </a:extLst>
          </a:blip>
          <a:stretch>
            <a:fillRect/>
          </a:stretch>
        </p:blipFill>
        <p:spPr>
          <a:xfrm>
            <a:off x="4366625" y="3429000"/>
            <a:ext cx="2912393" cy="873718"/>
          </a:xfrm>
          <a:prstGeom prst="rect">
            <a:avLst/>
          </a:prstGeom>
        </p:spPr>
      </p:pic>
      <p:pic>
        <p:nvPicPr>
          <p:cNvPr id="12" name="Picture 11">
            <a:extLst>
              <a:ext uri="{FF2B5EF4-FFF2-40B4-BE49-F238E27FC236}">
                <a16:creationId xmlns:a16="http://schemas.microsoft.com/office/drawing/2014/main" id="{2796E52D-82B0-47DF-B61E-A5E001AB0CD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36378" y="4699386"/>
            <a:ext cx="3814966" cy="1271655"/>
          </a:xfrm>
          <a:prstGeom prst="rect">
            <a:avLst/>
          </a:prstGeom>
        </p:spPr>
      </p:pic>
      <p:pic>
        <p:nvPicPr>
          <p:cNvPr id="13" name="Picture 12">
            <a:extLst>
              <a:ext uri="{FF2B5EF4-FFF2-40B4-BE49-F238E27FC236}">
                <a16:creationId xmlns:a16="http://schemas.microsoft.com/office/drawing/2014/main" id="{25CA959F-74AA-4B79-9AB1-56D0F75910A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4352" y="3514528"/>
            <a:ext cx="3258910" cy="1100828"/>
          </a:xfrm>
          <a:prstGeom prst="rect">
            <a:avLst/>
          </a:prstGeom>
        </p:spPr>
      </p:pic>
      <p:pic>
        <p:nvPicPr>
          <p:cNvPr id="14" name="Picture 13">
            <a:extLst>
              <a:ext uri="{FF2B5EF4-FFF2-40B4-BE49-F238E27FC236}">
                <a16:creationId xmlns:a16="http://schemas.microsoft.com/office/drawing/2014/main" id="{8E477D32-553C-4B1D-8A0B-3A8B9163AD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632381" y="3653593"/>
            <a:ext cx="3805267" cy="738227"/>
          </a:xfrm>
          <a:prstGeom prst="rect">
            <a:avLst/>
          </a:prstGeom>
        </p:spPr>
      </p:pic>
    </p:spTree>
    <p:extLst>
      <p:ext uri="{BB962C8B-B14F-4D97-AF65-F5344CB8AC3E}">
        <p14:creationId xmlns:p14="http://schemas.microsoft.com/office/powerpoint/2010/main" val="68710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051"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269241" y="1554532"/>
            <a:ext cx="11655840" cy="3650871"/>
          </a:xfrm>
        </p:spPr>
        <p:txBody>
          <a:bodyPr anchor="b"/>
          <a:lstStyle/>
          <a:p>
            <a:r>
              <a:rPr lang="en-US" sz="5294"/>
              <a:t>Partnership with Citrix</a:t>
            </a:r>
            <a:br>
              <a:rPr lang="en-US" sz="5294"/>
            </a:br>
            <a:br>
              <a:rPr lang="en-US" sz="5294"/>
            </a:br>
            <a:br>
              <a:rPr lang="en-US" sz="5294"/>
            </a:br>
            <a:r>
              <a:rPr lang="en-US" sz="3921"/>
              <a:t>WVD + Citrix Cloud solutions</a:t>
            </a:r>
            <a:br>
              <a:rPr lang="en-US" sz="3921"/>
            </a:br>
            <a:r>
              <a:rPr lang="en-US" sz="3921"/>
              <a:t>Now generally available worldwide</a:t>
            </a:r>
            <a:endParaRPr lang="en-IN" sz="3921"/>
          </a:p>
        </p:txBody>
      </p:sp>
    </p:spTree>
    <p:extLst>
      <p:ext uri="{BB962C8B-B14F-4D97-AF65-F5344CB8AC3E}">
        <p14:creationId xmlns:p14="http://schemas.microsoft.com/office/powerpoint/2010/main" val="3770032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4" y="421445"/>
            <a:ext cx="11336039" cy="758022"/>
          </a:xfrm>
        </p:spPr>
        <p:txBody>
          <a:bodyPr/>
          <a:lstStyle/>
          <a:p>
            <a:r>
              <a:rPr lang="en-US" dirty="0">
                <a:solidFill>
                  <a:schemeClr val="tx1"/>
                </a:solidFill>
              </a:rPr>
              <a:t>Because You Asked: Where Is Citrix in All of This?</a:t>
            </a:r>
          </a:p>
        </p:txBody>
      </p:sp>
      <p:sp>
        <p:nvSpPr>
          <p:cNvPr id="7" name="Rectangle 6">
            <a:extLst>
              <a:ext uri="{FF2B5EF4-FFF2-40B4-BE49-F238E27FC236}">
                <a16:creationId xmlns:a16="http://schemas.microsoft.com/office/drawing/2014/main" id="{F8FB072B-EFA6-486C-8BCB-450AD6BD7FEF}"/>
              </a:ext>
            </a:extLst>
          </p:cNvPr>
          <p:cNvSpPr/>
          <p:nvPr/>
        </p:nvSpPr>
        <p:spPr>
          <a:xfrm>
            <a:off x="436194" y="1257981"/>
            <a:ext cx="11336039" cy="932275"/>
          </a:xfrm>
          <a:prstGeom prst="rect">
            <a:avLst/>
          </a:prstGeom>
        </p:spPr>
        <p:txBody>
          <a:bodyPr wrap="square" lIns="0" tIns="0" rIns="0" bIns="0">
            <a:noAutofit/>
          </a:bodyPr>
          <a:lstStyle/>
          <a:p>
            <a:pPr marL="0" marR="0" lvl="0" indent="0" algn="l" defTabSz="914102" rtl="0" eaLnBrk="1" fontAlgn="base" latinLnBrk="0" hangingPunct="1">
              <a:lnSpc>
                <a:spcPct val="100000"/>
              </a:lnSpc>
              <a:spcBef>
                <a:spcPts val="588"/>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Segoe UI" pitchFamily="34" charset="0"/>
              </a:rPr>
              <a:t>Option 1: </a:t>
            </a:r>
            <a:r>
              <a:rPr kumimoji="0" lang="en-US" sz="1568" b="0" i="0" u="none" strike="noStrike" kern="1200" cap="none" spc="0" normalizeH="0" baseline="0" noProof="0" dirty="0">
                <a:ln>
                  <a:noFill/>
                </a:ln>
                <a:solidFill>
                  <a:srgbClr val="0078D7"/>
                </a:solidFill>
                <a:effectLst/>
                <a:uLnTx/>
                <a:uFillTx/>
                <a:latin typeface="Segoe UI"/>
                <a:ea typeface="+mn-ea"/>
                <a:cs typeface="Segoe UI" pitchFamily="34" charset="0"/>
              </a:rPr>
              <a:t>Use full Windows Virtual Desktop with Citrix Workspace to aggregate resource feeds from Windows Virtual Desktop and Citrix on-premises and cloud deployments</a:t>
            </a:r>
          </a:p>
          <a:p>
            <a:pPr marL="0" marR="0" lvl="0" indent="0" algn="l" defTabSz="914102" rtl="0" eaLnBrk="1" fontAlgn="base" latinLnBrk="0" hangingPunct="1">
              <a:lnSpc>
                <a:spcPct val="100000"/>
              </a:lnSpc>
              <a:spcBef>
                <a:spcPts val="588"/>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Segoe UI" pitchFamily="34" charset="0"/>
              </a:rPr>
              <a:t>Option 2: </a:t>
            </a:r>
            <a:r>
              <a:rPr kumimoji="0" lang="en-US" sz="1568" b="0" i="0" u="none" strike="noStrike" kern="1200" cap="none" spc="0" normalizeH="0" baseline="0" noProof="0" dirty="0">
                <a:ln>
                  <a:noFill/>
                </a:ln>
                <a:solidFill>
                  <a:srgbClr val="0078D7"/>
                </a:solidFill>
                <a:effectLst/>
                <a:uLnTx/>
                <a:uFillTx/>
                <a:latin typeface="Segoe UI"/>
                <a:ea typeface="+mn-ea"/>
                <a:cs typeface="Segoe UI" pitchFamily="34" charset="0"/>
              </a:rPr>
              <a:t>Use Windows Virtual Desktop with Windows 10 multi-session capabilities, Profile Container, and Office 365 Container with Citrix clients, agents, and management plane services</a:t>
            </a:r>
          </a:p>
        </p:txBody>
      </p:sp>
      <p:sp>
        <p:nvSpPr>
          <p:cNvPr id="102" name="Rectangle 101">
            <a:extLst>
              <a:ext uri="{FF2B5EF4-FFF2-40B4-BE49-F238E27FC236}">
                <a16:creationId xmlns:a16="http://schemas.microsoft.com/office/drawing/2014/main" id="{213CA39D-13AE-446D-8BC6-23FDB88F0C9C}"/>
              </a:ext>
            </a:extLst>
          </p:cNvPr>
          <p:cNvSpPr/>
          <p:nvPr/>
        </p:nvSpPr>
        <p:spPr bwMode="auto">
          <a:xfrm>
            <a:off x="3568455" y="2640161"/>
            <a:ext cx="3841992" cy="3903972"/>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3" name="Rectangle 122">
            <a:extLst>
              <a:ext uri="{FF2B5EF4-FFF2-40B4-BE49-F238E27FC236}">
                <a16:creationId xmlns:a16="http://schemas.microsoft.com/office/drawing/2014/main" id="{DFED2F48-2FA7-410C-802A-D7C4610C322B}"/>
              </a:ext>
            </a:extLst>
          </p:cNvPr>
          <p:cNvSpPr/>
          <p:nvPr/>
        </p:nvSpPr>
        <p:spPr bwMode="auto">
          <a:xfrm>
            <a:off x="3725574" y="3504617"/>
            <a:ext cx="3531914" cy="2636647"/>
          </a:xfrm>
          <a:prstGeom prst="rect">
            <a:avLst/>
          </a:prstGeom>
          <a:solidFill>
            <a:srgbClr val="767676"/>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Windows</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Virtual</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Desktop</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services</a:t>
            </a:r>
          </a:p>
        </p:txBody>
      </p:sp>
      <p:sp>
        <p:nvSpPr>
          <p:cNvPr id="136" name="Rectangle 135">
            <a:extLst>
              <a:ext uri="{FF2B5EF4-FFF2-40B4-BE49-F238E27FC236}">
                <a16:creationId xmlns:a16="http://schemas.microsoft.com/office/drawing/2014/main" id="{BFE7C1A8-53CE-45BD-AE7F-9C333F5A92C2}"/>
              </a:ext>
            </a:extLst>
          </p:cNvPr>
          <p:cNvSpPr/>
          <p:nvPr/>
        </p:nvSpPr>
        <p:spPr bwMode="auto">
          <a:xfrm>
            <a:off x="7548736" y="2631660"/>
            <a:ext cx="4224623" cy="3912473"/>
          </a:xfrm>
          <a:prstGeom prst="rect">
            <a:avLst/>
          </a:prstGeom>
          <a:noFill/>
          <a:ln w="6350">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46630" numCol="1" rtlCol="0" anchor="t" anchorCtr="0" compatLnSpc="1">
            <a:prstTxWarp prst="textNoShape">
              <a:avLst/>
            </a:prstTxWarp>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37" name="Rectangle 136">
            <a:extLst>
              <a:ext uri="{FF2B5EF4-FFF2-40B4-BE49-F238E27FC236}">
                <a16:creationId xmlns:a16="http://schemas.microsoft.com/office/drawing/2014/main" id="{D1667064-A50D-47CF-9988-C6E7F81D4510}"/>
              </a:ext>
            </a:extLst>
          </p:cNvPr>
          <p:cNvSpPr/>
          <p:nvPr/>
        </p:nvSpPr>
        <p:spPr bwMode="auto">
          <a:xfrm>
            <a:off x="311984" y="2640162"/>
            <a:ext cx="2015902" cy="3903971"/>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38" name="Group 137">
            <a:extLst>
              <a:ext uri="{FF2B5EF4-FFF2-40B4-BE49-F238E27FC236}">
                <a16:creationId xmlns:a16="http://schemas.microsoft.com/office/drawing/2014/main" id="{6A36FE07-B06C-4DC8-93F9-BA355405C405}"/>
              </a:ext>
            </a:extLst>
          </p:cNvPr>
          <p:cNvGrpSpPr/>
          <p:nvPr/>
        </p:nvGrpSpPr>
        <p:grpSpPr>
          <a:xfrm>
            <a:off x="5521988" y="4208230"/>
            <a:ext cx="1630919" cy="498697"/>
            <a:chOff x="7937451" y="879425"/>
            <a:chExt cx="1663622" cy="508697"/>
          </a:xfrm>
        </p:grpSpPr>
        <p:sp>
          <p:nvSpPr>
            <p:cNvPr id="139" name="Rectangle: Rounded Corners 138">
              <a:extLst>
                <a:ext uri="{FF2B5EF4-FFF2-40B4-BE49-F238E27FC236}">
                  <a16:creationId xmlns:a16="http://schemas.microsoft.com/office/drawing/2014/main" id="{0C3DDB15-780A-4A1A-A5BC-20105E29B32F}"/>
                </a:ext>
              </a:extLst>
            </p:cNvPr>
            <p:cNvSpPr/>
            <p:nvPr/>
          </p:nvSpPr>
          <p:spPr bwMode="auto">
            <a:xfrm>
              <a:off x="7937451" y="879425"/>
              <a:ext cx="1663622" cy="508697"/>
            </a:xfrm>
            <a:prstGeom prst="roundRect">
              <a:avLst/>
            </a:prstGeom>
            <a:solidFill>
              <a:srgbClr val="3675D0"/>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Segoe UI"/>
                  <a:ea typeface="+mn-ea"/>
                  <a:cs typeface="+mn-cs"/>
                </a:rPr>
                <a:t>Diagnostics</a:t>
              </a:r>
            </a:p>
          </p:txBody>
        </p:sp>
        <p:sp>
          <p:nvSpPr>
            <p:cNvPr id="140" name="algorithm" title="Icon of a heartbeat">
              <a:extLst>
                <a:ext uri="{FF2B5EF4-FFF2-40B4-BE49-F238E27FC236}">
                  <a16:creationId xmlns:a16="http://schemas.microsoft.com/office/drawing/2014/main" id="{FDDE9B60-B6F0-4D42-A9B3-2EE1DCAC4217}"/>
                </a:ext>
              </a:extLst>
            </p:cNvPr>
            <p:cNvSpPr>
              <a:spLocks noChangeAspect="1" noEditPoints="1"/>
            </p:cNvSpPr>
            <p:nvPr/>
          </p:nvSpPr>
          <p:spPr bwMode="auto">
            <a:xfrm>
              <a:off x="9136302" y="1004893"/>
              <a:ext cx="322473" cy="2791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949F3B3F-ABF5-406E-963E-6BA116E233DB}"/>
              </a:ext>
            </a:extLst>
          </p:cNvPr>
          <p:cNvGrpSpPr/>
          <p:nvPr/>
        </p:nvGrpSpPr>
        <p:grpSpPr>
          <a:xfrm>
            <a:off x="3811543" y="4841420"/>
            <a:ext cx="1630919" cy="498697"/>
            <a:chOff x="9832375" y="559208"/>
            <a:chExt cx="1631150" cy="498768"/>
          </a:xfrm>
          <a:solidFill>
            <a:srgbClr val="3675D0"/>
          </a:solidFill>
          <a:effectLst/>
        </p:grpSpPr>
        <p:sp>
          <p:nvSpPr>
            <p:cNvPr id="142" name="Rectangle: Rounded Corners 141">
              <a:extLst>
                <a:ext uri="{FF2B5EF4-FFF2-40B4-BE49-F238E27FC236}">
                  <a16:creationId xmlns:a16="http://schemas.microsoft.com/office/drawing/2014/main" id="{10737D97-9C75-49D2-ABCA-57A7C5F723E9}"/>
                </a:ext>
              </a:extLst>
            </p:cNvPr>
            <p:cNvSpPr/>
            <p:nvPr/>
          </p:nvSpPr>
          <p:spPr bwMode="auto">
            <a:xfrm>
              <a:off x="9832375" y="559208"/>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Broker</a:t>
              </a:r>
            </a:p>
          </p:txBody>
        </p:sp>
        <p:cxnSp>
          <p:nvCxnSpPr>
            <p:cNvPr id="143" name="Straight Connector 142">
              <a:extLst>
                <a:ext uri="{FF2B5EF4-FFF2-40B4-BE49-F238E27FC236}">
                  <a16:creationId xmlns:a16="http://schemas.microsoft.com/office/drawing/2014/main" id="{2C92BCA0-50D8-4258-B1C9-C9384820FC3E}"/>
                </a:ext>
              </a:extLst>
            </p:cNvPr>
            <p:cNvCxnSpPr>
              <a:cxnSpLocks/>
            </p:cNvCxnSpPr>
            <p:nvPr/>
          </p:nvCxnSpPr>
          <p:spPr>
            <a:xfrm>
              <a:off x="11024112" y="792333"/>
              <a:ext cx="283604" cy="0"/>
            </a:xfrm>
            <a:prstGeom prst="line">
              <a:avLst/>
            </a:prstGeom>
            <a:grpFill/>
            <a:ln w="1905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53E7B72-D7A3-4D7F-83D0-96EBA187CD23}"/>
                </a:ext>
              </a:extLst>
            </p:cNvPr>
            <p:cNvCxnSpPr>
              <a:cxnSpLocks/>
            </p:cNvCxnSpPr>
            <p:nvPr/>
          </p:nvCxnSpPr>
          <p:spPr>
            <a:xfrm flipV="1">
              <a:off x="11090238" y="640960"/>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641CC3B-2F13-446E-B186-8BA0FC4ABDA4}"/>
                </a:ext>
              </a:extLst>
            </p:cNvPr>
            <p:cNvCxnSpPr>
              <a:cxnSpLocks/>
            </p:cNvCxnSpPr>
            <p:nvPr/>
          </p:nvCxnSpPr>
          <p:spPr>
            <a:xfrm>
              <a:off x="11091591" y="795888"/>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6" name="Rectangle 145">
            <a:extLst>
              <a:ext uri="{FF2B5EF4-FFF2-40B4-BE49-F238E27FC236}">
                <a16:creationId xmlns:a16="http://schemas.microsoft.com/office/drawing/2014/main" id="{EFA5ABE8-6461-4D9D-A68B-52EA53191B5E}"/>
              </a:ext>
            </a:extLst>
          </p:cNvPr>
          <p:cNvSpPr/>
          <p:nvPr/>
        </p:nvSpPr>
        <p:spPr bwMode="auto">
          <a:xfrm>
            <a:off x="7731112" y="3574547"/>
            <a:ext cx="3944239" cy="2632983"/>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47" name="Group 146">
            <a:extLst>
              <a:ext uri="{FF2B5EF4-FFF2-40B4-BE49-F238E27FC236}">
                <a16:creationId xmlns:a16="http://schemas.microsoft.com/office/drawing/2014/main" id="{D7A5B708-3339-468C-9C4C-6EF77F41E443}"/>
              </a:ext>
            </a:extLst>
          </p:cNvPr>
          <p:cNvGrpSpPr/>
          <p:nvPr/>
        </p:nvGrpSpPr>
        <p:grpSpPr>
          <a:xfrm>
            <a:off x="1531670" y="3624193"/>
            <a:ext cx="481997" cy="2255587"/>
            <a:chOff x="2224274" y="2338191"/>
            <a:chExt cx="482065" cy="2255907"/>
          </a:xfrm>
        </p:grpSpPr>
        <p:grpSp>
          <p:nvGrpSpPr>
            <p:cNvPr id="148" name="Group 147">
              <a:extLst>
                <a:ext uri="{FF2B5EF4-FFF2-40B4-BE49-F238E27FC236}">
                  <a16:creationId xmlns:a16="http://schemas.microsoft.com/office/drawing/2014/main" id="{446020C4-2DB5-4C17-B0C3-33A82037444D}"/>
                </a:ext>
              </a:extLst>
            </p:cNvPr>
            <p:cNvGrpSpPr/>
            <p:nvPr/>
          </p:nvGrpSpPr>
          <p:grpSpPr>
            <a:xfrm>
              <a:off x="2281302" y="3639439"/>
              <a:ext cx="319498" cy="414180"/>
              <a:chOff x="5866856" y="4829242"/>
              <a:chExt cx="702675" cy="865083"/>
            </a:xfrm>
          </p:grpSpPr>
          <p:sp>
            <p:nvSpPr>
              <p:cNvPr id="156" name="Freeform 12">
                <a:extLst>
                  <a:ext uri="{FF2B5EF4-FFF2-40B4-BE49-F238E27FC236}">
                    <a16:creationId xmlns:a16="http://schemas.microsoft.com/office/drawing/2014/main" id="{EDC2D3F9-CC32-491A-87D9-05587001A46B}"/>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13">
                <a:extLst>
                  <a:ext uri="{FF2B5EF4-FFF2-40B4-BE49-F238E27FC236}">
                    <a16:creationId xmlns:a16="http://schemas.microsoft.com/office/drawing/2014/main" id="{9A53CC08-CD34-400B-A099-C1D893BD7533}"/>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98CA17DF-E19D-4386-A347-AC578778924C}"/>
                </a:ext>
              </a:extLst>
            </p:cNvPr>
            <p:cNvGrpSpPr/>
            <p:nvPr/>
          </p:nvGrpSpPr>
          <p:grpSpPr>
            <a:xfrm>
              <a:off x="2286418" y="3019895"/>
              <a:ext cx="335350" cy="419905"/>
              <a:chOff x="13987161" y="3323588"/>
              <a:chExt cx="2047876" cy="2435225"/>
            </a:xfrm>
            <a:solidFill>
              <a:schemeClr val="bg1"/>
            </a:solidFill>
          </p:grpSpPr>
          <p:sp>
            <p:nvSpPr>
              <p:cNvPr id="152" name="Freeform 50">
                <a:extLst>
                  <a:ext uri="{FF2B5EF4-FFF2-40B4-BE49-F238E27FC236}">
                    <a16:creationId xmlns:a16="http://schemas.microsoft.com/office/drawing/2014/main" id="{3D9744C7-BDE6-4750-8258-790D3DAFC51C}"/>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1">
                <a:extLst>
                  <a:ext uri="{FF2B5EF4-FFF2-40B4-BE49-F238E27FC236}">
                    <a16:creationId xmlns:a16="http://schemas.microsoft.com/office/drawing/2014/main" id="{FE3FCC13-5B7A-4B4C-A1A5-A7DBDA503BD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52">
                <a:extLst>
                  <a:ext uri="{FF2B5EF4-FFF2-40B4-BE49-F238E27FC236}">
                    <a16:creationId xmlns:a16="http://schemas.microsoft.com/office/drawing/2014/main" id="{932F53F3-969A-4D17-B6AE-37FD6628A7A2}"/>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53">
                <a:extLst>
                  <a:ext uri="{FF2B5EF4-FFF2-40B4-BE49-F238E27FC236}">
                    <a16:creationId xmlns:a16="http://schemas.microsoft.com/office/drawing/2014/main" id="{6BF8DF21-FACA-4BEE-AFB0-EEA4D6995DC5}"/>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0" name="Picture 149">
              <a:extLst>
                <a:ext uri="{FF2B5EF4-FFF2-40B4-BE49-F238E27FC236}">
                  <a16:creationId xmlns:a16="http://schemas.microsoft.com/office/drawing/2014/main" id="{19B4985D-DF0B-4987-9DCF-4490A742A975}"/>
                </a:ext>
              </a:extLst>
            </p:cNvPr>
            <p:cNvPicPr>
              <a:picLocks noChangeAspect="1"/>
            </p:cNvPicPr>
            <p:nvPr/>
          </p:nvPicPr>
          <p:blipFill rotWithShape="1">
            <a:blip r:embed="rId3" cstate="email">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151" name="Picture 150">
              <a:extLst>
                <a:ext uri="{FF2B5EF4-FFF2-40B4-BE49-F238E27FC236}">
                  <a16:creationId xmlns:a16="http://schemas.microsoft.com/office/drawing/2014/main" id="{40ED2427-BA8C-47EF-BC75-FF5F910A04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58" name="CellPhone_E8EA" title="Icon of a cellphone">
            <a:extLst>
              <a:ext uri="{FF2B5EF4-FFF2-40B4-BE49-F238E27FC236}">
                <a16:creationId xmlns:a16="http://schemas.microsoft.com/office/drawing/2014/main" id="{6796DA58-528A-4F51-B562-C6C70CDBB848}"/>
              </a:ext>
            </a:extLst>
          </p:cNvPr>
          <p:cNvSpPr>
            <a:spLocks noChangeAspect="1" noEditPoints="1"/>
          </p:cNvSpPr>
          <p:nvPr/>
        </p:nvSpPr>
        <p:spPr bwMode="auto">
          <a:xfrm>
            <a:off x="898435" y="3502046"/>
            <a:ext cx="284348" cy="47383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Laptop_E770" title="Icon of a laptop">
            <a:extLst>
              <a:ext uri="{FF2B5EF4-FFF2-40B4-BE49-F238E27FC236}">
                <a16:creationId xmlns:a16="http://schemas.microsoft.com/office/drawing/2014/main" id="{ABD510AE-C1AE-4472-BE6F-7C94821834BE}"/>
              </a:ext>
            </a:extLst>
          </p:cNvPr>
          <p:cNvSpPr>
            <a:spLocks noChangeAspect="1" noEditPoints="1"/>
          </p:cNvSpPr>
          <p:nvPr/>
        </p:nvSpPr>
        <p:spPr bwMode="auto">
          <a:xfrm>
            <a:off x="760746" y="5625147"/>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Tablet_E70A" title="Icon of a tablet">
            <a:extLst>
              <a:ext uri="{FF2B5EF4-FFF2-40B4-BE49-F238E27FC236}">
                <a16:creationId xmlns:a16="http://schemas.microsoft.com/office/drawing/2014/main" id="{B3D98FF0-9A02-44A8-9642-A9D2FBF059B8}"/>
              </a:ext>
            </a:extLst>
          </p:cNvPr>
          <p:cNvSpPr>
            <a:spLocks noChangeAspect="1" noEditPoints="1"/>
          </p:cNvSpPr>
          <p:nvPr/>
        </p:nvSpPr>
        <p:spPr bwMode="auto">
          <a:xfrm>
            <a:off x="802943" y="4600959"/>
            <a:ext cx="475333" cy="3489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39E54500-D77B-40DC-88C4-06C7BBEEFA8B}"/>
              </a:ext>
            </a:extLst>
          </p:cNvPr>
          <p:cNvSpPr/>
          <p:nvPr/>
        </p:nvSpPr>
        <p:spPr bwMode="auto">
          <a:xfrm>
            <a:off x="5506610" y="5578538"/>
            <a:ext cx="1715972"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Light"/>
                <a:ea typeface="+mn-ea"/>
                <a:cs typeface="+mn-cs"/>
              </a:rPr>
              <a:t>Azure SQL DB</a:t>
            </a:r>
          </a:p>
        </p:txBody>
      </p:sp>
      <p:sp>
        <p:nvSpPr>
          <p:cNvPr id="162" name="Rectangle 161">
            <a:extLst>
              <a:ext uri="{FF2B5EF4-FFF2-40B4-BE49-F238E27FC236}">
                <a16:creationId xmlns:a16="http://schemas.microsoft.com/office/drawing/2014/main" id="{DFDD1DD6-678F-41D6-931C-F615B48BCFEB}"/>
              </a:ext>
            </a:extLst>
          </p:cNvPr>
          <p:cNvSpPr/>
          <p:nvPr/>
        </p:nvSpPr>
        <p:spPr>
          <a:xfrm>
            <a:off x="10637254" y="3776113"/>
            <a:ext cx="867714" cy="331899"/>
          </a:xfrm>
          <a:prstGeom prst="rect">
            <a:avLst/>
          </a:prstGeom>
        </p:spPr>
        <p:txBody>
          <a:bodyPr wrap="square" anchor="ctr">
            <a:spAutoFit/>
          </a:bodyPr>
          <a:lstStyle/>
          <a:p>
            <a:pPr marL="0" marR="0" lvl="0" indent="0" algn="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all" spc="0" normalizeH="0" baseline="0" noProof="0" dirty="0">
                <a:ln>
                  <a:noFill/>
                </a:ln>
                <a:solidFill>
                  <a:srgbClr val="1A1A1A"/>
                </a:solidFill>
                <a:effectLst/>
                <a:uLnTx/>
                <a:uFillTx/>
                <a:latin typeface="Segoe UI Semibold"/>
                <a:ea typeface="+mn-ea"/>
                <a:cs typeface="Segoe UI Light"/>
              </a:rPr>
              <a:t> </a:t>
            </a: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VMs</a:t>
            </a:r>
          </a:p>
        </p:txBody>
      </p:sp>
      <p:sp>
        <p:nvSpPr>
          <p:cNvPr id="163" name="Right Bracket 162">
            <a:extLst>
              <a:ext uri="{FF2B5EF4-FFF2-40B4-BE49-F238E27FC236}">
                <a16:creationId xmlns:a16="http://schemas.microsoft.com/office/drawing/2014/main" id="{2A80C927-9CEE-4B94-AA58-DF5AAE11D9CB}"/>
              </a:ext>
            </a:extLst>
          </p:cNvPr>
          <p:cNvSpPr/>
          <p:nvPr/>
        </p:nvSpPr>
        <p:spPr>
          <a:xfrm>
            <a:off x="1995309" y="3591246"/>
            <a:ext cx="126489" cy="2407398"/>
          </a:xfrm>
          <a:prstGeom prst="rightBracket">
            <a:avLst>
              <a:gd name="adj" fmla="val 0"/>
            </a:avLst>
          </a:prstGeom>
          <a:ln w="19050" cap="rnd">
            <a:solidFill>
              <a:srgbClr val="2F2F2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A2A1A662-CB5F-4EB8-B998-73909CD2EF50}"/>
              </a:ext>
            </a:extLst>
          </p:cNvPr>
          <p:cNvGrpSpPr/>
          <p:nvPr/>
        </p:nvGrpSpPr>
        <p:grpSpPr>
          <a:xfrm>
            <a:off x="5521988" y="4846245"/>
            <a:ext cx="1630919" cy="498697"/>
            <a:chOff x="5054954" y="1049253"/>
            <a:chExt cx="1631150" cy="498768"/>
          </a:xfrm>
          <a:solidFill>
            <a:srgbClr val="3675D0"/>
          </a:solidFill>
        </p:grpSpPr>
        <p:sp>
          <p:nvSpPr>
            <p:cNvPr id="165" name="Rectangle: Rounded Corners 164">
              <a:extLst>
                <a:ext uri="{FF2B5EF4-FFF2-40B4-BE49-F238E27FC236}">
                  <a16:creationId xmlns:a16="http://schemas.microsoft.com/office/drawing/2014/main" id="{836F8F3D-9677-49B2-B4A8-60939A02C21B}"/>
                </a:ext>
              </a:extLst>
            </p:cNvPr>
            <p:cNvSpPr/>
            <p:nvPr/>
          </p:nvSpPr>
          <p:spPr bwMode="auto">
            <a:xfrm>
              <a:off x="5054954" y="1049253"/>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Gateway</a:t>
              </a:r>
            </a:p>
          </p:txBody>
        </p:sp>
        <p:sp>
          <p:nvSpPr>
            <p:cNvPr id="166" name="Move_E7C2" title="Icon of four arrows pointing away from eachother">
              <a:extLst>
                <a:ext uri="{FF2B5EF4-FFF2-40B4-BE49-F238E27FC236}">
                  <a16:creationId xmlns:a16="http://schemas.microsoft.com/office/drawing/2014/main" id="{AFEC78F1-ACA7-4F57-BDF2-966E759D89AD}"/>
                </a:ext>
              </a:extLst>
            </p:cNvPr>
            <p:cNvSpPr>
              <a:spLocks noChangeAspect="1" noEditPoints="1"/>
            </p:cNvSpPr>
            <p:nvPr/>
          </p:nvSpPr>
          <p:spPr bwMode="auto">
            <a:xfrm>
              <a:off x="6209072" y="1152269"/>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grpFill/>
            <a:ln w="19050"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A005DD3-522C-48CA-BD74-E4466FF0AE56}"/>
              </a:ext>
            </a:extLst>
          </p:cNvPr>
          <p:cNvGrpSpPr/>
          <p:nvPr/>
        </p:nvGrpSpPr>
        <p:grpSpPr>
          <a:xfrm>
            <a:off x="3811543" y="4189948"/>
            <a:ext cx="1630919" cy="498697"/>
            <a:chOff x="7173726" y="843340"/>
            <a:chExt cx="1631150" cy="498768"/>
          </a:xfrm>
          <a:solidFill>
            <a:srgbClr val="3675D0"/>
          </a:solidFill>
        </p:grpSpPr>
        <p:sp>
          <p:nvSpPr>
            <p:cNvPr id="168" name="Rectangle: Rounded Corners 167">
              <a:extLst>
                <a:ext uri="{FF2B5EF4-FFF2-40B4-BE49-F238E27FC236}">
                  <a16:creationId xmlns:a16="http://schemas.microsoft.com/office/drawing/2014/main" id="{8EAC4313-E938-4A9D-B631-CC4EB7CE2091}"/>
                </a:ext>
              </a:extLst>
            </p:cNvPr>
            <p:cNvSpPr/>
            <p:nvPr/>
          </p:nvSpPr>
          <p:spPr bwMode="auto">
            <a:xfrm>
              <a:off x="7173726" y="843340"/>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Web Access</a:t>
              </a:r>
            </a:p>
          </p:txBody>
        </p:sp>
        <p:sp>
          <p:nvSpPr>
            <p:cNvPr id="169" name="globe_2" title="Icon of a sphere made of lines">
              <a:extLst>
                <a:ext uri="{FF2B5EF4-FFF2-40B4-BE49-F238E27FC236}">
                  <a16:creationId xmlns:a16="http://schemas.microsoft.com/office/drawing/2014/main" id="{6E173FFA-65E7-4EF1-AA34-6F2F978C2280}"/>
                </a:ext>
              </a:extLst>
            </p:cNvPr>
            <p:cNvSpPr>
              <a:spLocks noChangeAspect="1" noEditPoints="1"/>
            </p:cNvSpPr>
            <p:nvPr/>
          </p:nvSpPr>
          <p:spPr bwMode="auto">
            <a:xfrm>
              <a:off x="8316308" y="94675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grpFill/>
            <a:ln w="19050" cap="flat">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0" name="TextBox 169">
            <a:extLst>
              <a:ext uri="{FF2B5EF4-FFF2-40B4-BE49-F238E27FC236}">
                <a16:creationId xmlns:a16="http://schemas.microsoft.com/office/drawing/2014/main" id="{D10F124F-A31F-468D-8766-1013DB976D1B}"/>
              </a:ext>
            </a:extLst>
          </p:cNvPr>
          <p:cNvSpPr txBox="1"/>
          <p:nvPr/>
        </p:nvSpPr>
        <p:spPr>
          <a:xfrm>
            <a:off x="8188659" y="3838511"/>
            <a:ext cx="1219027" cy="24138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Azure AD</a:t>
            </a:r>
          </a:p>
        </p:txBody>
      </p:sp>
      <p:pic>
        <p:nvPicPr>
          <p:cNvPr id="171" name="Picture 2">
            <a:extLst>
              <a:ext uri="{FF2B5EF4-FFF2-40B4-BE49-F238E27FC236}">
                <a16:creationId xmlns:a16="http://schemas.microsoft.com/office/drawing/2014/main" id="{8488C1B0-537E-4634-B1A9-D1BFD9714BE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61572" y="5586319"/>
            <a:ext cx="399559" cy="422176"/>
          </a:xfrm>
          <a:prstGeom prst="rect">
            <a:avLst/>
          </a:prstGeom>
          <a:noFill/>
        </p:spPr>
      </p:pic>
      <p:sp>
        <p:nvSpPr>
          <p:cNvPr id="173" name="Rectangle: Rounded Corners 172">
            <a:extLst>
              <a:ext uri="{FF2B5EF4-FFF2-40B4-BE49-F238E27FC236}">
                <a16:creationId xmlns:a16="http://schemas.microsoft.com/office/drawing/2014/main" id="{4E91517D-3AC1-4F26-9475-FEB5350E5AC3}"/>
              </a:ext>
            </a:extLst>
          </p:cNvPr>
          <p:cNvSpPr/>
          <p:nvPr/>
        </p:nvSpPr>
        <p:spPr bwMode="auto">
          <a:xfrm>
            <a:off x="8133858" y="5014864"/>
            <a:ext cx="1630919" cy="642410"/>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Active </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Directory</a:t>
            </a:r>
          </a:p>
        </p:txBody>
      </p:sp>
      <p:sp>
        <p:nvSpPr>
          <p:cNvPr id="175" name="Rectangle: Rounded Corners 174">
            <a:extLst>
              <a:ext uri="{FF2B5EF4-FFF2-40B4-BE49-F238E27FC236}">
                <a16:creationId xmlns:a16="http://schemas.microsoft.com/office/drawing/2014/main" id="{ED147D21-4593-450E-8920-06BB398D8339}"/>
              </a:ext>
            </a:extLst>
          </p:cNvPr>
          <p:cNvSpPr/>
          <p:nvPr/>
        </p:nvSpPr>
        <p:spPr bwMode="auto">
          <a:xfrm>
            <a:off x="9836683" y="5014864"/>
            <a:ext cx="1630919" cy="642410"/>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User Profile</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File Server</a:t>
            </a:r>
          </a:p>
        </p:txBody>
      </p:sp>
      <p:grpSp>
        <p:nvGrpSpPr>
          <p:cNvPr id="177" name="Group 176">
            <a:extLst>
              <a:ext uri="{FF2B5EF4-FFF2-40B4-BE49-F238E27FC236}">
                <a16:creationId xmlns:a16="http://schemas.microsoft.com/office/drawing/2014/main" id="{FE6C264C-01CB-445A-9DB2-A83BEC62A73F}"/>
              </a:ext>
            </a:extLst>
          </p:cNvPr>
          <p:cNvGrpSpPr/>
          <p:nvPr/>
        </p:nvGrpSpPr>
        <p:grpSpPr>
          <a:xfrm>
            <a:off x="10824616" y="5142154"/>
            <a:ext cx="396893" cy="355029"/>
            <a:chOff x="10633596" y="3514287"/>
            <a:chExt cx="396950" cy="355079"/>
          </a:xfrm>
        </p:grpSpPr>
        <p:sp>
          <p:nvSpPr>
            <p:cNvPr id="178" name="Hexagon 177">
              <a:extLst>
                <a:ext uri="{FF2B5EF4-FFF2-40B4-BE49-F238E27FC236}">
                  <a16:creationId xmlns:a16="http://schemas.microsoft.com/office/drawing/2014/main" id="{7326993B-1B67-41DE-8987-35DB77A5F09D}"/>
                </a:ext>
              </a:extLst>
            </p:cNvPr>
            <p:cNvSpPr/>
            <p:nvPr/>
          </p:nvSpPr>
          <p:spPr>
            <a:xfrm>
              <a:off x="10633596" y="3514287"/>
              <a:ext cx="396950" cy="355079"/>
            </a:xfrm>
            <a:prstGeom prst="hexagon">
              <a:avLst>
                <a:gd name="adj" fmla="val 30307"/>
                <a:gd name="vf" fmla="val 11547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FFFFFF"/>
                </a:solidFill>
                <a:effectLst/>
                <a:uLnTx/>
                <a:uFillTx/>
                <a:latin typeface="Segoe UI"/>
                <a:ea typeface="+mn-ea"/>
                <a:cs typeface="+mn-cs"/>
              </a:endParaRPr>
            </a:p>
          </p:txBody>
        </p:sp>
        <p:pic>
          <p:nvPicPr>
            <p:cNvPr id="179" name="Picture 178">
              <a:extLst>
                <a:ext uri="{FF2B5EF4-FFF2-40B4-BE49-F238E27FC236}">
                  <a16:creationId xmlns:a16="http://schemas.microsoft.com/office/drawing/2014/main" id="{CA316C58-0D16-48A6-9396-CFE63A5C3D9F}"/>
                </a:ext>
              </a:extLst>
            </p:cNvPr>
            <p:cNvPicPr>
              <a:picLocks noChangeAspect="1"/>
            </p:cNvPicPr>
            <p:nvPr/>
          </p:nvPicPr>
          <p:blipFill>
            <a:blip r:embed="rId7"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nvGrpSpPr>
          <p:cNvPr id="180" name="Group 179">
            <a:extLst>
              <a:ext uri="{FF2B5EF4-FFF2-40B4-BE49-F238E27FC236}">
                <a16:creationId xmlns:a16="http://schemas.microsoft.com/office/drawing/2014/main" id="{7E0BF0FB-2F55-4743-886D-FC69AB6272D2}"/>
              </a:ext>
            </a:extLst>
          </p:cNvPr>
          <p:cNvGrpSpPr/>
          <p:nvPr/>
        </p:nvGrpSpPr>
        <p:grpSpPr>
          <a:xfrm>
            <a:off x="8133858" y="4232211"/>
            <a:ext cx="3333744" cy="645426"/>
            <a:chOff x="7837970" y="2542018"/>
            <a:chExt cx="3334218" cy="645517"/>
          </a:xfrm>
          <a:solidFill>
            <a:srgbClr val="3675D0"/>
          </a:solidFill>
        </p:grpSpPr>
        <p:sp>
          <p:nvSpPr>
            <p:cNvPr id="181" name="Rectangle: Rounded Corners 180">
              <a:extLst>
                <a:ext uri="{FF2B5EF4-FFF2-40B4-BE49-F238E27FC236}">
                  <a16:creationId xmlns:a16="http://schemas.microsoft.com/office/drawing/2014/main" id="{BE17A156-3637-437C-A065-24EDC025FC39}"/>
                </a:ext>
              </a:extLst>
            </p:cNvPr>
            <p:cNvSpPr/>
            <p:nvPr/>
          </p:nvSpPr>
          <p:spPr bwMode="auto">
            <a:xfrm>
              <a:off x="7837970"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Desktops</a:t>
              </a:r>
            </a:p>
          </p:txBody>
        </p:sp>
        <p:sp>
          <p:nvSpPr>
            <p:cNvPr id="182" name="Rectangle: Rounded Corners 181">
              <a:extLst>
                <a:ext uri="{FF2B5EF4-FFF2-40B4-BE49-F238E27FC236}">
                  <a16:creationId xmlns:a16="http://schemas.microsoft.com/office/drawing/2014/main" id="{BF170FC7-D6FC-43C6-9382-8417804983C1}"/>
                </a:ext>
              </a:extLst>
            </p:cNvPr>
            <p:cNvSpPr/>
            <p:nvPr/>
          </p:nvSpPr>
          <p:spPr bwMode="auto">
            <a:xfrm>
              <a:off x="9541038"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Apps</a:t>
              </a:r>
            </a:p>
          </p:txBody>
        </p:sp>
      </p:grpSp>
      <p:sp>
        <p:nvSpPr>
          <p:cNvPr id="183" name="desktop" title="a desktop PC">
            <a:extLst>
              <a:ext uri="{FF2B5EF4-FFF2-40B4-BE49-F238E27FC236}">
                <a16:creationId xmlns:a16="http://schemas.microsoft.com/office/drawing/2014/main" id="{FDD541E0-E5EA-4978-B740-12CEB0E20F2A}"/>
              </a:ext>
            </a:extLst>
          </p:cNvPr>
          <p:cNvSpPr>
            <a:spLocks noChangeAspect="1" noEditPoints="1"/>
          </p:cNvSpPr>
          <p:nvPr/>
        </p:nvSpPr>
        <p:spPr bwMode="auto">
          <a:xfrm>
            <a:off x="9196946" y="4411336"/>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GenericApp_EB3B" title="Icon of an app window">
            <a:extLst>
              <a:ext uri="{FF2B5EF4-FFF2-40B4-BE49-F238E27FC236}">
                <a16:creationId xmlns:a16="http://schemas.microsoft.com/office/drawing/2014/main" id="{08979190-5FD2-430C-9ED3-72A645E5B383}"/>
              </a:ext>
            </a:extLst>
          </p:cNvPr>
          <p:cNvSpPr>
            <a:spLocks noChangeAspect="1" noEditPoints="1"/>
          </p:cNvSpPr>
          <p:nvPr/>
        </p:nvSpPr>
        <p:spPr bwMode="auto">
          <a:xfrm>
            <a:off x="10827866" y="4414733"/>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F406E17B-5C15-4AA9-9601-CD0F8E4E5F5D}"/>
              </a:ext>
            </a:extLst>
          </p:cNvPr>
          <p:cNvSpPr/>
          <p:nvPr/>
        </p:nvSpPr>
        <p:spPr bwMode="auto">
          <a:xfrm>
            <a:off x="9559754" y="4274381"/>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sp>
        <p:nvSpPr>
          <p:cNvPr id="186" name="Oval 185">
            <a:extLst>
              <a:ext uri="{FF2B5EF4-FFF2-40B4-BE49-F238E27FC236}">
                <a16:creationId xmlns:a16="http://schemas.microsoft.com/office/drawing/2014/main" id="{D60F02B2-3C7D-4EF0-8A5A-130554AF3E47}"/>
              </a:ext>
            </a:extLst>
          </p:cNvPr>
          <p:cNvSpPr/>
          <p:nvPr/>
        </p:nvSpPr>
        <p:spPr bwMode="auto">
          <a:xfrm>
            <a:off x="11256959" y="427963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grpSp>
        <p:nvGrpSpPr>
          <p:cNvPr id="187" name="Group 186">
            <a:extLst>
              <a:ext uri="{FF2B5EF4-FFF2-40B4-BE49-F238E27FC236}">
                <a16:creationId xmlns:a16="http://schemas.microsoft.com/office/drawing/2014/main" id="{B29F10DD-6E9C-4C1D-80A7-4E93B8B0E7C4}"/>
              </a:ext>
            </a:extLst>
          </p:cNvPr>
          <p:cNvGrpSpPr/>
          <p:nvPr/>
        </p:nvGrpSpPr>
        <p:grpSpPr>
          <a:xfrm>
            <a:off x="9559570" y="4274382"/>
            <a:ext cx="1845905" cy="156872"/>
            <a:chOff x="9825686" y="4359595"/>
            <a:chExt cx="1882919" cy="160018"/>
          </a:xfrm>
        </p:grpSpPr>
        <p:sp>
          <p:nvSpPr>
            <p:cNvPr id="188" name="Oval 187">
              <a:extLst>
                <a:ext uri="{FF2B5EF4-FFF2-40B4-BE49-F238E27FC236}">
                  <a16:creationId xmlns:a16="http://schemas.microsoft.com/office/drawing/2014/main" id="{9AC4534F-0EEB-4CB7-A8E6-08D116872C84}"/>
                </a:ext>
              </a:extLst>
            </p:cNvPr>
            <p:cNvSpPr/>
            <p:nvPr/>
          </p:nvSpPr>
          <p:spPr bwMode="auto">
            <a:xfrm>
              <a:off x="9825686" y="4359595"/>
              <a:ext cx="152066" cy="152066"/>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sp>
          <p:nvSpPr>
            <p:cNvPr id="189" name="Oval 188">
              <a:extLst>
                <a:ext uri="{FF2B5EF4-FFF2-40B4-BE49-F238E27FC236}">
                  <a16:creationId xmlns:a16="http://schemas.microsoft.com/office/drawing/2014/main" id="{FED6FCAC-25C5-443B-8A44-46439C959B25}"/>
                </a:ext>
              </a:extLst>
            </p:cNvPr>
            <p:cNvSpPr/>
            <p:nvPr/>
          </p:nvSpPr>
          <p:spPr bwMode="auto">
            <a:xfrm>
              <a:off x="11554730" y="4363243"/>
              <a:ext cx="153875" cy="156370"/>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188F"/>
                  </a:solidFill>
                  <a:effectLst/>
                  <a:uLnTx/>
                  <a:uFillTx/>
                  <a:latin typeface="Segoe UI"/>
                  <a:ea typeface="+mn-ea"/>
                  <a:cs typeface="+mn-cs"/>
                </a:rPr>
                <a:t>A</a:t>
              </a:r>
            </a:p>
          </p:txBody>
        </p:sp>
      </p:grpSp>
      <p:grpSp>
        <p:nvGrpSpPr>
          <p:cNvPr id="190" name="Group 189">
            <a:extLst>
              <a:ext uri="{FF2B5EF4-FFF2-40B4-BE49-F238E27FC236}">
                <a16:creationId xmlns:a16="http://schemas.microsoft.com/office/drawing/2014/main" id="{0A174603-8BEA-4E72-8006-7FAA0230AD2F}"/>
              </a:ext>
            </a:extLst>
          </p:cNvPr>
          <p:cNvGrpSpPr/>
          <p:nvPr/>
        </p:nvGrpSpPr>
        <p:grpSpPr>
          <a:xfrm>
            <a:off x="7618839" y="3385757"/>
            <a:ext cx="501646" cy="501647"/>
            <a:chOff x="5564119" y="2081144"/>
            <a:chExt cx="501718" cy="501718"/>
          </a:xfrm>
        </p:grpSpPr>
        <p:sp>
          <p:nvSpPr>
            <p:cNvPr id="191" name="Diamond 190">
              <a:extLst>
                <a:ext uri="{FF2B5EF4-FFF2-40B4-BE49-F238E27FC236}">
                  <a16:creationId xmlns:a16="http://schemas.microsoft.com/office/drawing/2014/main" id="{190DA278-FA12-49F4-AD97-8D62E2B9A6F5}"/>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2" name="Graphic 139">
              <a:extLst>
                <a:ext uri="{FF2B5EF4-FFF2-40B4-BE49-F238E27FC236}">
                  <a16:creationId xmlns:a16="http://schemas.microsoft.com/office/drawing/2014/main" id="{514BA9E7-5708-4CD6-B947-828561DC7DC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64119" y="2081144"/>
              <a:ext cx="501718" cy="501718"/>
            </a:xfrm>
            <a:prstGeom prst="rect">
              <a:avLst/>
            </a:prstGeom>
          </p:spPr>
        </p:pic>
      </p:grpSp>
      <p:sp>
        <p:nvSpPr>
          <p:cNvPr id="196" name="TextBox 195">
            <a:extLst>
              <a:ext uri="{FF2B5EF4-FFF2-40B4-BE49-F238E27FC236}">
                <a16:creationId xmlns:a16="http://schemas.microsoft.com/office/drawing/2014/main" id="{A7D947AE-B41C-4C1C-AF9A-F6883F0AC34A}"/>
              </a:ext>
            </a:extLst>
          </p:cNvPr>
          <p:cNvSpPr txBox="1"/>
          <p:nvPr/>
        </p:nvSpPr>
        <p:spPr>
          <a:xfrm>
            <a:off x="396058" y="2559009"/>
            <a:ext cx="1832658" cy="724143"/>
          </a:xfrm>
          <a:prstGeom prst="rect">
            <a:avLst/>
          </a:prstGeom>
          <a:solidFill>
            <a:srgbClr val="FFFFFF"/>
          </a:solidFill>
        </p:spPr>
        <p:txBody>
          <a:bodyPr wrap="square" lIns="89642" tIns="44821" rIns="89642" bIns="44821"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1A1A1A"/>
                </a:solidFill>
                <a:effectLst/>
                <a:uLnTx/>
                <a:uFillTx/>
                <a:latin typeface="Segoe UI Semibold"/>
                <a:ea typeface="+mn-ea"/>
                <a:cs typeface="+mn-cs"/>
              </a:rPr>
              <a:t>Client’s</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1568"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97" name="TextBox 196">
            <a:extLst>
              <a:ext uri="{FF2B5EF4-FFF2-40B4-BE49-F238E27FC236}">
                <a16:creationId xmlns:a16="http://schemas.microsoft.com/office/drawing/2014/main" id="{698E91BC-A022-4A5B-935A-3BB3F5BB7EA8}"/>
              </a:ext>
            </a:extLst>
          </p:cNvPr>
          <p:cNvSpPr txBox="1"/>
          <p:nvPr/>
        </p:nvSpPr>
        <p:spPr>
          <a:xfrm>
            <a:off x="4504790" y="2354551"/>
            <a:ext cx="1832658" cy="724143"/>
          </a:xfrm>
          <a:prstGeom prst="rect">
            <a:avLst/>
          </a:prstGeom>
          <a:solidFill>
            <a:srgbClr val="FFFFFF"/>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Management plane services</a:t>
            </a:r>
          </a:p>
        </p:txBody>
      </p:sp>
      <p:sp>
        <p:nvSpPr>
          <p:cNvPr id="198" name="TextBox 197">
            <a:extLst>
              <a:ext uri="{FF2B5EF4-FFF2-40B4-BE49-F238E27FC236}">
                <a16:creationId xmlns:a16="http://schemas.microsoft.com/office/drawing/2014/main" id="{DDC2075F-AA11-41DF-A435-24B1DC7BAE66}"/>
              </a:ext>
            </a:extLst>
          </p:cNvPr>
          <p:cNvSpPr txBox="1"/>
          <p:nvPr/>
        </p:nvSpPr>
        <p:spPr>
          <a:xfrm>
            <a:off x="7731112" y="2341550"/>
            <a:ext cx="3859868" cy="1028322"/>
          </a:xfrm>
          <a:prstGeom prst="rect">
            <a:avLst/>
          </a:prstGeom>
          <a:solidFill>
            <a:srgbClr val="FFFFFF"/>
          </a:solidFill>
        </p:spPr>
        <p:txBody>
          <a:bodyPr wrap="square" lIns="179285" tIns="143428" rIns="179285" bIns="143428" rtlCol="0">
            <a:sp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Windows 10 Enterprise multi-session, Windows 7, Windows Server 2012R2+</a:t>
            </a:r>
          </a:p>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Azure virtual machines &amp; services</a:t>
            </a:r>
          </a:p>
        </p:txBody>
      </p:sp>
      <p:sp>
        <p:nvSpPr>
          <p:cNvPr id="200" name="Oval 199">
            <a:extLst>
              <a:ext uri="{FF2B5EF4-FFF2-40B4-BE49-F238E27FC236}">
                <a16:creationId xmlns:a16="http://schemas.microsoft.com/office/drawing/2014/main" id="{D1C6F7E9-161E-4D52-95FB-52F44EDE6A63}"/>
              </a:ext>
            </a:extLst>
          </p:cNvPr>
          <p:cNvSpPr/>
          <p:nvPr/>
        </p:nvSpPr>
        <p:spPr bwMode="auto">
          <a:xfrm>
            <a:off x="622980" y="4357800"/>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3" name="Oval 202">
            <a:extLst>
              <a:ext uri="{FF2B5EF4-FFF2-40B4-BE49-F238E27FC236}">
                <a16:creationId xmlns:a16="http://schemas.microsoft.com/office/drawing/2014/main" id="{AB09539B-4C54-4CE2-AAD8-4E22CE741F24}"/>
              </a:ext>
            </a:extLst>
          </p:cNvPr>
          <p:cNvSpPr/>
          <p:nvPr/>
        </p:nvSpPr>
        <p:spPr bwMode="auto">
          <a:xfrm>
            <a:off x="622980" y="3321334"/>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6" name="Oval 205">
            <a:extLst>
              <a:ext uri="{FF2B5EF4-FFF2-40B4-BE49-F238E27FC236}">
                <a16:creationId xmlns:a16="http://schemas.microsoft.com/office/drawing/2014/main" id="{1DC81EC5-CB26-4A20-9F6D-6FCC8387BB67}"/>
              </a:ext>
            </a:extLst>
          </p:cNvPr>
          <p:cNvSpPr/>
          <p:nvPr/>
        </p:nvSpPr>
        <p:spPr bwMode="auto">
          <a:xfrm>
            <a:off x="622980" y="5394265"/>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08" name="Group 207">
            <a:extLst>
              <a:ext uri="{FF2B5EF4-FFF2-40B4-BE49-F238E27FC236}">
                <a16:creationId xmlns:a16="http://schemas.microsoft.com/office/drawing/2014/main" id="{BCA3F028-B473-4D34-984C-FF83FCA6DC01}"/>
              </a:ext>
            </a:extLst>
          </p:cNvPr>
          <p:cNvGrpSpPr/>
          <p:nvPr/>
        </p:nvGrpSpPr>
        <p:grpSpPr>
          <a:xfrm>
            <a:off x="2026993" y="3501599"/>
            <a:ext cx="5230495" cy="2636648"/>
            <a:chOff x="2067638" y="3571317"/>
            <a:chExt cx="5335377" cy="2689518"/>
          </a:xfrm>
        </p:grpSpPr>
        <p:grpSp>
          <p:nvGrpSpPr>
            <p:cNvPr id="209" name="Group 208">
              <a:extLst>
                <a:ext uri="{FF2B5EF4-FFF2-40B4-BE49-F238E27FC236}">
                  <a16:creationId xmlns:a16="http://schemas.microsoft.com/office/drawing/2014/main" id="{FE9A8E57-F5EF-43B9-BBF0-4193592F8F93}"/>
                </a:ext>
              </a:extLst>
            </p:cNvPr>
            <p:cNvGrpSpPr/>
            <p:nvPr/>
          </p:nvGrpSpPr>
          <p:grpSpPr>
            <a:xfrm>
              <a:off x="3800280" y="3571317"/>
              <a:ext cx="3602735" cy="2689518"/>
              <a:chOff x="3800280" y="3571317"/>
              <a:chExt cx="3602735" cy="2689518"/>
            </a:xfrm>
          </p:grpSpPr>
          <p:sp>
            <p:nvSpPr>
              <p:cNvPr id="212" name="Rectangle 211">
                <a:extLst>
                  <a:ext uri="{FF2B5EF4-FFF2-40B4-BE49-F238E27FC236}">
                    <a16:creationId xmlns:a16="http://schemas.microsoft.com/office/drawing/2014/main" id="{3E2D86E4-4B91-48F6-8753-F35833FAE341}"/>
                  </a:ext>
                </a:extLst>
              </p:cNvPr>
              <p:cNvSpPr/>
              <p:nvPr/>
            </p:nvSpPr>
            <p:spPr bwMode="auto">
              <a:xfrm>
                <a:off x="3800280" y="3571317"/>
                <a:ext cx="3602735" cy="2689518"/>
              </a:xfrm>
              <a:prstGeom prst="rect">
                <a:avLst/>
              </a:prstGeom>
              <a:solidFill>
                <a:srgbClr val="ED7D31"/>
              </a:solidFill>
              <a:ln w="10795" cap="flat" cmpd="sng" algn="ctr">
                <a:noFill/>
                <a:prstDash val="solid"/>
              </a:ln>
              <a:effectLst/>
            </p:spPr>
            <p:txBody>
              <a:bodyPr rot="0" spcFirstLastPara="0" vertOverflow="overflow" horzOverflow="overflow" vert="horz" wrap="square" lIns="548562" tIns="137141" rIns="0"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endParaRPr>
              </a:p>
            </p:txBody>
          </p:sp>
          <p:sp>
            <p:nvSpPr>
              <p:cNvPr id="213" name="TextBox 212">
                <a:extLst>
                  <a:ext uri="{FF2B5EF4-FFF2-40B4-BE49-F238E27FC236}">
                    <a16:creationId xmlns:a16="http://schemas.microsoft.com/office/drawing/2014/main" id="{1FF55A11-FF43-48BE-AF20-ADF7DB5867A3}"/>
                  </a:ext>
                </a:extLst>
              </p:cNvPr>
              <p:cNvSpPr txBox="1"/>
              <p:nvPr/>
            </p:nvSpPr>
            <p:spPr>
              <a:xfrm>
                <a:off x="3913555" y="4098929"/>
                <a:ext cx="3266362" cy="1634294"/>
              </a:xfrm>
              <a:prstGeom prst="rect">
                <a:avLst/>
              </a:prstGeom>
              <a:solidFill>
                <a:srgbClr val="ED7D31"/>
              </a:solidFill>
            </p:spPr>
            <p:txBody>
              <a:bodyPr wrap="square" lIns="179285" tIns="143428" rIns="179285" bIns="143428" rtlCol="0">
                <a:spAutoFit/>
              </a:bodyPr>
              <a:lstStyle/>
              <a:p>
                <a:pPr marL="0" marR="0" lvl="0" indent="0" algn="l" defTabSz="913927" rtl="0" eaLnBrk="1" fontAlgn="base" latinLnBrk="0" hangingPunct="1">
                  <a:lnSpc>
                    <a:spcPct val="100000"/>
                  </a:lnSpc>
                  <a:spcBef>
                    <a:spcPts val="1765"/>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Light"/>
                  </a:rPr>
                  <a:t>Citrix Virtual Apps &amp; Desktop services</a:t>
                </a:r>
              </a:p>
              <a:p>
                <a:pPr marL="0" marR="0" lvl="0" indent="0" algn="l" defTabSz="913927" rtl="0" eaLnBrk="1" fontAlgn="base" latinLnBrk="0" hangingPunct="1">
                  <a:lnSpc>
                    <a:spcPct val="100000"/>
                  </a:lnSpc>
                  <a:spcBef>
                    <a:spcPts val="1765"/>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Light"/>
                  </a:rPr>
                  <a:t>Citrix + Windows Virtual Desktop Solution</a:t>
                </a:r>
              </a:p>
            </p:txBody>
          </p:sp>
        </p:grpSp>
        <p:sp>
          <p:nvSpPr>
            <p:cNvPr id="210" name="TextBox 209">
              <a:extLst>
                <a:ext uri="{FF2B5EF4-FFF2-40B4-BE49-F238E27FC236}">
                  <a16:creationId xmlns:a16="http://schemas.microsoft.com/office/drawing/2014/main" id="{2A053D2A-0282-478F-AFDD-6BEACD1F28C5}"/>
                </a:ext>
              </a:extLst>
            </p:cNvPr>
            <p:cNvSpPr txBox="1"/>
            <p:nvPr/>
          </p:nvSpPr>
          <p:spPr>
            <a:xfrm>
              <a:off x="2067638" y="4537395"/>
              <a:ext cx="1869407" cy="51706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Workspace</a:t>
              </a:r>
            </a:p>
          </p:txBody>
        </p:sp>
        <p:pic>
          <p:nvPicPr>
            <p:cNvPr id="211" name="Picture 210">
              <a:extLst>
                <a:ext uri="{FF2B5EF4-FFF2-40B4-BE49-F238E27FC236}">
                  <a16:creationId xmlns:a16="http://schemas.microsoft.com/office/drawing/2014/main" id="{B9FADB4D-1CDE-4146-B3FC-1E6A70A3DF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742813" y="4059450"/>
              <a:ext cx="533400" cy="542925"/>
            </a:xfrm>
            <a:prstGeom prst="rect">
              <a:avLst/>
            </a:prstGeom>
          </p:spPr>
        </p:pic>
      </p:grpSp>
      <p:grpSp>
        <p:nvGrpSpPr>
          <p:cNvPr id="3" name="Group 2">
            <a:extLst>
              <a:ext uri="{FF2B5EF4-FFF2-40B4-BE49-F238E27FC236}">
                <a16:creationId xmlns:a16="http://schemas.microsoft.com/office/drawing/2014/main" id="{F7FDA8EA-23B1-4785-91BE-5D72201601A9}"/>
              </a:ext>
            </a:extLst>
          </p:cNvPr>
          <p:cNvGrpSpPr/>
          <p:nvPr/>
        </p:nvGrpSpPr>
        <p:grpSpPr>
          <a:xfrm>
            <a:off x="396058" y="2559009"/>
            <a:ext cx="1832658" cy="3339229"/>
            <a:chOff x="403999" y="2609826"/>
            <a:chExt cx="1869407" cy="3406187"/>
          </a:xfrm>
        </p:grpSpPr>
        <p:sp>
          <p:nvSpPr>
            <p:cNvPr id="215" name="TextBox 214">
              <a:extLst>
                <a:ext uri="{FF2B5EF4-FFF2-40B4-BE49-F238E27FC236}">
                  <a16:creationId xmlns:a16="http://schemas.microsoft.com/office/drawing/2014/main" id="{B53C90D8-EB7D-4015-9B81-9E1A80793D4A}"/>
                </a:ext>
              </a:extLst>
            </p:cNvPr>
            <p:cNvSpPr txBox="1"/>
            <p:nvPr/>
          </p:nvSpPr>
          <p:spPr>
            <a:xfrm>
              <a:off x="403999" y="2609826"/>
              <a:ext cx="1869407" cy="738664"/>
            </a:xfrm>
            <a:prstGeom prst="rect">
              <a:avLst/>
            </a:prstGeom>
            <a:solidFill>
              <a:srgbClr val="FFFFFF"/>
            </a:solidFill>
          </p:spPr>
          <p:txBody>
            <a:bodyPr wrap="square" lIns="89642" tIns="44821" rIns="89642" bIns="44821"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Client’s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Citrix Receivers</a:t>
              </a:r>
            </a:p>
          </p:txBody>
        </p:sp>
        <p:grpSp>
          <p:nvGrpSpPr>
            <p:cNvPr id="216" name="Group 215">
              <a:extLst>
                <a:ext uri="{FF2B5EF4-FFF2-40B4-BE49-F238E27FC236}">
                  <a16:creationId xmlns:a16="http://schemas.microsoft.com/office/drawing/2014/main" id="{2B15717C-2676-4857-B9DA-78BEDB56BEC8}"/>
                </a:ext>
              </a:extLst>
            </p:cNvPr>
            <p:cNvGrpSpPr/>
            <p:nvPr/>
          </p:nvGrpSpPr>
          <p:grpSpPr>
            <a:xfrm>
              <a:off x="1561450" y="3687491"/>
              <a:ext cx="491662" cy="2328522"/>
              <a:chOff x="1561450" y="3687491"/>
              <a:chExt cx="491662" cy="2328522"/>
            </a:xfrm>
          </p:grpSpPr>
          <p:grpSp>
            <p:nvGrpSpPr>
              <p:cNvPr id="217" name="Group 216">
                <a:extLst>
                  <a:ext uri="{FF2B5EF4-FFF2-40B4-BE49-F238E27FC236}">
                    <a16:creationId xmlns:a16="http://schemas.microsoft.com/office/drawing/2014/main" id="{71D36179-5C5B-42FE-A177-E9D2BA91F2AA}"/>
                  </a:ext>
                </a:extLst>
              </p:cNvPr>
              <p:cNvGrpSpPr/>
              <p:nvPr/>
            </p:nvGrpSpPr>
            <p:grpSpPr>
              <a:xfrm>
                <a:off x="1619613" y="5014644"/>
                <a:ext cx="325859" cy="422425"/>
                <a:chOff x="5866856" y="4829242"/>
                <a:chExt cx="702675" cy="865083"/>
              </a:xfrm>
              <a:solidFill>
                <a:srgbClr val="ED7D31"/>
              </a:solidFill>
            </p:grpSpPr>
            <p:sp>
              <p:nvSpPr>
                <p:cNvPr id="225" name="Freeform 12">
                  <a:extLst>
                    <a:ext uri="{FF2B5EF4-FFF2-40B4-BE49-F238E27FC236}">
                      <a16:creationId xmlns:a16="http://schemas.microsoft.com/office/drawing/2014/main" id="{552CA537-06F4-4810-B403-429BC504587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
                  <a:extLst>
                    <a:ext uri="{FF2B5EF4-FFF2-40B4-BE49-F238E27FC236}">
                      <a16:creationId xmlns:a16="http://schemas.microsoft.com/office/drawing/2014/main" id="{3E3D0516-FDB0-42A0-82E8-81761F9211A6}"/>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6DFDE475-9D36-4D8D-B61B-F30E31FB28D4}"/>
                  </a:ext>
                </a:extLst>
              </p:cNvPr>
              <p:cNvGrpSpPr/>
              <p:nvPr/>
            </p:nvGrpSpPr>
            <p:grpSpPr>
              <a:xfrm>
                <a:off x="1624831" y="4382766"/>
                <a:ext cx="342026" cy="428264"/>
                <a:chOff x="13987161" y="3323588"/>
                <a:chExt cx="2047876" cy="2435225"/>
              </a:xfrm>
              <a:solidFill>
                <a:srgbClr val="ED7D31"/>
              </a:solidFill>
            </p:grpSpPr>
            <p:sp>
              <p:nvSpPr>
                <p:cNvPr id="221" name="Freeform 50">
                  <a:extLst>
                    <a:ext uri="{FF2B5EF4-FFF2-40B4-BE49-F238E27FC236}">
                      <a16:creationId xmlns:a16="http://schemas.microsoft.com/office/drawing/2014/main" id="{EC528B91-0849-43DD-9198-B0655CDED8D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51">
                  <a:extLst>
                    <a:ext uri="{FF2B5EF4-FFF2-40B4-BE49-F238E27FC236}">
                      <a16:creationId xmlns:a16="http://schemas.microsoft.com/office/drawing/2014/main" id="{A9D56E82-7329-42E5-8F9F-24E471BE02A0}"/>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2">
                  <a:extLst>
                    <a:ext uri="{FF2B5EF4-FFF2-40B4-BE49-F238E27FC236}">
                      <a16:creationId xmlns:a16="http://schemas.microsoft.com/office/drawing/2014/main" id="{FE79098A-4E6B-40CA-A3AD-26C1D9517FA4}"/>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53">
                  <a:extLst>
                    <a:ext uri="{FF2B5EF4-FFF2-40B4-BE49-F238E27FC236}">
                      <a16:creationId xmlns:a16="http://schemas.microsoft.com/office/drawing/2014/main" id="{85DE5D4F-A522-4E85-A9E9-1D6D5675ADEF}"/>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19" name="Picture 218">
                <a:extLst>
                  <a:ext uri="{FF2B5EF4-FFF2-40B4-BE49-F238E27FC236}">
                    <a16:creationId xmlns:a16="http://schemas.microsoft.com/office/drawing/2014/main" id="{B1891F86-1D20-458D-B7B3-54BC3EC68C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1450" y="3687491"/>
                <a:ext cx="491662" cy="491662"/>
              </a:xfrm>
              <a:prstGeom prst="rect">
                <a:avLst/>
              </a:prstGeom>
            </p:spPr>
          </p:pic>
          <p:pic>
            <p:nvPicPr>
              <p:cNvPr id="220" name="Picture 219">
                <a:extLst>
                  <a:ext uri="{FF2B5EF4-FFF2-40B4-BE49-F238E27FC236}">
                    <a16:creationId xmlns:a16="http://schemas.microsoft.com/office/drawing/2014/main" id="{320B0216-7A47-4E34-8684-16A817BEFFC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596430" y="5622069"/>
                <a:ext cx="420228" cy="393944"/>
              </a:xfrm>
              <a:prstGeom prst="rect">
                <a:avLst/>
              </a:prstGeom>
            </p:spPr>
          </p:pic>
        </p:grpSp>
      </p:grpSp>
      <p:sp>
        <p:nvSpPr>
          <p:cNvPr id="95" name="CellPhone_E8EA" title="Icon of a cellphone">
            <a:extLst>
              <a:ext uri="{FF2B5EF4-FFF2-40B4-BE49-F238E27FC236}">
                <a16:creationId xmlns:a16="http://schemas.microsoft.com/office/drawing/2014/main" id="{C08E5D2A-EC4C-43EC-9CF6-16D89DEABC92}"/>
              </a:ext>
            </a:extLst>
          </p:cNvPr>
          <p:cNvSpPr>
            <a:spLocks noChangeAspect="1" noEditPoints="1"/>
          </p:cNvSpPr>
          <p:nvPr/>
        </p:nvSpPr>
        <p:spPr bwMode="auto">
          <a:xfrm>
            <a:off x="898436" y="3502045"/>
            <a:ext cx="284348" cy="47383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Tablet_E70A" title="Icon of a tablet">
            <a:extLst>
              <a:ext uri="{FF2B5EF4-FFF2-40B4-BE49-F238E27FC236}">
                <a16:creationId xmlns:a16="http://schemas.microsoft.com/office/drawing/2014/main" id="{C8A761E5-EB14-4F36-AE43-14F9227B2070}"/>
              </a:ext>
            </a:extLst>
          </p:cNvPr>
          <p:cNvSpPr>
            <a:spLocks noChangeAspect="1" noEditPoints="1"/>
          </p:cNvSpPr>
          <p:nvPr/>
        </p:nvSpPr>
        <p:spPr bwMode="auto">
          <a:xfrm>
            <a:off x="802943" y="4600959"/>
            <a:ext cx="475333" cy="34894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Laptop_E770" title="Icon of a laptop">
            <a:extLst>
              <a:ext uri="{FF2B5EF4-FFF2-40B4-BE49-F238E27FC236}">
                <a16:creationId xmlns:a16="http://schemas.microsoft.com/office/drawing/2014/main" id="{1629A563-C8AA-43EC-93D6-50827DB77BA4}"/>
              </a:ext>
            </a:extLst>
          </p:cNvPr>
          <p:cNvSpPr>
            <a:spLocks noChangeAspect="1" noEditPoints="1"/>
          </p:cNvSpPr>
          <p:nvPr/>
        </p:nvSpPr>
        <p:spPr bwMode="auto">
          <a:xfrm>
            <a:off x="760745" y="5625147"/>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D935B8F8-2133-4062-926F-6DB483AE23CA}"/>
              </a:ext>
            </a:extLst>
          </p:cNvPr>
          <p:cNvGrpSpPr/>
          <p:nvPr/>
        </p:nvGrpSpPr>
        <p:grpSpPr>
          <a:xfrm>
            <a:off x="9161929" y="5115398"/>
            <a:ext cx="474640" cy="441342"/>
            <a:chOff x="9386125" y="5239498"/>
            <a:chExt cx="374619" cy="348338"/>
          </a:xfrm>
        </p:grpSpPr>
        <p:sp>
          <p:nvSpPr>
            <p:cNvPr id="176" name="Diamond 175">
              <a:extLst>
                <a:ext uri="{FF2B5EF4-FFF2-40B4-BE49-F238E27FC236}">
                  <a16:creationId xmlns:a16="http://schemas.microsoft.com/office/drawing/2014/main" id="{B01C7F02-1091-4CBE-A153-360DF7102ED5}"/>
                </a:ext>
              </a:extLst>
            </p:cNvPr>
            <p:cNvSpPr/>
            <p:nvPr/>
          </p:nvSpPr>
          <p:spPr bwMode="auto">
            <a:xfrm>
              <a:off x="9407767" y="5273474"/>
              <a:ext cx="321933" cy="304736"/>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aphic 98">
              <a:extLst>
                <a:ext uri="{FF2B5EF4-FFF2-40B4-BE49-F238E27FC236}">
                  <a16:creationId xmlns:a16="http://schemas.microsoft.com/office/drawing/2014/main" id="{1AB817D8-20F6-4588-A7D5-0C94B6B94429}"/>
                </a:ext>
              </a:extLst>
            </p:cNvPr>
            <p:cNvGrpSpPr/>
            <p:nvPr/>
          </p:nvGrpSpPr>
          <p:grpSpPr>
            <a:xfrm>
              <a:off x="9386125" y="5239498"/>
              <a:ext cx="374619" cy="348338"/>
              <a:chOff x="9381363" y="5299822"/>
              <a:chExt cx="386360" cy="386361"/>
            </a:xfrm>
          </p:grpSpPr>
          <p:sp>
            <p:nvSpPr>
              <p:cNvPr id="5" name="Freeform: Shape 4">
                <a:extLst>
                  <a:ext uri="{FF2B5EF4-FFF2-40B4-BE49-F238E27FC236}">
                    <a16:creationId xmlns:a16="http://schemas.microsoft.com/office/drawing/2014/main" id="{510FED36-77E0-406B-A608-893FBD535922}"/>
                  </a:ext>
                </a:extLst>
              </p:cNvPr>
              <p:cNvSpPr/>
              <p:nvPr/>
            </p:nvSpPr>
            <p:spPr>
              <a:xfrm>
                <a:off x="9496198" y="5446854"/>
                <a:ext cx="69759" cy="118055"/>
              </a:xfrm>
              <a:custGeom>
                <a:avLst/>
                <a:gdLst>
                  <a:gd name="connsiteX0" fmla="*/ 63857 w 69759"/>
                  <a:gd name="connsiteY0" fmla="*/ 0 h 118054"/>
                  <a:gd name="connsiteX1" fmla="*/ 0 w 69759"/>
                  <a:gd name="connsiteY1" fmla="*/ 59027 h 118054"/>
                  <a:gd name="connsiteX2" fmla="*/ 4829 w 69759"/>
                  <a:gd name="connsiteY2" fmla="*/ 74053 h 118054"/>
                  <a:gd name="connsiteX3" fmla="*/ 3756 w 69759"/>
                  <a:gd name="connsiteY3" fmla="*/ 82638 h 118054"/>
                  <a:gd name="connsiteX4" fmla="*/ 69759 w 69759"/>
                  <a:gd name="connsiteY4" fmla="*/ 122884 h 118054"/>
                  <a:gd name="connsiteX5" fmla="*/ 69759 w 69759"/>
                  <a:gd name="connsiteY5" fmla="*/ 7513 h 118054"/>
                  <a:gd name="connsiteX6" fmla="*/ 63857 w 69759"/>
                  <a:gd name="connsiteY6" fmla="*/ 0 h 11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59" h="118054">
                    <a:moveTo>
                      <a:pt x="63857" y="0"/>
                    </a:moveTo>
                    <a:lnTo>
                      <a:pt x="0" y="59027"/>
                    </a:lnTo>
                    <a:cubicBezTo>
                      <a:pt x="2683" y="63857"/>
                      <a:pt x="4829" y="69760"/>
                      <a:pt x="4829" y="74053"/>
                    </a:cubicBezTo>
                    <a:cubicBezTo>
                      <a:pt x="4829" y="76736"/>
                      <a:pt x="4829" y="79955"/>
                      <a:pt x="3756" y="82638"/>
                    </a:cubicBezTo>
                    <a:lnTo>
                      <a:pt x="69759" y="122884"/>
                    </a:lnTo>
                    <a:lnTo>
                      <a:pt x="69759" y="7513"/>
                    </a:lnTo>
                    <a:cubicBezTo>
                      <a:pt x="68686" y="7513"/>
                      <a:pt x="64930" y="1073"/>
                      <a:pt x="63857" y="0"/>
                    </a:cubicBezTo>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DBEAA163-2BEF-44CF-B736-5DC8EE674A2C}"/>
                  </a:ext>
                </a:extLst>
              </p:cNvPr>
              <p:cNvSpPr/>
              <p:nvPr/>
            </p:nvSpPr>
            <p:spPr>
              <a:xfrm>
                <a:off x="9580446" y="5445781"/>
                <a:ext cx="64393" cy="123421"/>
              </a:xfrm>
              <a:custGeom>
                <a:avLst/>
                <a:gdLst>
                  <a:gd name="connsiteX0" fmla="*/ 12342 w 64393"/>
                  <a:gd name="connsiteY0" fmla="*/ 0 h 123420"/>
                  <a:gd name="connsiteX1" fmla="*/ 0 w 64393"/>
                  <a:gd name="connsiteY1" fmla="*/ 9659 h 123420"/>
                  <a:gd name="connsiteX2" fmla="*/ 0 w 64393"/>
                  <a:gd name="connsiteY2" fmla="*/ 123957 h 123420"/>
                  <a:gd name="connsiteX3" fmla="*/ 66003 w 64393"/>
                  <a:gd name="connsiteY3" fmla="*/ 82102 h 123420"/>
                  <a:gd name="connsiteX4" fmla="*/ 63857 w 64393"/>
                  <a:gd name="connsiteY4" fmla="*/ 75662 h 123420"/>
                  <a:gd name="connsiteX5" fmla="*/ 66003 w 64393"/>
                  <a:gd name="connsiteY5" fmla="*/ 64394 h 123420"/>
                  <a:gd name="connsiteX6" fmla="*/ 12342 w 64393"/>
                  <a:gd name="connsiteY6" fmla="*/ 0 h 12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93" h="123420">
                    <a:moveTo>
                      <a:pt x="12342" y="0"/>
                    </a:moveTo>
                    <a:cubicBezTo>
                      <a:pt x="11269" y="1073"/>
                      <a:pt x="1073" y="8586"/>
                      <a:pt x="0" y="9659"/>
                    </a:cubicBezTo>
                    <a:lnTo>
                      <a:pt x="0" y="123957"/>
                    </a:lnTo>
                    <a:lnTo>
                      <a:pt x="66003" y="82102"/>
                    </a:lnTo>
                    <a:cubicBezTo>
                      <a:pt x="64930" y="79419"/>
                      <a:pt x="63857" y="77272"/>
                      <a:pt x="63857" y="75662"/>
                    </a:cubicBezTo>
                    <a:cubicBezTo>
                      <a:pt x="63857" y="71906"/>
                      <a:pt x="64930" y="68150"/>
                      <a:pt x="66003" y="64394"/>
                    </a:cubicBezTo>
                    <a:lnTo>
                      <a:pt x="12342" y="0"/>
                    </a:lnTo>
                    <a:close/>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1CD89BA8-1652-4033-9B1C-FBBBB928C304}"/>
                  </a:ext>
                </a:extLst>
              </p:cNvPr>
              <p:cNvSpPr/>
              <p:nvPr/>
            </p:nvSpPr>
            <p:spPr>
              <a:xfrm>
                <a:off x="9381363" y="5299822"/>
                <a:ext cx="380994" cy="380995"/>
              </a:xfrm>
              <a:custGeom>
                <a:avLst/>
                <a:gdLst>
                  <a:gd name="connsiteX0" fmla="*/ 192643 w 380993"/>
                  <a:gd name="connsiteY0" fmla="*/ 0 h 380994"/>
                  <a:gd name="connsiteX1" fmla="*/ 0 w 380993"/>
                  <a:gd name="connsiteY1" fmla="*/ 228597 h 380994"/>
                  <a:gd name="connsiteX2" fmla="*/ 191570 w 380993"/>
                  <a:gd name="connsiteY2" fmla="*/ 384751 h 380994"/>
                  <a:gd name="connsiteX3" fmla="*/ 384214 w 380993"/>
                  <a:gd name="connsiteY3" fmla="*/ 229670 h 380994"/>
                  <a:gd name="connsiteX4" fmla="*/ 192643 w 380993"/>
                  <a:gd name="connsiteY4" fmla="*/ 0 h 380994"/>
                  <a:gd name="connsiteX5" fmla="*/ 294600 w 380993"/>
                  <a:gd name="connsiteY5" fmla="*/ 252744 h 380994"/>
                  <a:gd name="connsiteX6" fmla="*/ 272598 w 380993"/>
                  <a:gd name="connsiteY6" fmla="*/ 243085 h 380994"/>
                  <a:gd name="connsiteX7" fmla="*/ 220011 w 380993"/>
                  <a:gd name="connsiteY7" fmla="*/ 280112 h 380994"/>
                  <a:gd name="connsiteX8" fmla="*/ 224840 w 380993"/>
                  <a:gd name="connsiteY8" fmla="*/ 297283 h 380994"/>
                  <a:gd name="connsiteX9" fmla="*/ 194253 w 380993"/>
                  <a:gd name="connsiteY9" fmla="*/ 327870 h 380994"/>
                  <a:gd name="connsiteX10" fmla="*/ 163666 w 380993"/>
                  <a:gd name="connsiteY10" fmla="*/ 297283 h 380994"/>
                  <a:gd name="connsiteX11" fmla="*/ 171179 w 380993"/>
                  <a:gd name="connsiteY11" fmla="*/ 277429 h 380994"/>
                  <a:gd name="connsiteX12" fmla="*/ 110005 w 380993"/>
                  <a:gd name="connsiteY12" fmla="*/ 245232 h 380994"/>
                  <a:gd name="connsiteX13" fmla="*/ 89077 w 380993"/>
                  <a:gd name="connsiteY13" fmla="*/ 253818 h 380994"/>
                  <a:gd name="connsiteX14" fmla="*/ 58491 w 380993"/>
                  <a:gd name="connsiteY14" fmla="*/ 223231 h 380994"/>
                  <a:gd name="connsiteX15" fmla="*/ 89077 w 380993"/>
                  <a:gd name="connsiteY15" fmla="*/ 192644 h 380994"/>
                  <a:gd name="connsiteX16" fmla="*/ 103566 w 380993"/>
                  <a:gd name="connsiteY16" fmla="*/ 196400 h 380994"/>
                  <a:gd name="connsiteX17" fmla="*/ 167423 w 380993"/>
                  <a:gd name="connsiteY17" fmla="*/ 137373 h 380994"/>
                  <a:gd name="connsiteX18" fmla="*/ 160983 w 380993"/>
                  <a:gd name="connsiteY18" fmla="*/ 117518 h 380994"/>
                  <a:gd name="connsiteX19" fmla="*/ 195326 w 380993"/>
                  <a:gd name="connsiteY19" fmla="*/ 84248 h 380994"/>
                  <a:gd name="connsiteX20" fmla="*/ 229670 w 380993"/>
                  <a:gd name="connsiteY20" fmla="*/ 117518 h 380994"/>
                  <a:gd name="connsiteX21" fmla="*/ 223767 w 380993"/>
                  <a:gd name="connsiteY21" fmla="*/ 135763 h 380994"/>
                  <a:gd name="connsiteX22" fmla="*/ 277965 w 380993"/>
                  <a:gd name="connsiteY22" fmla="*/ 199620 h 380994"/>
                  <a:gd name="connsiteX23" fmla="*/ 296209 w 380993"/>
                  <a:gd name="connsiteY23" fmla="*/ 193717 h 380994"/>
                  <a:gd name="connsiteX24" fmla="*/ 326796 w 380993"/>
                  <a:gd name="connsiteY24" fmla="*/ 224304 h 380994"/>
                  <a:gd name="connsiteX25" fmla="*/ 294600 w 380993"/>
                  <a:gd name="connsiteY25" fmla="*/ 252744 h 38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0993" h="380994">
                    <a:moveTo>
                      <a:pt x="192643" y="0"/>
                    </a:moveTo>
                    <a:lnTo>
                      <a:pt x="0" y="228597"/>
                    </a:lnTo>
                    <a:lnTo>
                      <a:pt x="191570" y="384751"/>
                    </a:lnTo>
                    <a:lnTo>
                      <a:pt x="384214" y="229670"/>
                    </a:lnTo>
                    <a:lnTo>
                      <a:pt x="192643" y="0"/>
                    </a:lnTo>
                    <a:close/>
                    <a:moveTo>
                      <a:pt x="294600" y="252744"/>
                    </a:moveTo>
                    <a:cubicBezTo>
                      <a:pt x="286014" y="252744"/>
                      <a:pt x="278501" y="248988"/>
                      <a:pt x="272598" y="243085"/>
                    </a:cubicBezTo>
                    <a:lnTo>
                      <a:pt x="220011" y="280112"/>
                    </a:lnTo>
                    <a:cubicBezTo>
                      <a:pt x="223767" y="284941"/>
                      <a:pt x="224840" y="290844"/>
                      <a:pt x="224840" y="297283"/>
                    </a:cubicBezTo>
                    <a:cubicBezTo>
                      <a:pt x="224840" y="314455"/>
                      <a:pt x="210352" y="327870"/>
                      <a:pt x="194253" y="327870"/>
                    </a:cubicBezTo>
                    <a:cubicBezTo>
                      <a:pt x="177082" y="327870"/>
                      <a:pt x="163666" y="314455"/>
                      <a:pt x="163666" y="297283"/>
                    </a:cubicBezTo>
                    <a:cubicBezTo>
                      <a:pt x="163666" y="289771"/>
                      <a:pt x="166349" y="282795"/>
                      <a:pt x="171179" y="277429"/>
                    </a:cubicBezTo>
                    <a:lnTo>
                      <a:pt x="110005" y="245232"/>
                    </a:lnTo>
                    <a:cubicBezTo>
                      <a:pt x="104103" y="251135"/>
                      <a:pt x="96590" y="253818"/>
                      <a:pt x="89077" y="253818"/>
                    </a:cubicBezTo>
                    <a:cubicBezTo>
                      <a:pt x="71906" y="253818"/>
                      <a:pt x="58491" y="240402"/>
                      <a:pt x="58491" y="223231"/>
                    </a:cubicBezTo>
                    <a:cubicBezTo>
                      <a:pt x="58491" y="206059"/>
                      <a:pt x="72979" y="192644"/>
                      <a:pt x="89077" y="192644"/>
                    </a:cubicBezTo>
                    <a:cubicBezTo>
                      <a:pt x="93907" y="192644"/>
                      <a:pt x="98736" y="193717"/>
                      <a:pt x="103566" y="196400"/>
                    </a:cubicBezTo>
                    <a:lnTo>
                      <a:pt x="167423" y="137373"/>
                    </a:lnTo>
                    <a:cubicBezTo>
                      <a:pt x="162593" y="131470"/>
                      <a:pt x="160983" y="123957"/>
                      <a:pt x="160983" y="117518"/>
                    </a:cubicBezTo>
                    <a:cubicBezTo>
                      <a:pt x="160983" y="98200"/>
                      <a:pt x="176008" y="84248"/>
                      <a:pt x="195326" y="84248"/>
                    </a:cubicBezTo>
                    <a:cubicBezTo>
                      <a:pt x="214644" y="84248"/>
                      <a:pt x="229670" y="99273"/>
                      <a:pt x="229670" y="117518"/>
                    </a:cubicBezTo>
                    <a:cubicBezTo>
                      <a:pt x="229670" y="123957"/>
                      <a:pt x="227523" y="129860"/>
                      <a:pt x="223767" y="135763"/>
                    </a:cubicBezTo>
                    <a:lnTo>
                      <a:pt x="277965" y="199620"/>
                    </a:lnTo>
                    <a:cubicBezTo>
                      <a:pt x="282794" y="195864"/>
                      <a:pt x="289233" y="193717"/>
                      <a:pt x="296209" y="193717"/>
                    </a:cubicBezTo>
                    <a:cubicBezTo>
                      <a:pt x="313381" y="193717"/>
                      <a:pt x="326796" y="207132"/>
                      <a:pt x="326796" y="224304"/>
                    </a:cubicBezTo>
                    <a:cubicBezTo>
                      <a:pt x="324650" y="238256"/>
                      <a:pt x="310698" y="252744"/>
                      <a:pt x="294600" y="252744"/>
                    </a:cubicBezTo>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4048820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0B7A4-38D2-4706-8BBF-F7FFAAEC5064}"/>
              </a:ext>
            </a:extLst>
          </p:cNvPr>
          <p:cNvSpPr>
            <a:spLocks noGrp="1"/>
          </p:cNvSpPr>
          <p:nvPr>
            <p:ph type="title"/>
          </p:nvPr>
        </p:nvSpPr>
        <p:spPr>
          <a:xfrm>
            <a:off x="458001" y="411908"/>
            <a:ext cx="11276000" cy="553920"/>
          </a:xfrm>
        </p:spPr>
        <p:txBody>
          <a:bodyPr/>
          <a:lstStyle/>
          <a:p>
            <a:r>
              <a:rPr lang="en-US"/>
              <a:t>Citrix Extends Windows Virtual Desktop</a:t>
            </a:r>
          </a:p>
        </p:txBody>
      </p:sp>
      <p:sp>
        <p:nvSpPr>
          <p:cNvPr id="4" name="Text Placeholder 3">
            <a:extLst>
              <a:ext uri="{FF2B5EF4-FFF2-40B4-BE49-F238E27FC236}">
                <a16:creationId xmlns:a16="http://schemas.microsoft.com/office/drawing/2014/main" id="{3CC6AF15-DE25-4E41-AD3F-F4AA3A06CF6B}"/>
              </a:ext>
            </a:extLst>
          </p:cNvPr>
          <p:cNvSpPr>
            <a:spLocks noGrp="1"/>
          </p:cNvSpPr>
          <p:nvPr>
            <p:ph type="body" idx="10"/>
          </p:nvPr>
        </p:nvSpPr>
        <p:spPr/>
        <p:txBody>
          <a:bodyPr/>
          <a:lstStyle/>
          <a:p>
            <a:r>
              <a:rPr lang="en-US"/>
              <a:t>Delivering enterprise value and unified management around Windows Virtual Desktop</a:t>
            </a:r>
          </a:p>
        </p:txBody>
      </p:sp>
      <p:sp>
        <p:nvSpPr>
          <p:cNvPr id="6" name="TextBox 5">
            <a:extLst>
              <a:ext uri="{FF2B5EF4-FFF2-40B4-BE49-F238E27FC236}">
                <a16:creationId xmlns:a16="http://schemas.microsoft.com/office/drawing/2014/main" id="{50FB4B82-70DF-42BF-BDE9-ECCEE6E6E42E}"/>
              </a:ext>
            </a:extLst>
          </p:cNvPr>
          <p:cNvSpPr txBox="1"/>
          <p:nvPr/>
        </p:nvSpPr>
        <p:spPr>
          <a:xfrm>
            <a:off x="8077430" y="4271753"/>
            <a:ext cx="2725523" cy="1771235"/>
          </a:xfrm>
          <a:prstGeom prst="rect">
            <a:avLst/>
          </a:prstGeom>
          <a:noFill/>
        </p:spPr>
        <p:txBody>
          <a:bodyPr wrap="square" rtlCol="0" anchor="t">
            <a:noAutofit/>
          </a:bodyPr>
          <a:lstStyle/>
          <a:p>
            <a:pPr defTabSz="1088082">
              <a:spcAft>
                <a:spcPts val="400"/>
              </a:spcAft>
              <a:defRPr/>
            </a:pPr>
            <a:r>
              <a:rPr lang="en-US" sz="1730" b="1">
                <a:solidFill>
                  <a:prstClr val="black"/>
                </a:solidFill>
                <a:latin typeface="Citrix New Sans" panose="020F0503040200060004" pitchFamily="34" charset="77"/>
              </a:rPr>
              <a:t>Environment Management</a:t>
            </a:r>
          </a:p>
          <a:p>
            <a:pPr defTabSz="1088082">
              <a:spcAft>
                <a:spcPts val="400"/>
              </a:spcAft>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Optimize host performance, accelerate application delivery, and enhance scalability for WVD.</a:t>
            </a:r>
          </a:p>
        </p:txBody>
      </p:sp>
      <p:sp>
        <p:nvSpPr>
          <p:cNvPr id="7" name="Rectangle 6">
            <a:extLst>
              <a:ext uri="{FF2B5EF4-FFF2-40B4-BE49-F238E27FC236}">
                <a16:creationId xmlns:a16="http://schemas.microsoft.com/office/drawing/2014/main" id="{604832BB-31D1-49CF-95D7-D269CA4F2B45}"/>
              </a:ext>
            </a:extLst>
          </p:cNvPr>
          <p:cNvSpPr/>
          <p:nvPr/>
        </p:nvSpPr>
        <p:spPr>
          <a:xfrm>
            <a:off x="2526594" y="1826082"/>
            <a:ext cx="2491701" cy="1712264"/>
          </a:xfrm>
          <a:prstGeom prst="rect">
            <a:avLst/>
          </a:prstGeom>
        </p:spPr>
        <p:txBody>
          <a:bodyPr wrap="square">
            <a:spAutoFit/>
          </a:bodyPr>
          <a:lstStyle/>
          <a:p>
            <a:pPr defTabSz="1088082">
              <a:spcAft>
                <a:spcPts val="400"/>
              </a:spcAft>
              <a:defRPr/>
            </a:pPr>
            <a:r>
              <a:rPr lang="en-US" sz="1730" b="1">
                <a:solidFill>
                  <a:prstClr val="black"/>
                </a:solidFill>
                <a:latin typeface="Calibri"/>
              </a:rPr>
              <a:t>Workspace Experience</a:t>
            </a:r>
          </a:p>
          <a:p>
            <a:pPr defTabSz="1088082">
              <a:spcAft>
                <a:spcPts val="400"/>
              </a:spcAft>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Include WVD workloads within Citrix Workspace for central access to all apps, desktops and files.</a:t>
            </a:r>
          </a:p>
          <a:p>
            <a:pPr defTabSz="1088082">
              <a:spcAft>
                <a:spcPts val="400"/>
              </a:spcAft>
              <a:defRPr/>
            </a:pPr>
            <a:endParaRPr lang="en-US" sz="1730">
              <a:solidFill>
                <a:prstClr val="black"/>
              </a:solidFill>
              <a:latin typeface="Calibri" panose="020F0502020204030204"/>
            </a:endParaRPr>
          </a:p>
        </p:txBody>
      </p:sp>
      <p:sp>
        <p:nvSpPr>
          <p:cNvPr id="8" name="TextBox 7">
            <a:extLst>
              <a:ext uri="{FF2B5EF4-FFF2-40B4-BE49-F238E27FC236}">
                <a16:creationId xmlns:a16="http://schemas.microsoft.com/office/drawing/2014/main" id="{B614B771-3A0F-4A59-AFEA-46E2487570ED}"/>
              </a:ext>
            </a:extLst>
          </p:cNvPr>
          <p:cNvSpPr txBox="1"/>
          <p:nvPr/>
        </p:nvSpPr>
        <p:spPr>
          <a:xfrm>
            <a:off x="8010227" y="1821518"/>
            <a:ext cx="2454448" cy="1480236"/>
          </a:xfrm>
          <a:prstGeom prst="rect">
            <a:avLst/>
          </a:prstGeom>
          <a:noFill/>
        </p:spPr>
        <p:txBody>
          <a:bodyPr wrap="square" rtlCol="0" anchor="t">
            <a:noAutofit/>
          </a:bodyPr>
          <a:lstStyle/>
          <a:p>
            <a:pPr defTabSz="1088082" fontAlgn="base">
              <a:lnSpc>
                <a:spcPct val="90000"/>
              </a:lnSpc>
              <a:spcBef>
                <a:spcPct val="0"/>
              </a:spcBef>
              <a:spcAft>
                <a:spcPts val="400"/>
              </a:spcAft>
              <a:buSzPct val="135000"/>
              <a:defRPr/>
            </a:pPr>
            <a:r>
              <a:rPr lang="en-US" sz="1730" b="1">
                <a:solidFill>
                  <a:prstClr val="black"/>
                </a:solidFill>
                <a:latin typeface="Calibri"/>
              </a:rPr>
              <a:t>Image Management</a:t>
            </a:r>
          </a:p>
          <a:p>
            <a:pPr defTabSz="1088082" fontAlgn="base">
              <a:lnSpc>
                <a:spcPct val="90000"/>
              </a:lnSpc>
              <a:spcBef>
                <a:spcPct val="0"/>
              </a:spcBef>
              <a:spcAft>
                <a:spcPts val="400"/>
              </a:spcAft>
              <a:buSzPct val="135000"/>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Simplify management by layering OS, apps and user data on WVD resources and rapidly provisioning updates.</a:t>
            </a:r>
          </a:p>
        </p:txBody>
      </p:sp>
      <p:pic>
        <p:nvPicPr>
          <p:cNvPr id="11" name="Picture 10">
            <a:extLst>
              <a:ext uri="{FF2B5EF4-FFF2-40B4-BE49-F238E27FC236}">
                <a16:creationId xmlns:a16="http://schemas.microsoft.com/office/drawing/2014/main" id="{72412354-E2E0-4780-A1D7-AF6061E56C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2807" y="1953322"/>
            <a:ext cx="612771" cy="848279"/>
          </a:xfrm>
          <a:prstGeom prst="rect">
            <a:avLst/>
          </a:prstGeom>
        </p:spPr>
      </p:pic>
      <p:pic>
        <p:nvPicPr>
          <p:cNvPr id="15" name="Picture 14">
            <a:extLst>
              <a:ext uri="{FF2B5EF4-FFF2-40B4-BE49-F238E27FC236}">
                <a16:creationId xmlns:a16="http://schemas.microsoft.com/office/drawing/2014/main" id="{C11B601A-B3D9-4605-AF14-A0C8D495E6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93809" y="4417221"/>
            <a:ext cx="1116418" cy="890274"/>
          </a:xfrm>
          <a:prstGeom prst="rect">
            <a:avLst/>
          </a:prstGeom>
        </p:spPr>
      </p:pic>
      <p:grpSp>
        <p:nvGrpSpPr>
          <p:cNvPr id="2" name="Group 1">
            <a:extLst>
              <a:ext uri="{FF2B5EF4-FFF2-40B4-BE49-F238E27FC236}">
                <a16:creationId xmlns:a16="http://schemas.microsoft.com/office/drawing/2014/main" id="{17A3A187-AA97-F04C-A352-93B45126F601}"/>
              </a:ext>
            </a:extLst>
          </p:cNvPr>
          <p:cNvGrpSpPr/>
          <p:nvPr/>
        </p:nvGrpSpPr>
        <p:grpSpPr>
          <a:xfrm>
            <a:off x="1524614" y="1992622"/>
            <a:ext cx="798937" cy="702964"/>
            <a:chOff x="669601" y="2029221"/>
            <a:chExt cx="799046" cy="703064"/>
          </a:xfrm>
        </p:grpSpPr>
        <p:grpSp>
          <p:nvGrpSpPr>
            <p:cNvPr id="20" name="Group 19">
              <a:extLst>
                <a:ext uri="{FF2B5EF4-FFF2-40B4-BE49-F238E27FC236}">
                  <a16:creationId xmlns:a16="http://schemas.microsoft.com/office/drawing/2014/main" id="{16D4AECA-1D1F-4C5B-A896-E79288CB5B1E}"/>
                </a:ext>
              </a:extLst>
            </p:cNvPr>
            <p:cNvGrpSpPr/>
            <p:nvPr/>
          </p:nvGrpSpPr>
          <p:grpSpPr>
            <a:xfrm>
              <a:off x="669601" y="2029221"/>
              <a:ext cx="799046" cy="703064"/>
              <a:chOff x="6162675" y="47625"/>
              <a:chExt cx="3509963" cy="3011488"/>
            </a:xfrm>
          </p:grpSpPr>
          <p:sp>
            <p:nvSpPr>
              <p:cNvPr id="21" name="Freeform 14">
                <a:extLst>
                  <a:ext uri="{FF2B5EF4-FFF2-40B4-BE49-F238E27FC236}">
                    <a16:creationId xmlns:a16="http://schemas.microsoft.com/office/drawing/2014/main" id="{B5E9FA35-8176-4EAD-A9C0-EC83CAC705CF}"/>
                  </a:ext>
                </a:extLst>
              </p:cNvPr>
              <p:cNvSpPr>
                <a:spLocks noChangeArrowheads="1"/>
              </p:cNvSpPr>
              <p:nvPr/>
            </p:nvSpPr>
            <p:spPr bwMode="auto">
              <a:xfrm>
                <a:off x="6418263" y="738188"/>
                <a:ext cx="3011487" cy="2078037"/>
              </a:xfrm>
              <a:custGeom>
                <a:avLst/>
                <a:gdLst>
                  <a:gd name="T0" fmla="*/ 0 w 8365"/>
                  <a:gd name="T1" fmla="*/ 5772 h 5773"/>
                  <a:gd name="T2" fmla="*/ 0 w 8365"/>
                  <a:gd name="T3" fmla="*/ 0 h 5773"/>
                  <a:gd name="T4" fmla="*/ 8364 w 8365"/>
                  <a:gd name="T5" fmla="*/ 0 h 5773"/>
                  <a:gd name="T6" fmla="*/ 8364 w 8365"/>
                  <a:gd name="T7" fmla="*/ 5772 h 5773"/>
                  <a:gd name="T8" fmla="*/ 0 w 8365"/>
                  <a:gd name="T9" fmla="*/ 5772 h 5773"/>
                </a:gdLst>
                <a:ahLst/>
                <a:cxnLst>
                  <a:cxn ang="0">
                    <a:pos x="T0" y="T1"/>
                  </a:cxn>
                  <a:cxn ang="0">
                    <a:pos x="T2" y="T3"/>
                  </a:cxn>
                  <a:cxn ang="0">
                    <a:pos x="T4" y="T5"/>
                  </a:cxn>
                  <a:cxn ang="0">
                    <a:pos x="T6" y="T7"/>
                  </a:cxn>
                  <a:cxn ang="0">
                    <a:pos x="T8" y="T9"/>
                  </a:cxn>
                </a:cxnLst>
                <a:rect l="0" t="0" r="r" b="b"/>
                <a:pathLst>
                  <a:path w="8365" h="5773">
                    <a:moveTo>
                      <a:pt x="0" y="5772"/>
                    </a:moveTo>
                    <a:lnTo>
                      <a:pt x="0" y="0"/>
                    </a:lnTo>
                    <a:lnTo>
                      <a:pt x="8364" y="0"/>
                    </a:lnTo>
                    <a:lnTo>
                      <a:pt x="8364" y="5772"/>
                    </a:lnTo>
                    <a:lnTo>
                      <a:pt x="0" y="5772"/>
                    </a:ln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2" name="Freeform 15">
                <a:extLst>
                  <a:ext uri="{FF2B5EF4-FFF2-40B4-BE49-F238E27FC236}">
                    <a16:creationId xmlns:a16="http://schemas.microsoft.com/office/drawing/2014/main" id="{5890B024-934B-4A8E-8F09-5B7AB781097D}"/>
                  </a:ext>
                </a:extLst>
              </p:cNvPr>
              <p:cNvSpPr>
                <a:spLocks noChangeArrowheads="1"/>
              </p:cNvSpPr>
              <p:nvPr/>
            </p:nvSpPr>
            <p:spPr bwMode="auto">
              <a:xfrm>
                <a:off x="6364288" y="292100"/>
                <a:ext cx="201612" cy="201613"/>
              </a:xfrm>
              <a:custGeom>
                <a:avLst/>
                <a:gdLst>
                  <a:gd name="T0" fmla="*/ 560 w 561"/>
                  <a:gd name="T1" fmla="*/ 295 h 561"/>
                  <a:gd name="T2" fmla="*/ 560 w 561"/>
                  <a:gd name="T3" fmla="*/ 295 h 561"/>
                  <a:gd name="T4" fmla="*/ 265 w 561"/>
                  <a:gd name="T5" fmla="*/ 560 h 561"/>
                  <a:gd name="T6" fmla="*/ 0 w 561"/>
                  <a:gd name="T7" fmla="*/ 295 h 561"/>
                  <a:gd name="T8" fmla="*/ 26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65" y="560"/>
                    </a:cubicBezTo>
                    <a:cubicBezTo>
                      <a:pt x="118" y="560"/>
                      <a:pt x="0" y="442"/>
                      <a:pt x="0" y="295"/>
                    </a:cubicBezTo>
                    <a:cubicBezTo>
                      <a:pt x="0" y="118"/>
                      <a:pt x="118" y="0"/>
                      <a:pt x="265" y="0"/>
                    </a:cubicBezTo>
                    <a:cubicBezTo>
                      <a:pt x="442" y="0"/>
                      <a:pt x="560" y="118"/>
                      <a:pt x="560" y="29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3" name="Freeform 16">
                <a:extLst>
                  <a:ext uri="{FF2B5EF4-FFF2-40B4-BE49-F238E27FC236}">
                    <a16:creationId xmlns:a16="http://schemas.microsoft.com/office/drawing/2014/main" id="{92A83F3A-AB66-491D-A824-48A9FB3B8D22}"/>
                  </a:ext>
                </a:extLst>
              </p:cNvPr>
              <p:cNvSpPr>
                <a:spLocks noChangeArrowheads="1"/>
              </p:cNvSpPr>
              <p:nvPr/>
            </p:nvSpPr>
            <p:spPr bwMode="auto">
              <a:xfrm>
                <a:off x="6715125" y="292100"/>
                <a:ext cx="192088" cy="201613"/>
              </a:xfrm>
              <a:custGeom>
                <a:avLst/>
                <a:gdLst>
                  <a:gd name="T0" fmla="*/ 531 w 532"/>
                  <a:gd name="T1" fmla="*/ 295 h 561"/>
                  <a:gd name="T2" fmla="*/ 531 w 532"/>
                  <a:gd name="T3" fmla="*/ 295 h 561"/>
                  <a:gd name="T4" fmla="*/ 265 w 532"/>
                  <a:gd name="T5" fmla="*/ 560 h 561"/>
                  <a:gd name="T6" fmla="*/ 0 w 532"/>
                  <a:gd name="T7" fmla="*/ 295 h 561"/>
                  <a:gd name="T8" fmla="*/ 265 w 532"/>
                  <a:gd name="T9" fmla="*/ 0 h 561"/>
                  <a:gd name="T10" fmla="*/ 531 w 532"/>
                  <a:gd name="T11" fmla="*/ 295 h 561"/>
                </a:gdLst>
                <a:ahLst/>
                <a:cxnLst>
                  <a:cxn ang="0">
                    <a:pos x="T0" y="T1"/>
                  </a:cxn>
                  <a:cxn ang="0">
                    <a:pos x="T2" y="T3"/>
                  </a:cxn>
                  <a:cxn ang="0">
                    <a:pos x="T4" y="T5"/>
                  </a:cxn>
                  <a:cxn ang="0">
                    <a:pos x="T6" y="T7"/>
                  </a:cxn>
                  <a:cxn ang="0">
                    <a:pos x="T8" y="T9"/>
                  </a:cxn>
                  <a:cxn ang="0">
                    <a:pos x="T10" y="T11"/>
                  </a:cxn>
                </a:cxnLst>
                <a:rect l="0" t="0" r="r" b="b"/>
                <a:pathLst>
                  <a:path w="532" h="561">
                    <a:moveTo>
                      <a:pt x="531" y="295"/>
                    </a:moveTo>
                    <a:lnTo>
                      <a:pt x="531" y="295"/>
                    </a:lnTo>
                    <a:cubicBezTo>
                      <a:pt x="531" y="442"/>
                      <a:pt x="413" y="560"/>
                      <a:pt x="265" y="560"/>
                    </a:cubicBezTo>
                    <a:cubicBezTo>
                      <a:pt x="118" y="560"/>
                      <a:pt x="0" y="442"/>
                      <a:pt x="0" y="295"/>
                    </a:cubicBezTo>
                    <a:cubicBezTo>
                      <a:pt x="0" y="118"/>
                      <a:pt x="118" y="0"/>
                      <a:pt x="265" y="0"/>
                    </a:cubicBezTo>
                    <a:cubicBezTo>
                      <a:pt x="413" y="0"/>
                      <a:pt x="531" y="118"/>
                      <a:pt x="531" y="29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4" name="Freeform 17">
                <a:extLst>
                  <a:ext uri="{FF2B5EF4-FFF2-40B4-BE49-F238E27FC236}">
                    <a16:creationId xmlns:a16="http://schemas.microsoft.com/office/drawing/2014/main" id="{6DD8B97B-386A-4316-8F60-6008C44A157A}"/>
                  </a:ext>
                </a:extLst>
              </p:cNvPr>
              <p:cNvSpPr>
                <a:spLocks noChangeArrowheads="1"/>
              </p:cNvSpPr>
              <p:nvPr/>
            </p:nvSpPr>
            <p:spPr bwMode="auto">
              <a:xfrm>
                <a:off x="7053263" y="292100"/>
                <a:ext cx="201612" cy="201613"/>
              </a:xfrm>
              <a:custGeom>
                <a:avLst/>
                <a:gdLst>
                  <a:gd name="T0" fmla="*/ 560 w 561"/>
                  <a:gd name="T1" fmla="*/ 295 h 561"/>
                  <a:gd name="T2" fmla="*/ 560 w 561"/>
                  <a:gd name="T3" fmla="*/ 295 h 561"/>
                  <a:gd name="T4" fmla="*/ 295 w 561"/>
                  <a:gd name="T5" fmla="*/ 560 h 561"/>
                  <a:gd name="T6" fmla="*/ 0 w 561"/>
                  <a:gd name="T7" fmla="*/ 295 h 561"/>
                  <a:gd name="T8" fmla="*/ 29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95" y="560"/>
                    </a:cubicBezTo>
                    <a:cubicBezTo>
                      <a:pt x="147" y="560"/>
                      <a:pt x="0" y="442"/>
                      <a:pt x="0" y="295"/>
                    </a:cubicBezTo>
                    <a:cubicBezTo>
                      <a:pt x="0" y="118"/>
                      <a:pt x="147" y="0"/>
                      <a:pt x="295" y="0"/>
                    </a:cubicBezTo>
                    <a:cubicBezTo>
                      <a:pt x="442" y="0"/>
                      <a:pt x="560" y="118"/>
                      <a:pt x="560" y="29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5" name="Freeform 18">
                <a:extLst>
                  <a:ext uri="{FF2B5EF4-FFF2-40B4-BE49-F238E27FC236}">
                    <a16:creationId xmlns:a16="http://schemas.microsoft.com/office/drawing/2014/main" id="{8F20B6E5-E548-40B8-B075-71C2971A9421}"/>
                  </a:ext>
                </a:extLst>
              </p:cNvPr>
              <p:cNvSpPr>
                <a:spLocks noChangeArrowheads="1"/>
              </p:cNvSpPr>
              <p:nvPr/>
            </p:nvSpPr>
            <p:spPr bwMode="auto">
              <a:xfrm>
                <a:off x="6162675" y="47625"/>
                <a:ext cx="3509963" cy="3011488"/>
              </a:xfrm>
              <a:custGeom>
                <a:avLst/>
                <a:gdLst>
                  <a:gd name="T0" fmla="*/ 9277 w 9749"/>
                  <a:gd name="T1" fmla="*/ 8365 h 8366"/>
                  <a:gd name="T2" fmla="*/ 9277 w 9749"/>
                  <a:gd name="T3" fmla="*/ 8365 h 8366"/>
                  <a:gd name="T4" fmla="*/ 500 w 9749"/>
                  <a:gd name="T5" fmla="*/ 8365 h 8366"/>
                  <a:gd name="T6" fmla="*/ 0 w 9749"/>
                  <a:gd name="T7" fmla="*/ 7894 h 8366"/>
                  <a:gd name="T8" fmla="*/ 0 w 9749"/>
                  <a:gd name="T9" fmla="*/ 472 h 8366"/>
                  <a:gd name="T10" fmla="*/ 500 w 9749"/>
                  <a:gd name="T11" fmla="*/ 0 h 8366"/>
                  <a:gd name="T12" fmla="*/ 9277 w 9749"/>
                  <a:gd name="T13" fmla="*/ 0 h 8366"/>
                  <a:gd name="T14" fmla="*/ 9748 w 9749"/>
                  <a:gd name="T15" fmla="*/ 472 h 8366"/>
                  <a:gd name="T16" fmla="*/ 9748 w 9749"/>
                  <a:gd name="T17" fmla="*/ 7894 h 8366"/>
                  <a:gd name="T18" fmla="*/ 9277 w 9749"/>
                  <a:gd name="T19" fmla="*/ 8365 h 8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9" h="8366">
                    <a:moveTo>
                      <a:pt x="9277" y="8365"/>
                    </a:moveTo>
                    <a:lnTo>
                      <a:pt x="9277" y="8365"/>
                    </a:lnTo>
                    <a:cubicBezTo>
                      <a:pt x="500" y="8365"/>
                      <a:pt x="500" y="8365"/>
                      <a:pt x="500" y="8365"/>
                    </a:cubicBezTo>
                    <a:cubicBezTo>
                      <a:pt x="236" y="8365"/>
                      <a:pt x="0" y="8158"/>
                      <a:pt x="0" y="7894"/>
                    </a:cubicBezTo>
                    <a:cubicBezTo>
                      <a:pt x="0" y="472"/>
                      <a:pt x="0" y="472"/>
                      <a:pt x="0" y="472"/>
                    </a:cubicBezTo>
                    <a:cubicBezTo>
                      <a:pt x="0" y="206"/>
                      <a:pt x="236" y="0"/>
                      <a:pt x="500" y="0"/>
                    </a:cubicBezTo>
                    <a:cubicBezTo>
                      <a:pt x="9277" y="0"/>
                      <a:pt x="9277" y="0"/>
                      <a:pt x="9277" y="0"/>
                    </a:cubicBezTo>
                    <a:cubicBezTo>
                      <a:pt x="9542" y="0"/>
                      <a:pt x="9748" y="206"/>
                      <a:pt x="9748" y="472"/>
                    </a:cubicBezTo>
                    <a:cubicBezTo>
                      <a:pt x="9748" y="7894"/>
                      <a:pt x="9748" y="7894"/>
                      <a:pt x="9748" y="7894"/>
                    </a:cubicBezTo>
                    <a:cubicBezTo>
                      <a:pt x="9748" y="8158"/>
                      <a:pt x="9542" y="8365"/>
                      <a:pt x="9277" y="836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6" name="Freeform 19">
                <a:extLst>
                  <a:ext uri="{FF2B5EF4-FFF2-40B4-BE49-F238E27FC236}">
                    <a16:creationId xmlns:a16="http://schemas.microsoft.com/office/drawing/2014/main" id="{C691207E-115D-476C-A9FD-C3236AC4FFA2}"/>
                  </a:ext>
                </a:extLst>
              </p:cNvPr>
              <p:cNvSpPr>
                <a:spLocks noChangeArrowheads="1"/>
              </p:cNvSpPr>
              <p:nvPr/>
            </p:nvSpPr>
            <p:spPr bwMode="auto">
              <a:xfrm>
                <a:off x="6715125" y="1088220"/>
                <a:ext cx="457195" cy="444499"/>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grpSp>
        <p:sp>
          <p:nvSpPr>
            <p:cNvPr id="32" name="Freeform 19">
              <a:extLst>
                <a:ext uri="{FF2B5EF4-FFF2-40B4-BE49-F238E27FC236}">
                  <a16:creationId xmlns:a16="http://schemas.microsoft.com/office/drawing/2014/main" id="{F22253BB-5446-46E3-8B3B-D3BD227C8CBA}"/>
                </a:ext>
              </a:extLst>
            </p:cNvPr>
            <p:cNvSpPr>
              <a:spLocks noChangeArrowheads="1"/>
            </p:cNvSpPr>
            <p:nvPr/>
          </p:nvSpPr>
          <p:spPr bwMode="auto">
            <a:xfrm>
              <a:off x="993615" y="2275258"/>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3" name="Freeform 19">
              <a:extLst>
                <a:ext uri="{FF2B5EF4-FFF2-40B4-BE49-F238E27FC236}">
                  <a16:creationId xmlns:a16="http://schemas.microsoft.com/office/drawing/2014/main" id="{0BD9200A-3197-452B-BCC2-EACD50578E1B}"/>
                </a:ext>
              </a:extLst>
            </p:cNvPr>
            <p:cNvSpPr>
              <a:spLocks noChangeArrowheads="1"/>
            </p:cNvSpPr>
            <p:nvPr/>
          </p:nvSpPr>
          <p:spPr bwMode="auto">
            <a:xfrm>
              <a:off x="1192891"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4" name="Freeform 19">
              <a:extLst>
                <a:ext uri="{FF2B5EF4-FFF2-40B4-BE49-F238E27FC236}">
                  <a16:creationId xmlns:a16="http://schemas.microsoft.com/office/drawing/2014/main" id="{0C66002F-0DE4-4301-A744-A1A23C018351}"/>
                </a:ext>
              </a:extLst>
            </p:cNvPr>
            <p:cNvSpPr>
              <a:spLocks noChangeArrowheads="1"/>
            </p:cNvSpPr>
            <p:nvPr/>
          </p:nvSpPr>
          <p:spPr bwMode="auto">
            <a:xfrm>
              <a:off x="796782"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5" name="Freeform 19">
              <a:extLst>
                <a:ext uri="{FF2B5EF4-FFF2-40B4-BE49-F238E27FC236}">
                  <a16:creationId xmlns:a16="http://schemas.microsoft.com/office/drawing/2014/main" id="{16336E78-58A9-452C-AC72-788DFB2EFF77}"/>
                </a:ext>
              </a:extLst>
            </p:cNvPr>
            <p:cNvSpPr>
              <a:spLocks noChangeArrowheads="1"/>
            </p:cNvSpPr>
            <p:nvPr/>
          </p:nvSpPr>
          <p:spPr bwMode="auto">
            <a:xfrm>
              <a:off x="993614" y="2500781"/>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6" name="Freeform 19">
              <a:extLst>
                <a:ext uri="{FF2B5EF4-FFF2-40B4-BE49-F238E27FC236}">
                  <a16:creationId xmlns:a16="http://schemas.microsoft.com/office/drawing/2014/main" id="{1E500837-849C-47FF-AF14-EC5AAD40BE98}"/>
                </a:ext>
              </a:extLst>
            </p:cNvPr>
            <p:cNvSpPr>
              <a:spLocks noChangeArrowheads="1"/>
            </p:cNvSpPr>
            <p:nvPr/>
          </p:nvSpPr>
          <p:spPr bwMode="auto">
            <a:xfrm>
              <a:off x="1194809" y="2498230"/>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grpSp>
      <p:sp>
        <p:nvSpPr>
          <p:cNvPr id="27" name="TextBox 26">
            <a:extLst>
              <a:ext uri="{FF2B5EF4-FFF2-40B4-BE49-F238E27FC236}">
                <a16:creationId xmlns:a16="http://schemas.microsoft.com/office/drawing/2014/main" id="{04910685-C662-6749-A006-FF7539B07D46}"/>
              </a:ext>
            </a:extLst>
          </p:cNvPr>
          <p:cNvSpPr txBox="1"/>
          <p:nvPr/>
        </p:nvSpPr>
        <p:spPr>
          <a:xfrm>
            <a:off x="2342544" y="4094047"/>
            <a:ext cx="2725523" cy="1771235"/>
          </a:xfrm>
          <a:prstGeom prst="rect">
            <a:avLst/>
          </a:prstGeom>
          <a:noFill/>
        </p:spPr>
        <p:txBody>
          <a:bodyPr wrap="square" rtlCol="0" anchor="t">
            <a:noAutofit/>
          </a:bodyPr>
          <a:lstStyle/>
          <a:p>
            <a:pPr defTabSz="1088082">
              <a:spcAft>
                <a:spcPts val="400"/>
              </a:spcAft>
              <a:defRPr/>
            </a:pPr>
            <a:r>
              <a:rPr lang="en-US" sz="1730" b="1">
                <a:solidFill>
                  <a:prstClr val="black"/>
                </a:solidFill>
                <a:latin typeface="Citrix New Sans" panose="020F0503040200060004" pitchFamily="34" charset="77"/>
              </a:rPr>
              <a:t>Hybrid Cloud Journey</a:t>
            </a:r>
          </a:p>
          <a:p>
            <a:pPr defTabSz="1088082">
              <a:spcAft>
                <a:spcPts val="400"/>
              </a:spcAft>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Accelerate the move to Azure for on-</a:t>
            </a:r>
            <a:r>
              <a:rPr lang="en-US" sz="1600" kern="0" err="1">
                <a:ln>
                  <a:solidFill>
                    <a:srgbClr val="7F57A1">
                      <a:alpha val="0"/>
                    </a:srgbClr>
                  </a:solidFill>
                </a:ln>
                <a:solidFill>
                  <a:srgbClr val="3F4042"/>
                </a:solidFill>
                <a:latin typeface="Calibri Light" panose="020F0302020204030204" pitchFamily="34" charset="0"/>
                <a:cs typeface="Segoe UI" panose="020B0502040204020203" pitchFamily="34" charset="0"/>
              </a:rPr>
              <a:t>prem</a:t>
            </a: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 customers by enabling management of on -</a:t>
            </a:r>
            <a:r>
              <a:rPr lang="en-US" sz="1600" kern="0" err="1">
                <a:ln>
                  <a:solidFill>
                    <a:srgbClr val="7F57A1">
                      <a:alpha val="0"/>
                    </a:srgbClr>
                  </a:solidFill>
                </a:ln>
                <a:solidFill>
                  <a:srgbClr val="3F4042"/>
                </a:solidFill>
                <a:latin typeface="Calibri Light" panose="020F0302020204030204" pitchFamily="34" charset="0"/>
                <a:cs typeface="Segoe UI" panose="020B0502040204020203" pitchFamily="34" charset="0"/>
              </a:rPr>
              <a:t>prem</a:t>
            </a: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 and WVD workloads from one console</a:t>
            </a:r>
          </a:p>
        </p:txBody>
      </p:sp>
      <p:pic>
        <p:nvPicPr>
          <p:cNvPr id="29" name="Picture 28">
            <a:extLst>
              <a:ext uri="{FF2B5EF4-FFF2-40B4-BE49-F238E27FC236}">
                <a16:creationId xmlns:a16="http://schemas.microsoft.com/office/drawing/2014/main" id="{9B8AD6BC-EE85-944C-B2DD-17343AB89A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8923" y="4239516"/>
            <a:ext cx="1116418" cy="890274"/>
          </a:xfrm>
          <a:prstGeom prst="rect">
            <a:avLst/>
          </a:prstGeom>
        </p:spPr>
      </p:pic>
    </p:spTree>
    <p:extLst>
      <p:ext uri="{BB962C8B-B14F-4D97-AF65-F5344CB8AC3E}">
        <p14:creationId xmlns:p14="http://schemas.microsoft.com/office/powerpoint/2010/main" val="256478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10B21A6-BBC3-4B51-9271-30557DD58E35}"/>
              </a:ext>
            </a:extLst>
          </p:cNvPr>
          <p:cNvSpPr txBox="1"/>
          <p:nvPr/>
        </p:nvSpPr>
        <p:spPr>
          <a:xfrm>
            <a:off x="669133" y="2852636"/>
            <a:ext cx="2053879"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Time to Value</a:t>
            </a:r>
          </a:p>
        </p:txBody>
      </p:sp>
      <p:sp>
        <p:nvSpPr>
          <p:cNvPr id="7" name="Text Placeholder 6">
            <a:extLst>
              <a:ext uri="{FF2B5EF4-FFF2-40B4-BE49-F238E27FC236}">
                <a16:creationId xmlns:a16="http://schemas.microsoft.com/office/drawing/2014/main" id="{AC12AC41-DEE1-46D1-A2DC-8056FAEBFA0B}"/>
              </a:ext>
            </a:extLst>
          </p:cNvPr>
          <p:cNvSpPr txBox="1">
            <a:spLocks/>
          </p:cNvSpPr>
          <p:nvPr/>
        </p:nvSpPr>
        <p:spPr>
          <a:xfrm>
            <a:off x="457999" y="1271323"/>
            <a:ext cx="11276000" cy="249264"/>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0" indent="0" defTabSz="914225">
              <a:buNone/>
              <a:defRPr/>
            </a:pPr>
            <a:r>
              <a:rPr lang="en-US" sz="1400">
                <a:solidFill>
                  <a:srgbClr val="FFFFFF"/>
                </a:solidFill>
                <a:latin typeface="Citrix New Sans Light" panose="020F0403040200060004" pitchFamily="34" charset="0"/>
              </a:rPr>
              <a:t>Embrace and extend Windows Virtual Desktop (WVD)</a:t>
            </a:r>
          </a:p>
        </p:txBody>
      </p:sp>
      <p:sp>
        <p:nvSpPr>
          <p:cNvPr id="8" name="Rectangle 7">
            <a:extLst>
              <a:ext uri="{FF2B5EF4-FFF2-40B4-BE49-F238E27FC236}">
                <a16:creationId xmlns:a16="http://schemas.microsoft.com/office/drawing/2014/main" id="{5D0AF0A0-8C03-4608-B72E-EDC9D8C5A326}"/>
              </a:ext>
            </a:extLst>
          </p:cNvPr>
          <p:cNvSpPr/>
          <p:nvPr/>
        </p:nvSpPr>
        <p:spPr>
          <a:xfrm>
            <a:off x="-63404" y="347963"/>
            <a:ext cx="12744134" cy="826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grpSp>
        <p:nvGrpSpPr>
          <p:cNvPr id="9" name="Group 8">
            <a:extLst>
              <a:ext uri="{FF2B5EF4-FFF2-40B4-BE49-F238E27FC236}">
                <a16:creationId xmlns:a16="http://schemas.microsoft.com/office/drawing/2014/main" id="{70E4F7B3-E1D7-4AC5-A578-AC690C6E0373}"/>
              </a:ext>
            </a:extLst>
          </p:cNvPr>
          <p:cNvGrpSpPr/>
          <p:nvPr/>
        </p:nvGrpSpPr>
        <p:grpSpPr>
          <a:xfrm>
            <a:off x="3955151" y="498974"/>
            <a:ext cx="4281695" cy="500177"/>
            <a:chOff x="9023955" y="1545509"/>
            <a:chExt cx="9741123" cy="1137934"/>
          </a:xfrm>
        </p:grpSpPr>
        <p:pic>
          <p:nvPicPr>
            <p:cNvPr id="10" name="Picture 9">
              <a:extLst>
                <a:ext uri="{FF2B5EF4-FFF2-40B4-BE49-F238E27FC236}">
                  <a16:creationId xmlns:a16="http://schemas.microsoft.com/office/drawing/2014/main" id="{539876BE-C580-4449-AD58-03B0D79BF7D7}"/>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23955" y="1545509"/>
              <a:ext cx="2814671" cy="1061131"/>
            </a:xfrm>
            <a:prstGeom prst="rect">
              <a:avLst/>
            </a:prstGeom>
          </p:spPr>
        </p:pic>
        <p:pic>
          <p:nvPicPr>
            <p:cNvPr id="11" name="Picture 10">
              <a:extLst>
                <a:ext uri="{FF2B5EF4-FFF2-40B4-BE49-F238E27FC236}">
                  <a16:creationId xmlns:a16="http://schemas.microsoft.com/office/drawing/2014/main" id="{63B47CC7-8DA0-4067-B31F-12B37384F9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47629" y="1545509"/>
              <a:ext cx="5317449" cy="1137934"/>
            </a:xfrm>
            <a:prstGeom prst="rect">
              <a:avLst/>
            </a:prstGeom>
          </p:spPr>
        </p:pic>
        <p:sp>
          <p:nvSpPr>
            <p:cNvPr id="12" name="Freeform 18">
              <a:extLst>
                <a:ext uri="{FF2B5EF4-FFF2-40B4-BE49-F238E27FC236}">
                  <a16:creationId xmlns:a16="http://schemas.microsoft.com/office/drawing/2014/main" id="{B04E82F6-27CC-44D9-863A-A194EBE58EF2}"/>
                </a:ext>
              </a:extLst>
            </p:cNvPr>
            <p:cNvSpPr/>
            <p:nvPr/>
          </p:nvSpPr>
          <p:spPr>
            <a:xfrm rot="5400000">
              <a:off x="12228262" y="1795100"/>
              <a:ext cx="641820" cy="635276"/>
            </a:xfrm>
            <a:custGeom>
              <a:avLst/>
              <a:gdLst>
                <a:gd name="connsiteX0" fmla="*/ 0 w 1080654"/>
                <a:gd name="connsiteY0" fmla="*/ 637310 h 1080656"/>
                <a:gd name="connsiteX1" fmla="*/ 0 w 1080654"/>
                <a:gd name="connsiteY1" fmla="*/ 443346 h 1080656"/>
                <a:gd name="connsiteX2" fmla="*/ 443345 w 1080654"/>
                <a:gd name="connsiteY2" fmla="*/ 443346 h 1080656"/>
                <a:gd name="connsiteX3" fmla="*/ 443345 w 1080654"/>
                <a:gd name="connsiteY3" fmla="*/ 0 h 1080656"/>
                <a:gd name="connsiteX4" fmla="*/ 637309 w 1080654"/>
                <a:gd name="connsiteY4" fmla="*/ 0 h 1080656"/>
                <a:gd name="connsiteX5" fmla="*/ 637309 w 1080654"/>
                <a:gd name="connsiteY5" fmla="*/ 443346 h 1080656"/>
                <a:gd name="connsiteX6" fmla="*/ 1080654 w 1080654"/>
                <a:gd name="connsiteY6" fmla="*/ 443346 h 1080656"/>
                <a:gd name="connsiteX7" fmla="*/ 1080654 w 1080654"/>
                <a:gd name="connsiteY7" fmla="*/ 637310 h 1080656"/>
                <a:gd name="connsiteX8" fmla="*/ 637309 w 1080654"/>
                <a:gd name="connsiteY8" fmla="*/ 637310 h 1080656"/>
                <a:gd name="connsiteX9" fmla="*/ 637309 w 1080654"/>
                <a:gd name="connsiteY9" fmla="*/ 1080656 h 1080656"/>
                <a:gd name="connsiteX10" fmla="*/ 443345 w 1080654"/>
                <a:gd name="connsiteY10" fmla="*/ 1080656 h 1080656"/>
                <a:gd name="connsiteX11" fmla="*/ 443345 w 1080654"/>
                <a:gd name="connsiteY11" fmla="*/ 637310 h 1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0654" h="1080656">
                  <a:moveTo>
                    <a:pt x="0" y="637310"/>
                  </a:moveTo>
                  <a:lnTo>
                    <a:pt x="0" y="443346"/>
                  </a:lnTo>
                  <a:lnTo>
                    <a:pt x="443345" y="443346"/>
                  </a:lnTo>
                  <a:lnTo>
                    <a:pt x="443345" y="0"/>
                  </a:lnTo>
                  <a:lnTo>
                    <a:pt x="637309" y="0"/>
                  </a:lnTo>
                  <a:lnTo>
                    <a:pt x="637309" y="443346"/>
                  </a:lnTo>
                  <a:lnTo>
                    <a:pt x="1080654" y="443346"/>
                  </a:lnTo>
                  <a:lnTo>
                    <a:pt x="1080654" y="637310"/>
                  </a:lnTo>
                  <a:lnTo>
                    <a:pt x="637309" y="637310"/>
                  </a:lnTo>
                  <a:lnTo>
                    <a:pt x="637309" y="1080656"/>
                  </a:lnTo>
                  <a:lnTo>
                    <a:pt x="443345" y="1080656"/>
                  </a:lnTo>
                  <a:lnTo>
                    <a:pt x="443345" y="637310"/>
                  </a:lnTo>
                  <a:close/>
                </a:path>
              </a:pathLst>
            </a:custGeom>
            <a:solidFill>
              <a:schemeClr val="accent1"/>
            </a:solidFill>
            <a:ln w="12700" cap="flat" cmpd="sng" algn="ctr">
              <a:solidFill>
                <a:schemeClr val="accent1"/>
              </a:solidFill>
              <a:prstDash val="solid"/>
              <a:miter lim="800000"/>
            </a:ln>
            <a:effectLst/>
          </p:spPr>
          <p:txBody>
            <a:bodyPr rtlCol="0" anchor="ctr"/>
            <a:lstStyle/>
            <a:p>
              <a:pPr algn="ctr" defTabSz="626354">
                <a:defRPr/>
              </a:pPr>
              <a:endParaRPr lang="en-US" sz="1234" kern="0">
                <a:solidFill>
                  <a:srgbClr val="DF1995">
                    <a:lumMod val="90000"/>
                  </a:srgbClr>
                </a:solidFill>
                <a:latin typeface="Citrix New Sans Light" panose="020F0403040200060004" pitchFamily="34" charset="0"/>
              </a:endParaRPr>
            </a:p>
          </p:txBody>
        </p:sp>
      </p:grpSp>
      <p:sp>
        <p:nvSpPr>
          <p:cNvPr id="13" name="Rectangle 12">
            <a:extLst>
              <a:ext uri="{FF2B5EF4-FFF2-40B4-BE49-F238E27FC236}">
                <a16:creationId xmlns:a16="http://schemas.microsoft.com/office/drawing/2014/main" id="{57D1A2DC-4078-43A9-A4D1-10FAE445377A}"/>
              </a:ext>
            </a:extLst>
          </p:cNvPr>
          <p:cNvSpPr/>
          <p:nvPr/>
        </p:nvSpPr>
        <p:spPr>
          <a:xfrm>
            <a:off x="-412462" y="260069"/>
            <a:ext cx="13016924" cy="1082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sp>
        <p:nvSpPr>
          <p:cNvPr id="14" name="Rectangle 13">
            <a:extLst>
              <a:ext uri="{FF2B5EF4-FFF2-40B4-BE49-F238E27FC236}">
                <a16:creationId xmlns:a16="http://schemas.microsoft.com/office/drawing/2014/main" id="{5326417A-39ED-4741-95EE-E40E7F1142F5}"/>
              </a:ext>
            </a:extLst>
          </p:cNvPr>
          <p:cNvSpPr/>
          <p:nvPr/>
        </p:nvSpPr>
        <p:spPr>
          <a:xfrm>
            <a:off x="-412462" y="1129788"/>
            <a:ext cx="13016924" cy="10826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sp>
        <p:nvSpPr>
          <p:cNvPr id="15" name="TextBox 14">
            <a:extLst>
              <a:ext uri="{FF2B5EF4-FFF2-40B4-BE49-F238E27FC236}">
                <a16:creationId xmlns:a16="http://schemas.microsoft.com/office/drawing/2014/main" id="{CA56C269-1FF0-4C66-A7FD-D47026A320B7}"/>
              </a:ext>
            </a:extLst>
          </p:cNvPr>
          <p:cNvSpPr txBox="1"/>
          <p:nvPr/>
        </p:nvSpPr>
        <p:spPr>
          <a:xfrm>
            <a:off x="458000" y="1345141"/>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Hybrid Cloud</a:t>
            </a:r>
          </a:p>
        </p:txBody>
      </p:sp>
      <p:sp>
        <p:nvSpPr>
          <p:cNvPr id="16" name="TextBox 15">
            <a:extLst>
              <a:ext uri="{FF2B5EF4-FFF2-40B4-BE49-F238E27FC236}">
                <a16:creationId xmlns:a16="http://schemas.microsoft.com/office/drawing/2014/main" id="{4711200D-8F8B-47AC-B0A8-968ABC3E1264}"/>
              </a:ext>
            </a:extLst>
          </p:cNvPr>
          <p:cNvSpPr txBox="1"/>
          <p:nvPr/>
        </p:nvSpPr>
        <p:spPr>
          <a:xfrm>
            <a:off x="3396622" y="1352049"/>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User Experience</a:t>
            </a:r>
          </a:p>
        </p:txBody>
      </p:sp>
      <p:sp>
        <p:nvSpPr>
          <p:cNvPr id="17" name="TextBox 16">
            <a:extLst>
              <a:ext uri="{FF2B5EF4-FFF2-40B4-BE49-F238E27FC236}">
                <a16:creationId xmlns:a16="http://schemas.microsoft.com/office/drawing/2014/main" id="{D1C1DC48-4F3D-49C7-988D-4585F076EAB2}"/>
              </a:ext>
            </a:extLst>
          </p:cNvPr>
          <p:cNvSpPr txBox="1"/>
          <p:nvPr/>
        </p:nvSpPr>
        <p:spPr>
          <a:xfrm>
            <a:off x="6329905" y="1352049"/>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Monitoring &amp; Control</a:t>
            </a:r>
          </a:p>
        </p:txBody>
      </p:sp>
      <p:sp>
        <p:nvSpPr>
          <p:cNvPr id="18" name="TextBox 17">
            <a:extLst>
              <a:ext uri="{FF2B5EF4-FFF2-40B4-BE49-F238E27FC236}">
                <a16:creationId xmlns:a16="http://schemas.microsoft.com/office/drawing/2014/main" id="{292B1971-CAD5-4179-8B13-E985BE9082B8}"/>
              </a:ext>
            </a:extLst>
          </p:cNvPr>
          <p:cNvSpPr txBox="1"/>
          <p:nvPr/>
        </p:nvSpPr>
        <p:spPr>
          <a:xfrm>
            <a:off x="9260128" y="1368835"/>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Office Optimizations</a:t>
            </a:r>
          </a:p>
        </p:txBody>
      </p:sp>
      <p:sp>
        <p:nvSpPr>
          <p:cNvPr id="20" name="TextBox 19">
            <a:extLst>
              <a:ext uri="{FF2B5EF4-FFF2-40B4-BE49-F238E27FC236}">
                <a16:creationId xmlns:a16="http://schemas.microsoft.com/office/drawing/2014/main" id="{8912351C-1FE9-4537-9C22-2A11EE8BA211}"/>
              </a:ext>
            </a:extLst>
          </p:cNvPr>
          <p:cNvSpPr txBox="1"/>
          <p:nvPr/>
        </p:nvSpPr>
        <p:spPr>
          <a:xfrm>
            <a:off x="533941" y="4442781"/>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Image Management</a:t>
            </a:r>
          </a:p>
        </p:txBody>
      </p:sp>
      <p:sp>
        <p:nvSpPr>
          <p:cNvPr id="21" name="TextBox 20">
            <a:extLst>
              <a:ext uri="{FF2B5EF4-FFF2-40B4-BE49-F238E27FC236}">
                <a16:creationId xmlns:a16="http://schemas.microsoft.com/office/drawing/2014/main" id="{B82894D5-AB96-4550-AA08-91F02D5393BD}"/>
              </a:ext>
            </a:extLst>
          </p:cNvPr>
          <p:cNvSpPr txBox="1"/>
          <p:nvPr/>
        </p:nvSpPr>
        <p:spPr>
          <a:xfrm>
            <a:off x="576784" y="5987476"/>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Auto Scaling</a:t>
            </a:r>
          </a:p>
        </p:txBody>
      </p:sp>
      <p:sp>
        <p:nvSpPr>
          <p:cNvPr id="23" name="TextBox 22">
            <a:extLst>
              <a:ext uri="{FF2B5EF4-FFF2-40B4-BE49-F238E27FC236}">
                <a16:creationId xmlns:a16="http://schemas.microsoft.com/office/drawing/2014/main" id="{75F68F4D-3CA3-40CA-AFDC-5022623EA605}"/>
              </a:ext>
            </a:extLst>
          </p:cNvPr>
          <p:cNvSpPr txBox="1"/>
          <p:nvPr/>
        </p:nvSpPr>
        <p:spPr>
          <a:xfrm>
            <a:off x="3258191" y="4436939"/>
            <a:ext cx="2767609"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Workspace Intelligence</a:t>
            </a:r>
          </a:p>
        </p:txBody>
      </p:sp>
      <p:sp>
        <p:nvSpPr>
          <p:cNvPr id="29" name="TextBox 28">
            <a:extLst>
              <a:ext uri="{FF2B5EF4-FFF2-40B4-BE49-F238E27FC236}">
                <a16:creationId xmlns:a16="http://schemas.microsoft.com/office/drawing/2014/main" id="{F2FC9A0B-1577-4CDF-9041-BDB698ED314D}"/>
              </a:ext>
            </a:extLst>
          </p:cNvPr>
          <p:cNvSpPr txBox="1"/>
          <p:nvPr/>
        </p:nvSpPr>
        <p:spPr>
          <a:xfrm>
            <a:off x="9314127" y="2864728"/>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Teams</a:t>
            </a:r>
          </a:p>
        </p:txBody>
      </p:sp>
      <p:sp>
        <p:nvSpPr>
          <p:cNvPr id="31" name="TextBox 30">
            <a:extLst>
              <a:ext uri="{FF2B5EF4-FFF2-40B4-BE49-F238E27FC236}">
                <a16:creationId xmlns:a16="http://schemas.microsoft.com/office/drawing/2014/main" id="{C5DEA015-D6B8-4D8E-8DA7-ED13BA2C5E40}"/>
              </a:ext>
            </a:extLst>
          </p:cNvPr>
          <p:cNvSpPr txBox="1"/>
          <p:nvPr/>
        </p:nvSpPr>
        <p:spPr>
          <a:xfrm>
            <a:off x="3565789" y="5982218"/>
            <a:ext cx="224974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Broad Client Support</a:t>
            </a:r>
          </a:p>
        </p:txBody>
      </p:sp>
      <p:sp>
        <p:nvSpPr>
          <p:cNvPr id="33" name="TextBox 32">
            <a:extLst>
              <a:ext uri="{FF2B5EF4-FFF2-40B4-BE49-F238E27FC236}">
                <a16:creationId xmlns:a16="http://schemas.microsoft.com/office/drawing/2014/main" id="{6B35F0FD-091C-404F-9383-508B49DCF07D}"/>
              </a:ext>
            </a:extLst>
          </p:cNvPr>
          <p:cNvSpPr txBox="1"/>
          <p:nvPr/>
        </p:nvSpPr>
        <p:spPr>
          <a:xfrm>
            <a:off x="3531440" y="2818938"/>
            <a:ext cx="2310857" cy="358560"/>
          </a:xfrm>
          <a:prstGeom prst="rect">
            <a:avLst/>
          </a:prstGeom>
          <a:noFill/>
        </p:spPr>
        <p:txBody>
          <a:bodyPr wrap="square" rtlCol="0">
            <a:spAutoFit/>
          </a:bodyPr>
          <a:lstStyle/>
          <a:p>
            <a:pPr defTabSz="914225">
              <a:defRPr/>
            </a:pPr>
            <a:r>
              <a:rPr lang="en-US" sz="1730">
                <a:solidFill>
                  <a:srgbClr val="000000"/>
                </a:solidFill>
                <a:latin typeface="Citrix New Sans Light" panose="020F0403040200060004" pitchFamily="34" charset="0"/>
              </a:rPr>
              <a:t>High-Def Experience</a:t>
            </a:r>
          </a:p>
        </p:txBody>
      </p:sp>
      <p:sp>
        <p:nvSpPr>
          <p:cNvPr id="36" name="TextBox 35">
            <a:extLst>
              <a:ext uri="{FF2B5EF4-FFF2-40B4-BE49-F238E27FC236}">
                <a16:creationId xmlns:a16="http://schemas.microsoft.com/office/drawing/2014/main" id="{97E89513-9E53-4CBC-8A36-2E1CFB473863}"/>
              </a:ext>
            </a:extLst>
          </p:cNvPr>
          <p:cNvSpPr txBox="1"/>
          <p:nvPr/>
        </p:nvSpPr>
        <p:spPr>
          <a:xfrm>
            <a:off x="9314127" y="4440790"/>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OneDrive &amp; Outlook</a:t>
            </a:r>
          </a:p>
        </p:txBody>
      </p:sp>
      <p:sp>
        <p:nvSpPr>
          <p:cNvPr id="37" name="TextBox 36">
            <a:extLst>
              <a:ext uri="{FF2B5EF4-FFF2-40B4-BE49-F238E27FC236}">
                <a16:creationId xmlns:a16="http://schemas.microsoft.com/office/drawing/2014/main" id="{2ACA1FB4-3944-4684-A300-348A1866D1D4}"/>
              </a:ext>
            </a:extLst>
          </p:cNvPr>
          <p:cNvSpPr txBox="1"/>
          <p:nvPr/>
        </p:nvSpPr>
        <p:spPr>
          <a:xfrm>
            <a:off x="9356931" y="5994094"/>
            <a:ext cx="2459984" cy="358560"/>
          </a:xfrm>
          <a:prstGeom prst="rect">
            <a:avLst/>
          </a:prstGeom>
          <a:noFill/>
        </p:spPr>
        <p:txBody>
          <a:bodyPr wrap="square" rtlCol="0">
            <a:spAutoFit/>
          </a:bodyPr>
          <a:lstStyle/>
          <a:p>
            <a:pPr defTabSz="914225">
              <a:defRPr/>
            </a:pPr>
            <a:r>
              <a:rPr lang="en-US" sz="1730">
                <a:solidFill>
                  <a:srgbClr val="000000"/>
                </a:solidFill>
                <a:latin typeface="Citrix New Sans Light" panose="020F0403040200060004" pitchFamily="34" charset="0"/>
              </a:rPr>
              <a:t>Office 365 &amp; SD-WAN</a:t>
            </a:r>
          </a:p>
        </p:txBody>
      </p:sp>
      <p:sp>
        <p:nvSpPr>
          <p:cNvPr id="40" name="TextBox 39">
            <a:extLst>
              <a:ext uri="{FF2B5EF4-FFF2-40B4-BE49-F238E27FC236}">
                <a16:creationId xmlns:a16="http://schemas.microsoft.com/office/drawing/2014/main" id="{92456CB0-6E16-4E8C-8B73-381BB41C0C24}"/>
              </a:ext>
            </a:extLst>
          </p:cNvPr>
          <p:cNvSpPr txBox="1"/>
          <p:nvPr/>
        </p:nvSpPr>
        <p:spPr>
          <a:xfrm>
            <a:off x="6387398" y="2850370"/>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Granular Policy Engine</a:t>
            </a:r>
          </a:p>
        </p:txBody>
      </p:sp>
      <p:sp>
        <p:nvSpPr>
          <p:cNvPr id="42" name="TextBox 41">
            <a:extLst>
              <a:ext uri="{FF2B5EF4-FFF2-40B4-BE49-F238E27FC236}">
                <a16:creationId xmlns:a16="http://schemas.microsoft.com/office/drawing/2014/main" id="{F23BA2EB-E05C-4DF3-B32F-939E42A4FF85}"/>
              </a:ext>
            </a:extLst>
          </p:cNvPr>
          <p:cNvSpPr txBox="1"/>
          <p:nvPr/>
        </p:nvSpPr>
        <p:spPr>
          <a:xfrm>
            <a:off x="6349702" y="4442781"/>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Monitoring</a:t>
            </a:r>
          </a:p>
        </p:txBody>
      </p:sp>
      <p:sp>
        <p:nvSpPr>
          <p:cNvPr id="43" name="TextBox 42">
            <a:extLst>
              <a:ext uri="{FF2B5EF4-FFF2-40B4-BE49-F238E27FC236}">
                <a16:creationId xmlns:a16="http://schemas.microsoft.com/office/drawing/2014/main" id="{0BE2BC77-9534-4C9A-B469-2B991BEC2320}"/>
              </a:ext>
            </a:extLst>
          </p:cNvPr>
          <p:cNvSpPr txBox="1"/>
          <p:nvPr/>
        </p:nvSpPr>
        <p:spPr>
          <a:xfrm>
            <a:off x="6337986" y="5982218"/>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Analytics</a:t>
            </a:r>
          </a:p>
        </p:txBody>
      </p:sp>
      <p:cxnSp>
        <p:nvCxnSpPr>
          <p:cNvPr id="59" name="Straight Connector 58">
            <a:extLst>
              <a:ext uri="{FF2B5EF4-FFF2-40B4-BE49-F238E27FC236}">
                <a16:creationId xmlns:a16="http://schemas.microsoft.com/office/drawing/2014/main" id="{E7280762-AE4B-4760-A7B2-DF735066E1CD}"/>
              </a:ext>
            </a:extLst>
          </p:cNvPr>
          <p:cNvCxnSpPr>
            <a:cxnSpLocks/>
          </p:cNvCxnSpPr>
          <p:nvPr/>
        </p:nvCxnSpPr>
        <p:spPr>
          <a:xfrm>
            <a:off x="9006425" y="1726422"/>
            <a:ext cx="0" cy="4409841"/>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BB830B03-6E31-415D-BF19-B54A47B28B5B}"/>
              </a:ext>
            </a:extLst>
          </p:cNvPr>
          <p:cNvGrpSpPr/>
          <p:nvPr/>
        </p:nvGrpSpPr>
        <p:grpSpPr>
          <a:xfrm>
            <a:off x="1539002" y="2051161"/>
            <a:ext cx="557368" cy="518227"/>
            <a:chOff x="3776663" y="3652838"/>
            <a:chExt cx="1290638" cy="1274762"/>
          </a:xfrm>
          <a:solidFill>
            <a:schemeClr val="accent1"/>
          </a:solidFill>
        </p:grpSpPr>
        <p:sp>
          <p:nvSpPr>
            <p:cNvPr id="53" name="Freeform 183">
              <a:extLst>
                <a:ext uri="{FF2B5EF4-FFF2-40B4-BE49-F238E27FC236}">
                  <a16:creationId xmlns:a16="http://schemas.microsoft.com/office/drawing/2014/main" id="{DC4DFE75-6C57-4737-9CA1-9C60B20D3FEF}"/>
                </a:ext>
              </a:extLst>
            </p:cNvPr>
            <p:cNvSpPr>
              <a:spLocks noEditPoints="1"/>
            </p:cNvSpPr>
            <p:nvPr/>
          </p:nvSpPr>
          <p:spPr bwMode="auto">
            <a:xfrm>
              <a:off x="4073525" y="3975100"/>
              <a:ext cx="441325" cy="682625"/>
            </a:xfrm>
            <a:custGeom>
              <a:avLst/>
              <a:gdLst>
                <a:gd name="T0" fmla="*/ 95 w 118"/>
                <a:gd name="T1" fmla="*/ 65 h 182"/>
                <a:gd name="T2" fmla="*/ 62 w 118"/>
                <a:gd name="T3" fmla="*/ 1 h 182"/>
                <a:gd name="T4" fmla="*/ 60 w 118"/>
                <a:gd name="T5" fmla="*/ 0 h 182"/>
                <a:gd name="T6" fmla="*/ 60 w 118"/>
                <a:gd name="T7" fmla="*/ 2 h 182"/>
                <a:gd name="T8" fmla="*/ 87 w 118"/>
                <a:gd name="T9" fmla="*/ 74 h 182"/>
                <a:gd name="T10" fmla="*/ 1 w 118"/>
                <a:gd name="T11" fmla="*/ 179 h 182"/>
                <a:gd name="T12" fmla="*/ 1 w 118"/>
                <a:gd name="T13" fmla="*/ 182 h 182"/>
                <a:gd name="T14" fmla="*/ 4 w 118"/>
                <a:gd name="T15" fmla="*/ 182 h 182"/>
                <a:gd name="T16" fmla="*/ 95 w 118"/>
                <a:gd name="T17" fmla="*/ 94 h 182"/>
                <a:gd name="T18" fmla="*/ 97 w 118"/>
                <a:gd name="T19" fmla="*/ 98 h 182"/>
                <a:gd name="T20" fmla="*/ 97 w 118"/>
                <a:gd name="T21" fmla="*/ 99 h 182"/>
                <a:gd name="T22" fmla="*/ 107 w 118"/>
                <a:gd name="T23" fmla="*/ 102 h 182"/>
                <a:gd name="T24" fmla="*/ 110 w 118"/>
                <a:gd name="T25" fmla="*/ 92 h 182"/>
                <a:gd name="T26" fmla="*/ 105 w 118"/>
                <a:gd name="T27" fmla="*/ 84 h 182"/>
                <a:gd name="T28" fmla="*/ 114 w 118"/>
                <a:gd name="T29" fmla="*/ 75 h 182"/>
                <a:gd name="T30" fmla="*/ 115 w 118"/>
                <a:gd name="T31" fmla="*/ 75 h 182"/>
                <a:gd name="T32" fmla="*/ 113 w 118"/>
                <a:gd name="T33" fmla="*/ 60 h 182"/>
                <a:gd name="T34" fmla="*/ 98 w 118"/>
                <a:gd name="T35" fmla="*/ 61 h 182"/>
                <a:gd name="T36" fmla="*/ 95 w 118"/>
                <a:gd name="T37" fmla="*/ 65 h 182"/>
                <a:gd name="T38" fmla="*/ 101 w 118"/>
                <a:gd name="T39" fmla="*/ 81 h 182"/>
                <a:gd name="T40" fmla="*/ 96 w 118"/>
                <a:gd name="T41" fmla="*/ 86 h 182"/>
                <a:gd name="T42" fmla="*/ 92 w 118"/>
                <a:gd name="T43" fmla="*/ 81 h 182"/>
                <a:gd name="T44" fmla="*/ 96 w 118"/>
                <a:gd name="T45" fmla="*/ 77 h 182"/>
                <a:gd name="T46" fmla="*/ 101 w 118"/>
                <a:gd name="T47" fmla="*/ 8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182">
                  <a:moveTo>
                    <a:pt x="95" y="65"/>
                  </a:moveTo>
                  <a:cubicBezTo>
                    <a:pt x="62" y="1"/>
                    <a:pt x="62" y="1"/>
                    <a:pt x="62" y="1"/>
                  </a:cubicBezTo>
                  <a:cubicBezTo>
                    <a:pt x="62" y="0"/>
                    <a:pt x="61" y="0"/>
                    <a:pt x="60" y="0"/>
                  </a:cubicBezTo>
                  <a:cubicBezTo>
                    <a:pt x="60" y="0"/>
                    <a:pt x="59" y="1"/>
                    <a:pt x="60" y="2"/>
                  </a:cubicBezTo>
                  <a:cubicBezTo>
                    <a:pt x="87" y="74"/>
                    <a:pt x="87" y="74"/>
                    <a:pt x="87" y="74"/>
                  </a:cubicBezTo>
                  <a:cubicBezTo>
                    <a:pt x="1" y="179"/>
                    <a:pt x="1" y="179"/>
                    <a:pt x="1" y="179"/>
                  </a:cubicBezTo>
                  <a:cubicBezTo>
                    <a:pt x="0" y="180"/>
                    <a:pt x="0" y="181"/>
                    <a:pt x="1" y="182"/>
                  </a:cubicBezTo>
                  <a:cubicBezTo>
                    <a:pt x="2" y="182"/>
                    <a:pt x="3" y="182"/>
                    <a:pt x="4" y="182"/>
                  </a:cubicBezTo>
                  <a:cubicBezTo>
                    <a:pt x="95" y="94"/>
                    <a:pt x="95" y="94"/>
                    <a:pt x="95" y="94"/>
                  </a:cubicBezTo>
                  <a:cubicBezTo>
                    <a:pt x="97" y="98"/>
                    <a:pt x="97" y="98"/>
                    <a:pt x="97" y="98"/>
                  </a:cubicBezTo>
                  <a:cubicBezTo>
                    <a:pt x="97" y="99"/>
                    <a:pt x="97" y="99"/>
                    <a:pt x="97" y="99"/>
                  </a:cubicBezTo>
                  <a:cubicBezTo>
                    <a:pt x="99" y="102"/>
                    <a:pt x="103" y="104"/>
                    <a:pt x="107" y="102"/>
                  </a:cubicBezTo>
                  <a:cubicBezTo>
                    <a:pt x="110" y="100"/>
                    <a:pt x="111" y="96"/>
                    <a:pt x="110" y="92"/>
                  </a:cubicBezTo>
                  <a:cubicBezTo>
                    <a:pt x="105" y="84"/>
                    <a:pt x="105" y="84"/>
                    <a:pt x="105" y="84"/>
                  </a:cubicBezTo>
                  <a:cubicBezTo>
                    <a:pt x="114" y="75"/>
                    <a:pt x="114" y="75"/>
                    <a:pt x="114" y="75"/>
                  </a:cubicBezTo>
                  <a:cubicBezTo>
                    <a:pt x="115" y="75"/>
                    <a:pt x="115" y="75"/>
                    <a:pt x="115" y="75"/>
                  </a:cubicBezTo>
                  <a:cubicBezTo>
                    <a:pt x="118" y="70"/>
                    <a:pt x="118" y="63"/>
                    <a:pt x="113" y="60"/>
                  </a:cubicBezTo>
                  <a:cubicBezTo>
                    <a:pt x="109" y="56"/>
                    <a:pt x="102" y="57"/>
                    <a:pt x="98" y="61"/>
                  </a:cubicBezTo>
                  <a:lnTo>
                    <a:pt x="95" y="65"/>
                  </a:lnTo>
                  <a:close/>
                  <a:moveTo>
                    <a:pt x="101" y="81"/>
                  </a:moveTo>
                  <a:cubicBezTo>
                    <a:pt x="101" y="84"/>
                    <a:pt x="99" y="86"/>
                    <a:pt x="96" y="86"/>
                  </a:cubicBezTo>
                  <a:cubicBezTo>
                    <a:pt x="94" y="86"/>
                    <a:pt x="92" y="84"/>
                    <a:pt x="92" y="81"/>
                  </a:cubicBezTo>
                  <a:cubicBezTo>
                    <a:pt x="92" y="79"/>
                    <a:pt x="94" y="77"/>
                    <a:pt x="96" y="77"/>
                  </a:cubicBezTo>
                  <a:cubicBezTo>
                    <a:pt x="99" y="77"/>
                    <a:pt x="101" y="79"/>
                    <a:pt x="101" y="81"/>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4" name="Freeform 184">
              <a:extLst>
                <a:ext uri="{FF2B5EF4-FFF2-40B4-BE49-F238E27FC236}">
                  <a16:creationId xmlns:a16="http://schemas.microsoft.com/office/drawing/2014/main" id="{179A3030-8D90-4503-BBFB-64A42E7FDFA1}"/>
                </a:ext>
              </a:extLst>
            </p:cNvPr>
            <p:cNvSpPr>
              <a:spLocks/>
            </p:cNvSpPr>
            <p:nvPr/>
          </p:nvSpPr>
          <p:spPr bwMode="auto">
            <a:xfrm>
              <a:off x="3776663" y="3652838"/>
              <a:ext cx="1290638" cy="1274762"/>
            </a:xfrm>
            <a:custGeom>
              <a:avLst/>
              <a:gdLst>
                <a:gd name="T0" fmla="*/ 344 w 344"/>
                <a:gd name="T1" fmla="*/ 164 h 340"/>
                <a:gd name="T2" fmla="*/ 325 w 344"/>
                <a:gd name="T3" fmla="*/ 91 h 340"/>
                <a:gd name="T4" fmla="*/ 315 w 344"/>
                <a:gd name="T5" fmla="*/ 75 h 340"/>
                <a:gd name="T6" fmla="*/ 299 w 344"/>
                <a:gd name="T7" fmla="*/ 54 h 340"/>
                <a:gd name="T8" fmla="*/ 287 w 344"/>
                <a:gd name="T9" fmla="*/ 53 h 340"/>
                <a:gd name="T10" fmla="*/ 304 w 344"/>
                <a:gd name="T11" fmla="*/ 73 h 340"/>
                <a:gd name="T12" fmla="*/ 308 w 344"/>
                <a:gd name="T13" fmla="*/ 82 h 340"/>
                <a:gd name="T14" fmla="*/ 298 w 344"/>
                <a:gd name="T15" fmla="*/ 108 h 340"/>
                <a:gd name="T16" fmla="*/ 321 w 344"/>
                <a:gd name="T17" fmla="*/ 104 h 340"/>
                <a:gd name="T18" fmla="*/ 311 w 344"/>
                <a:gd name="T19" fmla="*/ 158 h 340"/>
                <a:gd name="T20" fmla="*/ 333 w 344"/>
                <a:gd name="T21" fmla="*/ 176 h 340"/>
                <a:gd name="T22" fmla="*/ 329 w 344"/>
                <a:gd name="T23" fmla="*/ 200 h 340"/>
                <a:gd name="T24" fmla="*/ 323 w 344"/>
                <a:gd name="T25" fmla="*/ 222 h 340"/>
                <a:gd name="T26" fmla="*/ 285 w 344"/>
                <a:gd name="T27" fmla="*/ 229 h 340"/>
                <a:gd name="T28" fmla="*/ 287 w 344"/>
                <a:gd name="T29" fmla="*/ 277 h 340"/>
                <a:gd name="T30" fmla="*/ 237 w 344"/>
                <a:gd name="T31" fmla="*/ 277 h 340"/>
                <a:gd name="T32" fmla="*/ 228 w 344"/>
                <a:gd name="T33" fmla="*/ 314 h 340"/>
                <a:gd name="T34" fmla="*/ 184 w 344"/>
                <a:gd name="T35" fmla="*/ 303 h 340"/>
                <a:gd name="T36" fmla="*/ 166 w 344"/>
                <a:gd name="T37" fmla="*/ 322 h 340"/>
                <a:gd name="T38" fmla="*/ 139 w 344"/>
                <a:gd name="T39" fmla="*/ 317 h 340"/>
                <a:gd name="T40" fmla="*/ 107 w 344"/>
                <a:gd name="T41" fmla="*/ 306 h 340"/>
                <a:gd name="T42" fmla="*/ 101 w 344"/>
                <a:gd name="T43" fmla="*/ 281 h 340"/>
                <a:gd name="T44" fmla="*/ 47 w 344"/>
                <a:gd name="T45" fmla="*/ 250 h 340"/>
                <a:gd name="T46" fmla="*/ 53 w 344"/>
                <a:gd name="T47" fmla="*/ 226 h 340"/>
                <a:gd name="T48" fmla="*/ 24 w 344"/>
                <a:gd name="T49" fmla="*/ 176 h 340"/>
                <a:gd name="T50" fmla="*/ 39 w 344"/>
                <a:gd name="T51" fmla="*/ 158 h 340"/>
                <a:gd name="T52" fmla="*/ 29 w 344"/>
                <a:gd name="T53" fmla="*/ 128 h 340"/>
                <a:gd name="T54" fmla="*/ 65 w 344"/>
                <a:gd name="T55" fmla="*/ 105 h 340"/>
                <a:gd name="T56" fmla="*/ 49 w 344"/>
                <a:gd name="T57" fmla="*/ 85 h 340"/>
                <a:gd name="T58" fmla="*/ 80 w 344"/>
                <a:gd name="T59" fmla="*/ 51 h 340"/>
                <a:gd name="T60" fmla="*/ 91 w 344"/>
                <a:gd name="T61" fmla="*/ 60 h 340"/>
                <a:gd name="T62" fmla="*/ 142 w 344"/>
                <a:gd name="T63" fmla="*/ 3 h 340"/>
                <a:gd name="T64" fmla="*/ 69 w 344"/>
                <a:gd name="T65" fmla="*/ 8 h 340"/>
                <a:gd name="T66" fmla="*/ 62 w 344"/>
                <a:gd name="T67" fmla="*/ 31 h 340"/>
                <a:gd name="T68" fmla="*/ 5 w 344"/>
                <a:gd name="T69" fmla="*/ 122 h 340"/>
                <a:gd name="T70" fmla="*/ 0 w 344"/>
                <a:gd name="T71" fmla="*/ 154 h 340"/>
                <a:gd name="T72" fmla="*/ 0 w 344"/>
                <a:gd name="T73" fmla="*/ 166 h 340"/>
                <a:gd name="T74" fmla="*/ 0 w 344"/>
                <a:gd name="T75" fmla="*/ 170 h 340"/>
                <a:gd name="T76" fmla="*/ 79 w 344"/>
                <a:gd name="T77" fmla="*/ 312 h 340"/>
                <a:gd name="T78" fmla="*/ 135 w 344"/>
                <a:gd name="T79" fmla="*/ 335 h 340"/>
                <a:gd name="T80" fmla="*/ 174 w 344"/>
                <a:gd name="T81" fmla="*/ 340 h 340"/>
                <a:gd name="T82" fmla="*/ 176 w 344"/>
                <a:gd name="T83" fmla="*/ 340 h 340"/>
                <a:gd name="T84" fmla="*/ 184 w 344"/>
                <a:gd name="T85" fmla="*/ 339 h 340"/>
                <a:gd name="T86" fmla="*/ 297 w 344"/>
                <a:gd name="T87" fmla="*/ 287 h 340"/>
                <a:gd name="T88" fmla="*/ 339 w 344"/>
                <a:gd name="T89" fmla="*/ 211 h 340"/>
                <a:gd name="T90" fmla="*/ 344 w 344"/>
                <a:gd name="T91" fmla="*/ 179 h 340"/>
                <a:gd name="T92" fmla="*/ 344 w 344"/>
                <a:gd name="T93" fmla="*/ 16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 h="340">
                  <a:moveTo>
                    <a:pt x="344" y="167"/>
                  </a:moveTo>
                  <a:cubicBezTo>
                    <a:pt x="344" y="166"/>
                    <a:pt x="344" y="166"/>
                    <a:pt x="344" y="166"/>
                  </a:cubicBezTo>
                  <a:cubicBezTo>
                    <a:pt x="344" y="164"/>
                    <a:pt x="344" y="164"/>
                    <a:pt x="344" y="164"/>
                  </a:cubicBezTo>
                  <a:cubicBezTo>
                    <a:pt x="344" y="144"/>
                    <a:pt x="339" y="126"/>
                    <a:pt x="334" y="111"/>
                  </a:cubicBezTo>
                  <a:cubicBezTo>
                    <a:pt x="333" y="108"/>
                    <a:pt x="331" y="104"/>
                    <a:pt x="330" y="100"/>
                  </a:cubicBezTo>
                  <a:cubicBezTo>
                    <a:pt x="328" y="97"/>
                    <a:pt x="327" y="94"/>
                    <a:pt x="325" y="91"/>
                  </a:cubicBezTo>
                  <a:cubicBezTo>
                    <a:pt x="324" y="89"/>
                    <a:pt x="324" y="88"/>
                    <a:pt x="323" y="86"/>
                  </a:cubicBezTo>
                  <a:cubicBezTo>
                    <a:pt x="322" y="85"/>
                    <a:pt x="321" y="84"/>
                    <a:pt x="320" y="82"/>
                  </a:cubicBezTo>
                  <a:cubicBezTo>
                    <a:pt x="319" y="80"/>
                    <a:pt x="317" y="77"/>
                    <a:pt x="315" y="75"/>
                  </a:cubicBezTo>
                  <a:cubicBezTo>
                    <a:pt x="314" y="72"/>
                    <a:pt x="312" y="70"/>
                    <a:pt x="311" y="68"/>
                  </a:cubicBezTo>
                  <a:cubicBezTo>
                    <a:pt x="309" y="66"/>
                    <a:pt x="307" y="64"/>
                    <a:pt x="306" y="62"/>
                  </a:cubicBezTo>
                  <a:cubicBezTo>
                    <a:pt x="303" y="59"/>
                    <a:pt x="301" y="56"/>
                    <a:pt x="299" y="54"/>
                  </a:cubicBezTo>
                  <a:cubicBezTo>
                    <a:pt x="295" y="50"/>
                    <a:pt x="292" y="47"/>
                    <a:pt x="292" y="47"/>
                  </a:cubicBezTo>
                  <a:cubicBezTo>
                    <a:pt x="291" y="46"/>
                    <a:pt x="288" y="46"/>
                    <a:pt x="287" y="47"/>
                  </a:cubicBezTo>
                  <a:cubicBezTo>
                    <a:pt x="285" y="49"/>
                    <a:pt x="285" y="51"/>
                    <a:pt x="287" y="53"/>
                  </a:cubicBezTo>
                  <a:cubicBezTo>
                    <a:pt x="287" y="53"/>
                    <a:pt x="289" y="55"/>
                    <a:pt x="293" y="60"/>
                  </a:cubicBezTo>
                  <a:cubicBezTo>
                    <a:pt x="295" y="62"/>
                    <a:pt x="297" y="64"/>
                    <a:pt x="300" y="68"/>
                  </a:cubicBezTo>
                  <a:cubicBezTo>
                    <a:pt x="301" y="69"/>
                    <a:pt x="302" y="71"/>
                    <a:pt x="304" y="73"/>
                  </a:cubicBezTo>
                  <a:cubicBezTo>
                    <a:pt x="305" y="75"/>
                    <a:pt x="307" y="77"/>
                    <a:pt x="308" y="79"/>
                  </a:cubicBezTo>
                  <a:cubicBezTo>
                    <a:pt x="308" y="80"/>
                    <a:pt x="309" y="81"/>
                    <a:pt x="309" y="81"/>
                  </a:cubicBezTo>
                  <a:cubicBezTo>
                    <a:pt x="309" y="81"/>
                    <a:pt x="309" y="82"/>
                    <a:pt x="308" y="82"/>
                  </a:cubicBezTo>
                  <a:cubicBezTo>
                    <a:pt x="289" y="93"/>
                    <a:pt x="289" y="93"/>
                    <a:pt x="289" y="93"/>
                  </a:cubicBezTo>
                  <a:cubicBezTo>
                    <a:pt x="284" y="95"/>
                    <a:pt x="283" y="101"/>
                    <a:pt x="285" y="105"/>
                  </a:cubicBezTo>
                  <a:cubicBezTo>
                    <a:pt x="288" y="109"/>
                    <a:pt x="293" y="111"/>
                    <a:pt x="298" y="108"/>
                  </a:cubicBezTo>
                  <a:cubicBezTo>
                    <a:pt x="317" y="97"/>
                    <a:pt x="317" y="97"/>
                    <a:pt x="317" y="97"/>
                  </a:cubicBezTo>
                  <a:cubicBezTo>
                    <a:pt x="317" y="97"/>
                    <a:pt x="318" y="97"/>
                    <a:pt x="318" y="97"/>
                  </a:cubicBezTo>
                  <a:cubicBezTo>
                    <a:pt x="319" y="99"/>
                    <a:pt x="320" y="102"/>
                    <a:pt x="321" y="104"/>
                  </a:cubicBezTo>
                  <a:cubicBezTo>
                    <a:pt x="322" y="108"/>
                    <a:pt x="324" y="111"/>
                    <a:pt x="325" y="115"/>
                  </a:cubicBezTo>
                  <a:cubicBezTo>
                    <a:pt x="329" y="127"/>
                    <a:pt x="333" y="142"/>
                    <a:pt x="333" y="158"/>
                  </a:cubicBezTo>
                  <a:cubicBezTo>
                    <a:pt x="311" y="158"/>
                    <a:pt x="311" y="158"/>
                    <a:pt x="311" y="158"/>
                  </a:cubicBezTo>
                  <a:cubicBezTo>
                    <a:pt x="306" y="158"/>
                    <a:pt x="302" y="162"/>
                    <a:pt x="302" y="167"/>
                  </a:cubicBezTo>
                  <a:cubicBezTo>
                    <a:pt x="302" y="172"/>
                    <a:pt x="306" y="176"/>
                    <a:pt x="311" y="176"/>
                  </a:cubicBezTo>
                  <a:cubicBezTo>
                    <a:pt x="333" y="176"/>
                    <a:pt x="333" y="176"/>
                    <a:pt x="333" y="176"/>
                  </a:cubicBezTo>
                  <a:cubicBezTo>
                    <a:pt x="333" y="177"/>
                    <a:pt x="333" y="178"/>
                    <a:pt x="333" y="178"/>
                  </a:cubicBezTo>
                  <a:cubicBezTo>
                    <a:pt x="333" y="183"/>
                    <a:pt x="332" y="188"/>
                    <a:pt x="331" y="193"/>
                  </a:cubicBezTo>
                  <a:cubicBezTo>
                    <a:pt x="330" y="195"/>
                    <a:pt x="330" y="198"/>
                    <a:pt x="329" y="200"/>
                  </a:cubicBezTo>
                  <a:cubicBezTo>
                    <a:pt x="329" y="203"/>
                    <a:pt x="328" y="205"/>
                    <a:pt x="327" y="207"/>
                  </a:cubicBezTo>
                  <a:cubicBezTo>
                    <a:pt x="327" y="210"/>
                    <a:pt x="326" y="212"/>
                    <a:pt x="325" y="215"/>
                  </a:cubicBezTo>
                  <a:cubicBezTo>
                    <a:pt x="324" y="217"/>
                    <a:pt x="324" y="220"/>
                    <a:pt x="323" y="222"/>
                  </a:cubicBezTo>
                  <a:cubicBezTo>
                    <a:pt x="321" y="227"/>
                    <a:pt x="319" y="232"/>
                    <a:pt x="316" y="237"/>
                  </a:cubicBezTo>
                  <a:cubicBezTo>
                    <a:pt x="298" y="226"/>
                    <a:pt x="298" y="226"/>
                    <a:pt x="298" y="226"/>
                  </a:cubicBezTo>
                  <a:cubicBezTo>
                    <a:pt x="293" y="224"/>
                    <a:pt x="288" y="225"/>
                    <a:pt x="285" y="229"/>
                  </a:cubicBezTo>
                  <a:cubicBezTo>
                    <a:pt x="283" y="234"/>
                    <a:pt x="284" y="239"/>
                    <a:pt x="289" y="242"/>
                  </a:cubicBezTo>
                  <a:cubicBezTo>
                    <a:pt x="307" y="252"/>
                    <a:pt x="307" y="252"/>
                    <a:pt x="307" y="252"/>
                  </a:cubicBezTo>
                  <a:cubicBezTo>
                    <a:pt x="301" y="261"/>
                    <a:pt x="295" y="269"/>
                    <a:pt x="287" y="277"/>
                  </a:cubicBezTo>
                  <a:cubicBezTo>
                    <a:pt x="279" y="285"/>
                    <a:pt x="270" y="292"/>
                    <a:pt x="260" y="299"/>
                  </a:cubicBezTo>
                  <a:cubicBezTo>
                    <a:pt x="250" y="281"/>
                    <a:pt x="250" y="281"/>
                    <a:pt x="250" y="281"/>
                  </a:cubicBezTo>
                  <a:cubicBezTo>
                    <a:pt x="247" y="277"/>
                    <a:pt x="242" y="275"/>
                    <a:pt x="237" y="277"/>
                  </a:cubicBezTo>
                  <a:cubicBezTo>
                    <a:pt x="233" y="280"/>
                    <a:pt x="232" y="285"/>
                    <a:pt x="234" y="290"/>
                  </a:cubicBezTo>
                  <a:cubicBezTo>
                    <a:pt x="244" y="307"/>
                    <a:pt x="244" y="307"/>
                    <a:pt x="244" y="307"/>
                  </a:cubicBezTo>
                  <a:cubicBezTo>
                    <a:pt x="239" y="310"/>
                    <a:pt x="233" y="312"/>
                    <a:pt x="228" y="314"/>
                  </a:cubicBezTo>
                  <a:cubicBezTo>
                    <a:pt x="216" y="318"/>
                    <a:pt x="205" y="320"/>
                    <a:pt x="193" y="322"/>
                  </a:cubicBezTo>
                  <a:cubicBezTo>
                    <a:pt x="190" y="322"/>
                    <a:pt x="187" y="322"/>
                    <a:pt x="184" y="322"/>
                  </a:cubicBezTo>
                  <a:cubicBezTo>
                    <a:pt x="184" y="303"/>
                    <a:pt x="184" y="303"/>
                    <a:pt x="184" y="303"/>
                  </a:cubicBezTo>
                  <a:cubicBezTo>
                    <a:pt x="184" y="298"/>
                    <a:pt x="180" y="294"/>
                    <a:pt x="175" y="294"/>
                  </a:cubicBezTo>
                  <a:cubicBezTo>
                    <a:pt x="170" y="294"/>
                    <a:pt x="166" y="298"/>
                    <a:pt x="166" y="303"/>
                  </a:cubicBezTo>
                  <a:cubicBezTo>
                    <a:pt x="166" y="322"/>
                    <a:pt x="166" y="322"/>
                    <a:pt x="166" y="322"/>
                  </a:cubicBezTo>
                  <a:cubicBezTo>
                    <a:pt x="165" y="322"/>
                    <a:pt x="165" y="322"/>
                    <a:pt x="165" y="322"/>
                  </a:cubicBezTo>
                  <a:cubicBezTo>
                    <a:pt x="162" y="321"/>
                    <a:pt x="159" y="321"/>
                    <a:pt x="156" y="321"/>
                  </a:cubicBezTo>
                  <a:cubicBezTo>
                    <a:pt x="150" y="320"/>
                    <a:pt x="145" y="319"/>
                    <a:pt x="139" y="317"/>
                  </a:cubicBezTo>
                  <a:cubicBezTo>
                    <a:pt x="130" y="315"/>
                    <a:pt x="130" y="315"/>
                    <a:pt x="130" y="315"/>
                  </a:cubicBezTo>
                  <a:cubicBezTo>
                    <a:pt x="127" y="314"/>
                    <a:pt x="125" y="313"/>
                    <a:pt x="122" y="312"/>
                  </a:cubicBezTo>
                  <a:cubicBezTo>
                    <a:pt x="117" y="310"/>
                    <a:pt x="112" y="308"/>
                    <a:pt x="107" y="306"/>
                  </a:cubicBezTo>
                  <a:cubicBezTo>
                    <a:pt x="116" y="290"/>
                    <a:pt x="116" y="290"/>
                    <a:pt x="116" y="290"/>
                  </a:cubicBezTo>
                  <a:cubicBezTo>
                    <a:pt x="119" y="285"/>
                    <a:pt x="117" y="280"/>
                    <a:pt x="113" y="277"/>
                  </a:cubicBezTo>
                  <a:cubicBezTo>
                    <a:pt x="109" y="275"/>
                    <a:pt x="103" y="277"/>
                    <a:pt x="101" y="281"/>
                  </a:cubicBezTo>
                  <a:cubicBezTo>
                    <a:pt x="92" y="297"/>
                    <a:pt x="92" y="297"/>
                    <a:pt x="92" y="297"/>
                  </a:cubicBezTo>
                  <a:cubicBezTo>
                    <a:pt x="91" y="296"/>
                    <a:pt x="91" y="296"/>
                    <a:pt x="90" y="296"/>
                  </a:cubicBezTo>
                  <a:cubicBezTo>
                    <a:pt x="72" y="283"/>
                    <a:pt x="58" y="268"/>
                    <a:pt x="47" y="250"/>
                  </a:cubicBezTo>
                  <a:cubicBezTo>
                    <a:pt x="61" y="242"/>
                    <a:pt x="61" y="242"/>
                    <a:pt x="61" y="242"/>
                  </a:cubicBezTo>
                  <a:cubicBezTo>
                    <a:pt x="66" y="239"/>
                    <a:pt x="68" y="234"/>
                    <a:pt x="65" y="229"/>
                  </a:cubicBezTo>
                  <a:cubicBezTo>
                    <a:pt x="63" y="225"/>
                    <a:pt x="57" y="224"/>
                    <a:pt x="53" y="226"/>
                  </a:cubicBezTo>
                  <a:cubicBezTo>
                    <a:pt x="38" y="234"/>
                    <a:pt x="38" y="234"/>
                    <a:pt x="38" y="234"/>
                  </a:cubicBezTo>
                  <a:cubicBezTo>
                    <a:pt x="30" y="218"/>
                    <a:pt x="26" y="201"/>
                    <a:pt x="24" y="185"/>
                  </a:cubicBezTo>
                  <a:cubicBezTo>
                    <a:pt x="24" y="182"/>
                    <a:pt x="24" y="179"/>
                    <a:pt x="24" y="176"/>
                  </a:cubicBezTo>
                  <a:cubicBezTo>
                    <a:pt x="39" y="176"/>
                    <a:pt x="39" y="176"/>
                    <a:pt x="39" y="176"/>
                  </a:cubicBezTo>
                  <a:cubicBezTo>
                    <a:pt x="45" y="176"/>
                    <a:pt x="49" y="172"/>
                    <a:pt x="49" y="167"/>
                  </a:cubicBezTo>
                  <a:cubicBezTo>
                    <a:pt x="49" y="162"/>
                    <a:pt x="45" y="158"/>
                    <a:pt x="39" y="158"/>
                  </a:cubicBezTo>
                  <a:cubicBezTo>
                    <a:pt x="24" y="158"/>
                    <a:pt x="24" y="158"/>
                    <a:pt x="24" y="158"/>
                  </a:cubicBezTo>
                  <a:cubicBezTo>
                    <a:pt x="24" y="157"/>
                    <a:pt x="24" y="156"/>
                    <a:pt x="24" y="155"/>
                  </a:cubicBezTo>
                  <a:cubicBezTo>
                    <a:pt x="25" y="146"/>
                    <a:pt x="27" y="136"/>
                    <a:pt x="29" y="128"/>
                  </a:cubicBezTo>
                  <a:cubicBezTo>
                    <a:pt x="32" y="118"/>
                    <a:pt x="35" y="109"/>
                    <a:pt x="39" y="101"/>
                  </a:cubicBezTo>
                  <a:cubicBezTo>
                    <a:pt x="53" y="108"/>
                    <a:pt x="53" y="108"/>
                    <a:pt x="53" y="108"/>
                  </a:cubicBezTo>
                  <a:cubicBezTo>
                    <a:pt x="57" y="111"/>
                    <a:pt x="63" y="109"/>
                    <a:pt x="65" y="105"/>
                  </a:cubicBezTo>
                  <a:cubicBezTo>
                    <a:pt x="68" y="101"/>
                    <a:pt x="66" y="95"/>
                    <a:pt x="61" y="93"/>
                  </a:cubicBezTo>
                  <a:cubicBezTo>
                    <a:pt x="49" y="85"/>
                    <a:pt x="49" y="85"/>
                    <a:pt x="49" y="85"/>
                  </a:cubicBezTo>
                  <a:cubicBezTo>
                    <a:pt x="49" y="85"/>
                    <a:pt x="49" y="85"/>
                    <a:pt x="49" y="85"/>
                  </a:cubicBezTo>
                  <a:cubicBezTo>
                    <a:pt x="57" y="73"/>
                    <a:pt x="66" y="64"/>
                    <a:pt x="73" y="57"/>
                  </a:cubicBezTo>
                  <a:cubicBezTo>
                    <a:pt x="75" y="55"/>
                    <a:pt x="77" y="53"/>
                    <a:pt x="79" y="52"/>
                  </a:cubicBezTo>
                  <a:cubicBezTo>
                    <a:pt x="79" y="52"/>
                    <a:pt x="80" y="51"/>
                    <a:pt x="80" y="51"/>
                  </a:cubicBezTo>
                  <a:cubicBezTo>
                    <a:pt x="82" y="57"/>
                    <a:pt x="82" y="57"/>
                    <a:pt x="82" y="57"/>
                  </a:cubicBezTo>
                  <a:cubicBezTo>
                    <a:pt x="82" y="59"/>
                    <a:pt x="84" y="60"/>
                    <a:pt x="86" y="61"/>
                  </a:cubicBezTo>
                  <a:cubicBezTo>
                    <a:pt x="88" y="62"/>
                    <a:pt x="90" y="61"/>
                    <a:pt x="91" y="60"/>
                  </a:cubicBezTo>
                  <a:cubicBezTo>
                    <a:pt x="146" y="14"/>
                    <a:pt x="146" y="14"/>
                    <a:pt x="146" y="14"/>
                  </a:cubicBezTo>
                  <a:cubicBezTo>
                    <a:pt x="148" y="12"/>
                    <a:pt x="149" y="10"/>
                    <a:pt x="148" y="7"/>
                  </a:cubicBezTo>
                  <a:cubicBezTo>
                    <a:pt x="147" y="5"/>
                    <a:pt x="145" y="3"/>
                    <a:pt x="142" y="3"/>
                  </a:cubicBezTo>
                  <a:cubicBezTo>
                    <a:pt x="75" y="0"/>
                    <a:pt x="75" y="0"/>
                    <a:pt x="75" y="0"/>
                  </a:cubicBezTo>
                  <a:cubicBezTo>
                    <a:pt x="73" y="0"/>
                    <a:pt x="71" y="1"/>
                    <a:pt x="70" y="2"/>
                  </a:cubicBezTo>
                  <a:cubicBezTo>
                    <a:pt x="69" y="4"/>
                    <a:pt x="69" y="6"/>
                    <a:pt x="69" y="8"/>
                  </a:cubicBezTo>
                  <a:cubicBezTo>
                    <a:pt x="73" y="23"/>
                    <a:pt x="73" y="23"/>
                    <a:pt x="73" y="23"/>
                  </a:cubicBezTo>
                  <a:cubicBezTo>
                    <a:pt x="71" y="24"/>
                    <a:pt x="69" y="25"/>
                    <a:pt x="67" y="27"/>
                  </a:cubicBezTo>
                  <a:cubicBezTo>
                    <a:pt x="66" y="28"/>
                    <a:pt x="64" y="30"/>
                    <a:pt x="62" y="31"/>
                  </a:cubicBezTo>
                  <a:cubicBezTo>
                    <a:pt x="60" y="33"/>
                    <a:pt x="57" y="35"/>
                    <a:pt x="55" y="37"/>
                  </a:cubicBezTo>
                  <a:cubicBezTo>
                    <a:pt x="47" y="45"/>
                    <a:pt x="37" y="56"/>
                    <a:pt x="28" y="70"/>
                  </a:cubicBezTo>
                  <a:cubicBezTo>
                    <a:pt x="19" y="85"/>
                    <a:pt x="10" y="102"/>
                    <a:pt x="5" y="122"/>
                  </a:cubicBezTo>
                  <a:cubicBezTo>
                    <a:pt x="4" y="127"/>
                    <a:pt x="3" y="132"/>
                    <a:pt x="2" y="137"/>
                  </a:cubicBezTo>
                  <a:cubicBezTo>
                    <a:pt x="2" y="140"/>
                    <a:pt x="1" y="142"/>
                    <a:pt x="1" y="145"/>
                  </a:cubicBezTo>
                  <a:cubicBezTo>
                    <a:pt x="1" y="148"/>
                    <a:pt x="1" y="151"/>
                    <a:pt x="0" y="154"/>
                  </a:cubicBezTo>
                  <a:cubicBezTo>
                    <a:pt x="0" y="157"/>
                    <a:pt x="0" y="159"/>
                    <a:pt x="0" y="162"/>
                  </a:cubicBezTo>
                  <a:cubicBezTo>
                    <a:pt x="0" y="166"/>
                    <a:pt x="0" y="166"/>
                    <a:pt x="0" y="166"/>
                  </a:cubicBezTo>
                  <a:cubicBezTo>
                    <a:pt x="0" y="166"/>
                    <a:pt x="0" y="166"/>
                    <a:pt x="0" y="166"/>
                  </a:cubicBezTo>
                  <a:cubicBezTo>
                    <a:pt x="0" y="167"/>
                    <a:pt x="0" y="167"/>
                    <a:pt x="0" y="167"/>
                  </a:cubicBezTo>
                  <a:cubicBezTo>
                    <a:pt x="0" y="168"/>
                    <a:pt x="0" y="168"/>
                    <a:pt x="0" y="168"/>
                  </a:cubicBezTo>
                  <a:cubicBezTo>
                    <a:pt x="0" y="170"/>
                    <a:pt x="0" y="170"/>
                    <a:pt x="0" y="170"/>
                  </a:cubicBezTo>
                  <a:cubicBezTo>
                    <a:pt x="0" y="176"/>
                    <a:pt x="0" y="182"/>
                    <a:pt x="1" y="187"/>
                  </a:cubicBezTo>
                  <a:cubicBezTo>
                    <a:pt x="4" y="211"/>
                    <a:pt x="12" y="234"/>
                    <a:pt x="25" y="256"/>
                  </a:cubicBezTo>
                  <a:cubicBezTo>
                    <a:pt x="39" y="278"/>
                    <a:pt x="57" y="297"/>
                    <a:pt x="79" y="312"/>
                  </a:cubicBezTo>
                  <a:cubicBezTo>
                    <a:pt x="91" y="319"/>
                    <a:pt x="103" y="325"/>
                    <a:pt x="115" y="329"/>
                  </a:cubicBezTo>
                  <a:cubicBezTo>
                    <a:pt x="118" y="330"/>
                    <a:pt x="122" y="332"/>
                    <a:pt x="125" y="333"/>
                  </a:cubicBezTo>
                  <a:cubicBezTo>
                    <a:pt x="135" y="335"/>
                    <a:pt x="135" y="335"/>
                    <a:pt x="135" y="335"/>
                  </a:cubicBezTo>
                  <a:cubicBezTo>
                    <a:pt x="141" y="337"/>
                    <a:pt x="148" y="337"/>
                    <a:pt x="155" y="338"/>
                  </a:cubicBezTo>
                  <a:cubicBezTo>
                    <a:pt x="158" y="339"/>
                    <a:pt x="161" y="339"/>
                    <a:pt x="165" y="339"/>
                  </a:cubicBezTo>
                  <a:cubicBezTo>
                    <a:pt x="174" y="340"/>
                    <a:pt x="174" y="340"/>
                    <a:pt x="174" y="340"/>
                  </a:cubicBezTo>
                  <a:cubicBezTo>
                    <a:pt x="175" y="340"/>
                    <a:pt x="175" y="340"/>
                    <a:pt x="175" y="340"/>
                  </a:cubicBezTo>
                  <a:cubicBezTo>
                    <a:pt x="175" y="340"/>
                    <a:pt x="175" y="340"/>
                    <a:pt x="175" y="340"/>
                  </a:cubicBezTo>
                  <a:cubicBezTo>
                    <a:pt x="176" y="340"/>
                    <a:pt x="176" y="340"/>
                    <a:pt x="176" y="340"/>
                  </a:cubicBezTo>
                  <a:cubicBezTo>
                    <a:pt x="177" y="339"/>
                    <a:pt x="177" y="339"/>
                    <a:pt x="177" y="339"/>
                  </a:cubicBezTo>
                  <a:cubicBezTo>
                    <a:pt x="179" y="339"/>
                    <a:pt x="179" y="339"/>
                    <a:pt x="179" y="339"/>
                  </a:cubicBezTo>
                  <a:cubicBezTo>
                    <a:pt x="184" y="339"/>
                    <a:pt x="184" y="339"/>
                    <a:pt x="184" y="339"/>
                  </a:cubicBezTo>
                  <a:cubicBezTo>
                    <a:pt x="188" y="339"/>
                    <a:pt x="191" y="339"/>
                    <a:pt x="194" y="338"/>
                  </a:cubicBezTo>
                  <a:cubicBezTo>
                    <a:pt x="208" y="336"/>
                    <a:pt x="221" y="334"/>
                    <a:pt x="233" y="329"/>
                  </a:cubicBezTo>
                  <a:cubicBezTo>
                    <a:pt x="258" y="320"/>
                    <a:pt x="280" y="305"/>
                    <a:pt x="297" y="287"/>
                  </a:cubicBezTo>
                  <a:cubicBezTo>
                    <a:pt x="314" y="269"/>
                    <a:pt x="327" y="248"/>
                    <a:pt x="334" y="227"/>
                  </a:cubicBezTo>
                  <a:cubicBezTo>
                    <a:pt x="335" y="224"/>
                    <a:pt x="336" y="221"/>
                    <a:pt x="337" y="219"/>
                  </a:cubicBezTo>
                  <a:cubicBezTo>
                    <a:pt x="338" y="216"/>
                    <a:pt x="339" y="213"/>
                    <a:pt x="339" y="211"/>
                  </a:cubicBezTo>
                  <a:cubicBezTo>
                    <a:pt x="340" y="208"/>
                    <a:pt x="341" y="205"/>
                    <a:pt x="341" y="203"/>
                  </a:cubicBezTo>
                  <a:cubicBezTo>
                    <a:pt x="342" y="200"/>
                    <a:pt x="342" y="197"/>
                    <a:pt x="342" y="194"/>
                  </a:cubicBezTo>
                  <a:cubicBezTo>
                    <a:pt x="343" y="189"/>
                    <a:pt x="344" y="184"/>
                    <a:pt x="344" y="179"/>
                  </a:cubicBezTo>
                  <a:cubicBezTo>
                    <a:pt x="344" y="176"/>
                    <a:pt x="344" y="174"/>
                    <a:pt x="344" y="171"/>
                  </a:cubicBezTo>
                  <a:cubicBezTo>
                    <a:pt x="344" y="168"/>
                    <a:pt x="344" y="168"/>
                    <a:pt x="344" y="168"/>
                  </a:cubicBezTo>
                  <a:cubicBezTo>
                    <a:pt x="344" y="168"/>
                    <a:pt x="344" y="168"/>
                    <a:pt x="344" y="168"/>
                  </a:cubicBezTo>
                  <a:cubicBezTo>
                    <a:pt x="344" y="167"/>
                    <a:pt x="344" y="167"/>
                    <a:pt x="344" y="167"/>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5" name="Freeform 185">
              <a:extLst>
                <a:ext uri="{FF2B5EF4-FFF2-40B4-BE49-F238E27FC236}">
                  <a16:creationId xmlns:a16="http://schemas.microsoft.com/office/drawing/2014/main" id="{3EDF68CA-270B-4BB9-B388-B5C6D2196431}"/>
                </a:ext>
              </a:extLst>
            </p:cNvPr>
            <p:cNvSpPr>
              <a:spLocks/>
            </p:cNvSpPr>
            <p:nvPr/>
          </p:nvSpPr>
          <p:spPr bwMode="auto">
            <a:xfrm>
              <a:off x="4398963" y="3652838"/>
              <a:ext cx="68263" cy="153987"/>
            </a:xfrm>
            <a:custGeom>
              <a:avLst/>
              <a:gdLst>
                <a:gd name="T0" fmla="*/ 9 w 18"/>
                <a:gd name="T1" fmla="*/ 41 h 41"/>
                <a:gd name="T2" fmla="*/ 18 w 18"/>
                <a:gd name="T3" fmla="*/ 31 h 41"/>
                <a:gd name="T4" fmla="*/ 18 w 18"/>
                <a:gd name="T5" fmla="*/ 9 h 41"/>
                <a:gd name="T6" fmla="*/ 9 w 18"/>
                <a:gd name="T7" fmla="*/ 0 h 41"/>
                <a:gd name="T8" fmla="*/ 0 w 18"/>
                <a:gd name="T9" fmla="*/ 9 h 41"/>
                <a:gd name="T10" fmla="*/ 0 w 18"/>
                <a:gd name="T11" fmla="*/ 31 h 41"/>
                <a:gd name="T12" fmla="*/ 9 w 18"/>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8" h="41">
                  <a:moveTo>
                    <a:pt x="9" y="41"/>
                  </a:moveTo>
                  <a:cubicBezTo>
                    <a:pt x="14" y="41"/>
                    <a:pt x="18" y="37"/>
                    <a:pt x="18" y="31"/>
                  </a:cubicBezTo>
                  <a:cubicBezTo>
                    <a:pt x="18" y="9"/>
                    <a:pt x="18" y="9"/>
                    <a:pt x="18" y="9"/>
                  </a:cubicBezTo>
                  <a:cubicBezTo>
                    <a:pt x="18" y="4"/>
                    <a:pt x="14" y="0"/>
                    <a:pt x="9" y="0"/>
                  </a:cubicBezTo>
                  <a:cubicBezTo>
                    <a:pt x="4" y="0"/>
                    <a:pt x="0" y="4"/>
                    <a:pt x="0" y="9"/>
                  </a:cubicBezTo>
                  <a:cubicBezTo>
                    <a:pt x="0" y="31"/>
                    <a:pt x="0" y="31"/>
                    <a:pt x="0" y="31"/>
                  </a:cubicBezTo>
                  <a:cubicBezTo>
                    <a:pt x="0" y="37"/>
                    <a:pt x="4" y="41"/>
                    <a:pt x="9" y="41"/>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6" name="Freeform 186">
              <a:extLst>
                <a:ext uri="{FF2B5EF4-FFF2-40B4-BE49-F238E27FC236}">
                  <a16:creationId xmlns:a16="http://schemas.microsoft.com/office/drawing/2014/main" id="{D386F29D-49B7-49ED-92B1-E8D73C15EDB6}"/>
                </a:ext>
              </a:extLst>
            </p:cNvPr>
            <p:cNvSpPr>
              <a:spLocks/>
            </p:cNvSpPr>
            <p:nvPr/>
          </p:nvSpPr>
          <p:spPr bwMode="auto">
            <a:xfrm>
              <a:off x="4646613" y="3724275"/>
              <a:ext cx="115888" cy="153987"/>
            </a:xfrm>
            <a:custGeom>
              <a:avLst/>
              <a:gdLst>
                <a:gd name="T0" fmla="*/ 5 w 31"/>
                <a:gd name="T1" fmla="*/ 38 h 41"/>
                <a:gd name="T2" fmla="*/ 18 w 31"/>
                <a:gd name="T3" fmla="*/ 34 h 41"/>
                <a:gd name="T4" fmla="*/ 29 w 31"/>
                <a:gd name="T5" fmla="*/ 15 h 41"/>
                <a:gd name="T6" fmla="*/ 26 w 31"/>
                <a:gd name="T7" fmla="*/ 2 h 41"/>
                <a:gd name="T8" fmla="*/ 13 w 31"/>
                <a:gd name="T9" fmla="*/ 6 h 41"/>
                <a:gd name="T10" fmla="*/ 2 w 31"/>
                <a:gd name="T11" fmla="*/ 26 h 41"/>
                <a:gd name="T12" fmla="*/ 5 w 31"/>
                <a:gd name="T13" fmla="*/ 38 h 41"/>
              </a:gdLst>
              <a:ahLst/>
              <a:cxnLst>
                <a:cxn ang="0">
                  <a:pos x="T0" y="T1"/>
                </a:cxn>
                <a:cxn ang="0">
                  <a:pos x="T2" y="T3"/>
                </a:cxn>
                <a:cxn ang="0">
                  <a:pos x="T4" y="T5"/>
                </a:cxn>
                <a:cxn ang="0">
                  <a:pos x="T6" y="T7"/>
                </a:cxn>
                <a:cxn ang="0">
                  <a:pos x="T8" y="T9"/>
                </a:cxn>
                <a:cxn ang="0">
                  <a:pos x="T10" y="T11"/>
                </a:cxn>
                <a:cxn ang="0">
                  <a:pos x="T12" y="T13"/>
                </a:cxn>
              </a:cxnLst>
              <a:rect l="0" t="0" r="r" b="b"/>
              <a:pathLst>
                <a:path w="31" h="41">
                  <a:moveTo>
                    <a:pt x="5" y="38"/>
                  </a:moveTo>
                  <a:cubicBezTo>
                    <a:pt x="10" y="41"/>
                    <a:pt x="15" y="39"/>
                    <a:pt x="18" y="34"/>
                  </a:cubicBezTo>
                  <a:cubicBezTo>
                    <a:pt x="29" y="15"/>
                    <a:pt x="29" y="15"/>
                    <a:pt x="29" y="15"/>
                  </a:cubicBezTo>
                  <a:cubicBezTo>
                    <a:pt x="31" y="11"/>
                    <a:pt x="30" y="5"/>
                    <a:pt x="26" y="2"/>
                  </a:cubicBezTo>
                  <a:cubicBezTo>
                    <a:pt x="21" y="0"/>
                    <a:pt x="16" y="2"/>
                    <a:pt x="13" y="6"/>
                  </a:cubicBezTo>
                  <a:cubicBezTo>
                    <a:pt x="2" y="26"/>
                    <a:pt x="2" y="26"/>
                    <a:pt x="2" y="26"/>
                  </a:cubicBezTo>
                  <a:cubicBezTo>
                    <a:pt x="0" y="30"/>
                    <a:pt x="1" y="36"/>
                    <a:pt x="5" y="38"/>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grpSp>
        <p:nvGrpSpPr>
          <p:cNvPr id="60" name="Group 59">
            <a:extLst>
              <a:ext uri="{FF2B5EF4-FFF2-40B4-BE49-F238E27FC236}">
                <a16:creationId xmlns:a16="http://schemas.microsoft.com/office/drawing/2014/main" id="{388720FB-16A9-4AE1-9D1F-0FC5DFA79FFA}"/>
              </a:ext>
            </a:extLst>
          </p:cNvPr>
          <p:cNvGrpSpPr/>
          <p:nvPr/>
        </p:nvGrpSpPr>
        <p:grpSpPr>
          <a:xfrm>
            <a:off x="1555286" y="5155714"/>
            <a:ext cx="541083" cy="549433"/>
            <a:chOff x="7673716" y="5255134"/>
            <a:chExt cx="883198" cy="896998"/>
          </a:xfrm>
        </p:grpSpPr>
        <p:sp>
          <p:nvSpPr>
            <p:cNvPr id="61" name="Freeform 43">
              <a:extLst>
                <a:ext uri="{FF2B5EF4-FFF2-40B4-BE49-F238E27FC236}">
                  <a16:creationId xmlns:a16="http://schemas.microsoft.com/office/drawing/2014/main" id="{B0B93D89-D28E-4A4F-AB35-041A4B40DB52}"/>
                </a:ext>
              </a:extLst>
            </p:cNvPr>
            <p:cNvSpPr>
              <a:spLocks/>
            </p:cNvSpPr>
            <p:nvPr/>
          </p:nvSpPr>
          <p:spPr bwMode="auto">
            <a:xfrm>
              <a:off x="7673716" y="5255134"/>
              <a:ext cx="883198" cy="896998"/>
            </a:xfrm>
            <a:custGeom>
              <a:avLst/>
              <a:gdLst>
                <a:gd name="T0" fmla="*/ 378 w 379"/>
                <a:gd name="T1" fmla="*/ 227 h 385"/>
                <a:gd name="T2" fmla="*/ 350 w 379"/>
                <a:gd name="T3" fmla="*/ 222 h 385"/>
                <a:gd name="T4" fmla="*/ 351 w 379"/>
                <a:gd name="T5" fmla="*/ 171 h 385"/>
                <a:gd name="T6" fmla="*/ 379 w 379"/>
                <a:gd name="T7" fmla="*/ 167 h 385"/>
                <a:gd name="T8" fmla="*/ 362 w 379"/>
                <a:gd name="T9" fmla="*/ 110 h 385"/>
                <a:gd name="T10" fmla="*/ 336 w 379"/>
                <a:gd name="T11" fmla="*/ 122 h 385"/>
                <a:gd name="T12" fmla="*/ 307 w 379"/>
                <a:gd name="T13" fmla="*/ 80 h 385"/>
                <a:gd name="T14" fmla="*/ 328 w 379"/>
                <a:gd name="T15" fmla="*/ 61 h 385"/>
                <a:gd name="T16" fmla="*/ 280 w 379"/>
                <a:gd name="T17" fmla="*/ 24 h 385"/>
                <a:gd name="T18" fmla="*/ 267 w 379"/>
                <a:gd name="T19" fmla="*/ 49 h 385"/>
                <a:gd name="T20" fmla="*/ 219 w 379"/>
                <a:gd name="T21" fmla="*/ 33 h 385"/>
                <a:gd name="T22" fmla="*/ 219 w 379"/>
                <a:gd name="T23" fmla="*/ 33 h 385"/>
                <a:gd name="T24" fmla="*/ 224 w 379"/>
                <a:gd name="T25" fmla="*/ 5 h 385"/>
                <a:gd name="T26" fmla="*/ 164 w 379"/>
                <a:gd name="T27" fmla="*/ 3 h 385"/>
                <a:gd name="T28" fmla="*/ 168 w 379"/>
                <a:gd name="T29" fmla="*/ 31 h 385"/>
                <a:gd name="T30" fmla="*/ 119 w 379"/>
                <a:gd name="T31" fmla="*/ 46 h 385"/>
                <a:gd name="T32" fmla="*/ 107 w 379"/>
                <a:gd name="T33" fmla="*/ 20 h 385"/>
                <a:gd name="T34" fmla="*/ 58 w 379"/>
                <a:gd name="T35" fmla="*/ 54 h 385"/>
                <a:gd name="T36" fmla="*/ 77 w 379"/>
                <a:gd name="T37" fmla="*/ 75 h 385"/>
                <a:gd name="T38" fmla="*/ 46 w 379"/>
                <a:gd name="T39" fmla="*/ 115 h 385"/>
                <a:gd name="T40" fmla="*/ 21 w 379"/>
                <a:gd name="T41" fmla="*/ 102 h 385"/>
                <a:gd name="T42" fmla="*/ 2 w 379"/>
                <a:gd name="T43" fmla="*/ 158 h 385"/>
                <a:gd name="T44" fmla="*/ 1 w 379"/>
                <a:gd name="T45" fmla="*/ 158 h 385"/>
                <a:gd name="T46" fmla="*/ 30 w 379"/>
                <a:gd name="T47" fmla="*/ 163 h 385"/>
                <a:gd name="T48" fmla="*/ 28 w 379"/>
                <a:gd name="T49" fmla="*/ 214 h 385"/>
                <a:gd name="T50" fmla="*/ 0 w 379"/>
                <a:gd name="T51" fmla="*/ 218 h 385"/>
                <a:gd name="T52" fmla="*/ 17 w 379"/>
                <a:gd name="T53" fmla="*/ 275 h 385"/>
                <a:gd name="T54" fmla="*/ 43 w 379"/>
                <a:gd name="T55" fmla="*/ 263 h 385"/>
                <a:gd name="T56" fmla="*/ 72 w 379"/>
                <a:gd name="T57" fmla="*/ 305 h 385"/>
                <a:gd name="T58" fmla="*/ 51 w 379"/>
                <a:gd name="T59" fmla="*/ 325 h 385"/>
                <a:gd name="T60" fmla="*/ 99 w 379"/>
                <a:gd name="T61" fmla="*/ 361 h 385"/>
                <a:gd name="T62" fmla="*/ 112 w 379"/>
                <a:gd name="T63" fmla="*/ 336 h 385"/>
                <a:gd name="T64" fmla="*/ 160 w 379"/>
                <a:gd name="T65" fmla="*/ 353 h 385"/>
                <a:gd name="T66" fmla="*/ 160 w 379"/>
                <a:gd name="T67" fmla="*/ 353 h 385"/>
                <a:gd name="T68" fmla="*/ 155 w 379"/>
                <a:gd name="T69" fmla="*/ 381 h 385"/>
                <a:gd name="T70" fmla="*/ 215 w 379"/>
                <a:gd name="T71" fmla="*/ 382 h 385"/>
                <a:gd name="T72" fmla="*/ 211 w 379"/>
                <a:gd name="T73" fmla="*/ 354 h 385"/>
                <a:gd name="T74" fmla="*/ 260 w 379"/>
                <a:gd name="T75" fmla="*/ 340 h 385"/>
                <a:gd name="T76" fmla="*/ 272 w 379"/>
                <a:gd name="T77" fmla="*/ 365 h 385"/>
                <a:gd name="T78" fmla="*/ 321 w 379"/>
                <a:gd name="T79" fmla="*/ 331 h 385"/>
                <a:gd name="T80" fmla="*/ 302 w 379"/>
                <a:gd name="T81" fmla="*/ 311 h 385"/>
                <a:gd name="T82" fmla="*/ 333 w 379"/>
                <a:gd name="T83" fmla="*/ 270 h 385"/>
                <a:gd name="T84" fmla="*/ 358 w 379"/>
                <a:gd name="T85" fmla="*/ 284 h 385"/>
                <a:gd name="T86" fmla="*/ 378 w 379"/>
                <a:gd name="T87" fmla="*/ 228 h 385"/>
                <a:gd name="T88" fmla="*/ 378 w 379"/>
                <a:gd name="T89" fmla="*/ 22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9" h="385">
                  <a:moveTo>
                    <a:pt x="378" y="227"/>
                  </a:moveTo>
                  <a:cubicBezTo>
                    <a:pt x="350" y="222"/>
                    <a:pt x="350" y="222"/>
                    <a:pt x="350" y="222"/>
                  </a:cubicBezTo>
                  <a:cubicBezTo>
                    <a:pt x="353" y="205"/>
                    <a:pt x="353" y="187"/>
                    <a:pt x="351" y="171"/>
                  </a:cubicBezTo>
                  <a:cubicBezTo>
                    <a:pt x="379" y="167"/>
                    <a:pt x="379" y="167"/>
                    <a:pt x="379" y="167"/>
                  </a:cubicBezTo>
                  <a:cubicBezTo>
                    <a:pt x="377" y="147"/>
                    <a:pt x="371" y="128"/>
                    <a:pt x="362" y="110"/>
                  </a:cubicBezTo>
                  <a:cubicBezTo>
                    <a:pt x="336" y="122"/>
                    <a:pt x="336" y="122"/>
                    <a:pt x="336" y="122"/>
                  </a:cubicBezTo>
                  <a:cubicBezTo>
                    <a:pt x="329" y="107"/>
                    <a:pt x="319" y="93"/>
                    <a:pt x="307" y="80"/>
                  </a:cubicBezTo>
                  <a:cubicBezTo>
                    <a:pt x="328" y="61"/>
                    <a:pt x="328" y="61"/>
                    <a:pt x="328" y="61"/>
                  </a:cubicBezTo>
                  <a:cubicBezTo>
                    <a:pt x="314" y="46"/>
                    <a:pt x="298" y="34"/>
                    <a:pt x="280" y="24"/>
                  </a:cubicBezTo>
                  <a:cubicBezTo>
                    <a:pt x="267" y="49"/>
                    <a:pt x="267" y="49"/>
                    <a:pt x="267" y="49"/>
                  </a:cubicBezTo>
                  <a:cubicBezTo>
                    <a:pt x="252" y="42"/>
                    <a:pt x="236" y="36"/>
                    <a:pt x="219" y="33"/>
                  </a:cubicBezTo>
                  <a:cubicBezTo>
                    <a:pt x="219" y="33"/>
                    <a:pt x="219" y="33"/>
                    <a:pt x="219" y="33"/>
                  </a:cubicBezTo>
                  <a:cubicBezTo>
                    <a:pt x="224" y="5"/>
                    <a:pt x="224" y="5"/>
                    <a:pt x="224" y="5"/>
                  </a:cubicBezTo>
                  <a:cubicBezTo>
                    <a:pt x="204" y="1"/>
                    <a:pt x="184" y="0"/>
                    <a:pt x="164" y="3"/>
                  </a:cubicBezTo>
                  <a:cubicBezTo>
                    <a:pt x="168" y="31"/>
                    <a:pt x="168" y="31"/>
                    <a:pt x="168" y="31"/>
                  </a:cubicBezTo>
                  <a:cubicBezTo>
                    <a:pt x="151" y="34"/>
                    <a:pt x="134" y="39"/>
                    <a:pt x="119" y="46"/>
                  </a:cubicBezTo>
                  <a:cubicBezTo>
                    <a:pt x="107" y="20"/>
                    <a:pt x="107" y="20"/>
                    <a:pt x="107" y="20"/>
                  </a:cubicBezTo>
                  <a:cubicBezTo>
                    <a:pt x="89" y="29"/>
                    <a:pt x="72" y="40"/>
                    <a:pt x="58" y="54"/>
                  </a:cubicBezTo>
                  <a:cubicBezTo>
                    <a:pt x="77" y="75"/>
                    <a:pt x="77" y="75"/>
                    <a:pt x="77" y="75"/>
                  </a:cubicBezTo>
                  <a:cubicBezTo>
                    <a:pt x="65" y="87"/>
                    <a:pt x="55" y="100"/>
                    <a:pt x="46" y="115"/>
                  </a:cubicBezTo>
                  <a:cubicBezTo>
                    <a:pt x="21" y="102"/>
                    <a:pt x="21" y="102"/>
                    <a:pt x="21" y="102"/>
                  </a:cubicBezTo>
                  <a:cubicBezTo>
                    <a:pt x="12" y="119"/>
                    <a:pt x="5" y="138"/>
                    <a:pt x="2" y="158"/>
                  </a:cubicBezTo>
                  <a:cubicBezTo>
                    <a:pt x="1" y="158"/>
                    <a:pt x="1" y="158"/>
                    <a:pt x="1" y="158"/>
                  </a:cubicBezTo>
                  <a:cubicBezTo>
                    <a:pt x="30" y="163"/>
                    <a:pt x="30" y="163"/>
                    <a:pt x="30" y="163"/>
                  </a:cubicBezTo>
                  <a:cubicBezTo>
                    <a:pt x="26" y="181"/>
                    <a:pt x="26" y="198"/>
                    <a:pt x="28" y="214"/>
                  </a:cubicBezTo>
                  <a:cubicBezTo>
                    <a:pt x="0" y="218"/>
                    <a:pt x="0" y="218"/>
                    <a:pt x="0" y="218"/>
                  </a:cubicBezTo>
                  <a:cubicBezTo>
                    <a:pt x="3" y="238"/>
                    <a:pt x="9" y="257"/>
                    <a:pt x="17" y="275"/>
                  </a:cubicBezTo>
                  <a:cubicBezTo>
                    <a:pt x="43" y="263"/>
                    <a:pt x="43" y="263"/>
                    <a:pt x="43" y="263"/>
                  </a:cubicBezTo>
                  <a:cubicBezTo>
                    <a:pt x="50" y="278"/>
                    <a:pt x="60" y="293"/>
                    <a:pt x="72" y="305"/>
                  </a:cubicBezTo>
                  <a:cubicBezTo>
                    <a:pt x="51" y="325"/>
                    <a:pt x="51" y="325"/>
                    <a:pt x="51" y="325"/>
                  </a:cubicBezTo>
                  <a:cubicBezTo>
                    <a:pt x="65" y="339"/>
                    <a:pt x="81" y="351"/>
                    <a:pt x="99" y="361"/>
                  </a:cubicBezTo>
                  <a:cubicBezTo>
                    <a:pt x="112" y="336"/>
                    <a:pt x="112" y="336"/>
                    <a:pt x="112" y="336"/>
                  </a:cubicBezTo>
                  <a:cubicBezTo>
                    <a:pt x="127" y="344"/>
                    <a:pt x="143" y="350"/>
                    <a:pt x="160" y="353"/>
                  </a:cubicBezTo>
                  <a:cubicBezTo>
                    <a:pt x="160" y="353"/>
                    <a:pt x="160" y="353"/>
                    <a:pt x="160" y="353"/>
                  </a:cubicBezTo>
                  <a:cubicBezTo>
                    <a:pt x="155" y="381"/>
                    <a:pt x="155" y="381"/>
                    <a:pt x="155" y="381"/>
                  </a:cubicBezTo>
                  <a:cubicBezTo>
                    <a:pt x="175" y="385"/>
                    <a:pt x="195" y="385"/>
                    <a:pt x="215" y="382"/>
                  </a:cubicBezTo>
                  <a:cubicBezTo>
                    <a:pt x="211" y="354"/>
                    <a:pt x="211" y="354"/>
                    <a:pt x="211" y="354"/>
                  </a:cubicBezTo>
                  <a:cubicBezTo>
                    <a:pt x="228" y="352"/>
                    <a:pt x="245" y="347"/>
                    <a:pt x="260" y="340"/>
                  </a:cubicBezTo>
                  <a:cubicBezTo>
                    <a:pt x="272" y="365"/>
                    <a:pt x="272" y="365"/>
                    <a:pt x="272" y="365"/>
                  </a:cubicBezTo>
                  <a:cubicBezTo>
                    <a:pt x="290" y="357"/>
                    <a:pt x="307" y="345"/>
                    <a:pt x="321" y="331"/>
                  </a:cubicBezTo>
                  <a:cubicBezTo>
                    <a:pt x="302" y="311"/>
                    <a:pt x="302" y="311"/>
                    <a:pt x="302" y="311"/>
                  </a:cubicBezTo>
                  <a:cubicBezTo>
                    <a:pt x="314" y="299"/>
                    <a:pt x="325" y="285"/>
                    <a:pt x="333" y="270"/>
                  </a:cubicBezTo>
                  <a:cubicBezTo>
                    <a:pt x="358" y="284"/>
                    <a:pt x="358" y="284"/>
                    <a:pt x="358" y="284"/>
                  </a:cubicBezTo>
                  <a:cubicBezTo>
                    <a:pt x="367" y="267"/>
                    <a:pt x="374" y="248"/>
                    <a:pt x="378" y="228"/>
                  </a:cubicBezTo>
                  <a:lnTo>
                    <a:pt x="378" y="227"/>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nvGrpSpPr>
            <p:cNvPr id="62" name="Group 61">
              <a:extLst>
                <a:ext uri="{FF2B5EF4-FFF2-40B4-BE49-F238E27FC236}">
                  <a16:creationId xmlns:a16="http://schemas.microsoft.com/office/drawing/2014/main" id="{0230AA63-3C8E-44D8-9A51-8EEFC885D88C}"/>
                </a:ext>
              </a:extLst>
            </p:cNvPr>
            <p:cNvGrpSpPr/>
            <p:nvPr/>
          </p:nvGrpSpPr>
          <p:grpSpPr>
            <a:xfrm>
              <a:off x="7919803" y="5495086"/>
              <a:ext cx="388582" cy="390213"/>
              <a:chOff x="3019097" y="3926262"/>
              <a:chExt cx="388582" cy="390213"/>
            </a:xfrm>
          </p:grpSpPr>
          <p:sp>
            <p:nvSpPr>
              <p:cNvPr id="72" name="Freeform 44">
                <a:extLst>
                  <a:ext uri="{FF2B5EF4-FFF2-40B4-BE49-F238E27FC236}">
                    <a16:creationId xmlns:a16="http://schemas.microsoft.com/office/drawing/2014/main" id="{08645C60-2F9D-42EE-9114-A3B5C6BF74DA}"/>
                  </a:ext>
                </a:extLst>
              </p:cNvPr>
              <p:cNvSpPr>
                <a:spLocks/>
              </p:cNvSpPr>
              <p:nvPr/>
            </p:nvSpPr>
            <p:spPr bwMode="auto">
              <a:xfrm>
                <a:off x="3229273" y="3926262"/>
                <a:ext cx="178406" cy="180850"/>
              </a:xfrm>
              <a:custGeom>
                <a:avLst/>
                <a:gdLst>
                  <a:gd name="T0" fmla="*/ 60 w 93"/>
                  <a:gd name="T1" fmla="*/ 13 h 94"/>
                  <a:gd name="T2" fmla="*/ 65 w 93"/>
                  <a:gd name="T3" fmla="*/ 13 h 94"/>
                  <a:gd name="T4" fmla="*/ 65 w 93"/>
                  <a:gd name="T5" fmla="*/ 19 h 94"/>
                  <a:gd name="T6" fmla="*/ 12 w 93"/>
                  <a:gd name="T7" fmla="*/ 72 h 94"/>
                  <a:gd name="T8" fmla="*/ 19 w 93"/>
                  <a:gd name="T9" fmla="*/ 80 h 94"/>
                  <a:gd name="T10" fmla="*/ 72 w 93"/>
                  <a:gd name="T11" fmla="*/ 26 h 94"/>
                  <a:gd name="T12" fmla="*/ 78 w 93"/>
                  <a:gd name="T13" fmla="*/ 26 h 94"/>
                  <a:gd name="T14" fmla="*/ 78 w 93"/>
                  <a:gd name="T15" fmla="*/ 32 h 94"/>
                  <a:gd name="T16" fmla="*/ 25 w 93"/>
                  <a:gd name="T17" fmla="*/ 85 h 94"/>
                  <a:gd name="T18" fmla="*/ 33 w 93"/>
                  <a:gd name="T19" fmla="*/ 94 h 94"/>
                  <a:gd name="T20" fmla="*/ 84 w 93"/>
                  <a:gd name="T21" fmla="*/ 43 h 94"/>
                  <a:gd name="T22" fmla="*/ 83 w 93"/>
                  <a:gd name="T23" fmla="*/ 9 h 94"/>
                  <a:gd name="T24" fmla="*/ 49 w 93"/>
                  <a:gd name="T25" fmla="*/ 9 h 94"/>
                  <a:gd name="T26" fmla="*/ 0 w 93"/>
                  <a:gd name="T27" fmla="*/ 60 h 94"/>
                  <a:gd name="T28" fmla="*/ 6 w 93"/>
                  <a:gd name="T29" fmla="*/ 67 h 94"/>
                  <a:gd name="T30" fmla="*/ 60 w 93"/>
                  <a:gd name="T31"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4">
                    <a:moveTo>
                      <a:pt x="60" y="13"/>
                    </a:moveTo>
                    <a:cubicBezTo>
                      <a:pt x="61" y="12"/>
                      <a:pt x="63" y="12"/>
                      <a:pt x="65" y="13"/>
                    </a:cubicBezTo>
                    <a:cubicBezTo>
                      <a:pt x="67" y="15"/>
                      <a:pt x="67" y="18"/>
                      <a:pt x="65" y="19"/>
                    </a:cubicBezTo>
                    <a:cubicBezTo>
                      <a:pt x="12" y="72"/>
                      <a:pt x="12" y="72"/>
                      <a:pt x="12" y="72"/>
                    </a:cubicBezTo>
                    <a:cubicBezTo>
                      <a:pt x="19" y="80"/>
                      <a:pt x="19" y="80"/>
                      <a:pt x="19" y="80"/>
                    </a:cubicBezTo>
                    <a:cubicBezTo>
                      <a:pt x="72" y="26"/>
                      <a:pt x="72" y="26"/>
                      <a:pt x="72" y="26"/>
                    </a:cubicBezTo>
                    <a:cubicBezTo>
                      <a:pt x="74" y="25"/>
                      <a:pt x="76" y="25"/>
                      <a:pt x="78" y="26"/>
                    </a:cubicBezTo>
                    <a:cubicBezTo>
                      <a:pt x="80" y="28"/>
                      <a:pt x="80" y="30"/>
                      <a:pt x="78" y="32"/>
                    </a:cubicBezTo>
                    <a:cubicBezTo>
                      <a:pt x="25" y="85"/>
                      <a:pt x="25" y="85"/>
                      <a:pt x="25" y="85"/>
                    </a:cubicBezTo>
                    <a:cubicBezTo>
                      <a:pt x="33" y="94"/>
                      <a:pt x="33" y="94"/>
                      <a:pt x="33" y="94"/>
                    </a:cubicBezTo>
                    <a:cubicBezTo>
                      <a:pt x="84" y="43"/>
                      <a:pt x="84" y="43"/>
                      <a:pt x="84" y="43"/>
                    </a:cubicBezTo>
                    <a:cubicBezTo>
                      <a:pt x="93" y="33"/>
                      <a:pt x="93" y="18"/>
                      <a:pt x="83" y="9"/>
                    </a:cubicBezTo>
                    <a:cubicBezTo>
                      <a:pt x="74" y="0"/>
                      <a:pt x="59" y="0"/>
                      <a:pt x="49" y="9"/>
                    </a:cubicBezTo>
                    <a:cubicBezTo>
                      <a:pt x="0" y="60"/>
                      <a:pt x="0" y="60"/>
                      <a:pt x="0" y="60"/>
                    </a:cubicBezTo>
                    <a:cubicBezTo>
                      <a:pt x="6" y="67"/>
                      <a:pt x="6" y="67"/>
                      <a:pt x="6" y="67"/>
                    </a:cubicBezTo>
                    <a:lnTo>
                      <a:pt x="60" y="13"/>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76" name="Freeform 45">
                <a:extLst>
                  <a:ext uri="{FF2B5EF4-FFF2-40B4-BE49-F238E27FC236}">
                    <a16:creationId xmlns:a16="http://schemas.microsoft.com/office/drawing/2014/main" id="{34C36E0B-85E6-4967-848C-AFE942A7CDC6}"/>
                  </a:ext>
                </a:extLst>
              </p:cNvPr>
              <p:cNvSpPr>
                <a:spLocks noEditPoints="1"/>
              </p:cNvSpPr>
              <p:nvPr/>
            </p:nvSpPr>
            <p:spPr bwMode="auto">
              <a:xfrm>
                <a:off x="3019097" y="3927892"/>
                <a:ext cx="386953" cy="388583"/>
              </a:xfrm>
              <a:custGeom>
                <a:avLst/>
                <a:gdLst>
                  <a:gd name="T0" fmla="*/ 171 w 201"/>
                  <a:gd name="T1" fmla="*/ 188 h 202"/>
                  <a:gd name="T2" fmla="*/ 156 w 201"/>
                  <a:gd name="T3" fmla="*/ 173 h 202"/>
                  <a:gd name="T4" fmla="*/ 171 w 201"/>
                  <a:gd name="T5" fmla="*/ 158 h 202"/>
                  <a:gd name="T6" fmla="*/ 186 w 201"/>
                  <a:gd name="T7" fmla="*/ 173 h 202"/>
                  <a:gd name="T8" fmla="*/ 171 w 201"/>
                  <a:gd name="T9" fmla="*/ 188 h 202"/>
                  <a:gd name="T10" fmla="*/ 94 w 201"/>
                  <a:gd name="T11" fmla="*/ 58 h 202"/>
                  <a:gd name="T12" fmla="*/ 95 w 201"/>
                  <a:gd name="T13" fmla="*/ 47 h 202"/>
                  <a:gd name="T14" fmla="*/ 47 w 201"/>
                  <a:gd name="T15" fmla="*/ 0 h 202"/>
                  <a:gd name="T16" fmla="*/ 28 w 201"/>
                  <a:gd name="T17" fmla="*/ 4 h 202"/>
                  <a:gd name="T18" fmla="*/ 58 w 201"/>
                  <a:gd name="T19" fmla="*/ 34 h 202"/>
                  <a:gd name="T20" fmla="*/ 58 w 201"/>
                  <a:gd name="T21" fmla="*/ 47 h 202"/>
                  <a:gd name="T22" fmla="*/ 45 w 201"/>
                  <a:gd name="T23" fmla="*/ 60 h 202"/>
                  <a:gd name="T24" fmla="*/ 32 w 201"/>
                  <a:gd name="T25" fmla="*/ 60 h 202"/>
                  <a:gd name="T26" fmla="*/ 3 w 201"/>
                  <a:gd name="T27" fmla="*/ 32 h 202"/>
                  <a:gd name="T28" fmla="*/ 0 w 201"/>
                  <a:gd name="T29" fmla="*/ 47 h 202"/>
                  <a:gd name="T30" fmla="*/ 47 w 201"/>
                  <a:gd name="T31" fmla="*/ 94 h 202"/>
                  <a:gd name="T32" fmla="*/ 53 w 201"/>
                  <a:gd name="T33" fmla="*/ 94 h 202"/>
                  <a:gd name="T34" fmla="*/ 152 w 201"/>
                  <a:gd name="T35" fmla="*/ 192 h 202"/>
                  <a:gd name="T36" fmla="*/ 190 w 201"/>
                  <a:gd name="T37" fmla="*/ 191 h 202"/>
                  <a:gd name="T38" fmla="*/ 190 w 201"/>
                  <a:gd name="T39" fmla="*/ 153 h 202"/>
                  <a:gd name="T40" fmla="*/ 94 w 201"/>
                  <a:gd name="T41" fmla="*/ 5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202">
                    <a:moveTo>
                      <a:pt x="171" y="188"/>
                    </a:moveTo>
                    <a:cubicBezTo>
                      <a:pt x="163" y="188"/>
                      <a:pt x="156" y="182"/>
                      <a:pt x="156" y="173"/>
                    </a:cubicBezTo>
                    <a:cubicBezTo>
                      <a:pt x="156" y="165"/>
                      <a:pt x="163" y="158"/>
                      <a:pt x="171" y="158"/>
                    </a:cubicBezTo>
                    <a:cubicBezTo>
                      <a:pt x="179" y="158"/>
                      <a:pt x="186" y="165"/>
                      <a:pt x="186" y="173"/>
                    </a:cubicBezTo>
                    <a:cubicBezTo>
                      <a:pt x="186" y="182"/>
                      <a:pt x="179" y="188"/>
                      <a:pt x="171" y="188"/>
                    </a:cubicBezTo>
                    <a:close/>
                    <a:moveTo>
                      <a:pt x="94" y="58"/>
                    </a:moveTo>
                    <a:cubicBezTo>
                      <a:pt x="95" y="55"/>
                      <a:pt x="95" y="51"/>
                      <a:pt x="95" y="47"/>
                    </a:cubicBezTo>
                    <a:cubicBezTo>
                      <a:pt x="95" y="21"/>
                      <a:pt x="74" y="0"/>
                      <a:pt x="47" y="0"/>
                    </a:cubicBezTo>
                    <a:cubicBezTo>
                      <a:pt x="41" y="0"/>
                      <a:pt x="34" y="1"/>
                      <a:pt x="28" y="4"/>
                    </a:cubicBezTo>
                    <a:cubicBezTo>
                      <a:pt x="58" y="34"/>
                      <a:pt x="58" y="34"/>
                      <a:pt x="58" y="34"/>
                    </a:cubicBezTo>
                    <a:cubicBezTo>
                      <a:pt x="62" y="37"/>
                      <a:pt x="62" y="43"/>
                      <a:pt x="58" y="47"/>
                    </a:cubicBezTo>
                    <a:cubicBezTo>
                      <a:pt x="45" y="60"/>
                      <a:pt x="45" y="60"/>
                      <a:pt x="45" y="60"/>
                    </a:cubicBezTo>
                    <a:cubicBezTo>
                      <a:pt x="41" y="64"/>
                      <a:pt x="35" y="64"/>
                      <a:pt x="32" y="60"/>
                    </a:cubicBezTo>
                    <a:cubicBezTo>
                      <a:pt x="3" y="32"/>
                      <a:pt x="3" y="32"/>
                      <a:pt x="3" y="32"/>
                    </a:cubicBezTo>
                    <a:cubicBezTo>
                      <a:pt x="1" y="36"/>
                      <a:pt x="0" y="42"/>
                      <a:pt x="0" y="47"/>
                    </a:cubicBezTo>
                    <a:cubicBezTo>
                      <a:pt x="0" y="73"/>
                      <a:pt x="22" y="94"/>
                      <a:pt x="47" y="94"/>
                    </a:cubicBezTo>
                    <a:cubicBezTo>
                      <a:pt x="50" y="94"/>
                      <a:pt x="52" y="94"/>
                      <a:pt x="53" y="94"/>
                    </a:cubicBezTo>
                    <a:cubicBezTo>
                      <a:pt x="152" y="192"/>
                      <a:pt x="152" y="192"/>
                      <a:pt x="152" y="192"/>
                    </a:cubicBezTo>
                    <a:cubicBezTo>
                      <a:pt x="163" y="202"/>
                      <a:pt x="180" y="202"/>
                      <a:pt x="190" y="191"/>
                    </a:cubicBezTo>
                    <a:cubicBezTo>
                      <a:pt x="201" y="181"/>
                      <a:pt x="201" y="164"/>
                      <a:pt x="190" y="153"/>
                    </a:cubicBezTo>
                    <a:lnTo>
                      <a:pt x="94" y="5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77" name="Freeform 46">
                <a:extLst>
                  <a:ext uri="{FF2B5EF4-FFF2-40B4-BE49-F238E27FC236}">
                    <a16:creationId xmlns:a16="http://schemas.microsoft.com/office/drawing/2014/main" id="{95920CB5-7C52-43B4-8A2B-31317A57EE1B}"/>
                  </a:ext>
                </a:extLst>
              </p:cNvPr>
              <p:cNvSpPr>
                <a:spLocks/>
              </p:cNvSpPr>
              <p:nvPr/>
            </p:nvSpPr>
            <p:spPr bwMode="auto">
              <a:xfrm>
                <a:off x="3019097" y="4160878"/>
                <a:ext cx="152337" cy="151523"/>
              </a:xfrm>
              <a:custGeom>
                <a:avLst/>
                <a:gdLst>
                  <a:gd name="T0" fmla="*/ 90 w 187"/>
                  <a:gd name="T1" fmla="*/ 71 h 186"/>
                  <a:gd name="T2" fmla="*/ 55 w 187"/>
                  <a:gd name="T3" fmla="*/ 73 h 186"/>
                  <a:gd name="T4" fmla="*/ 0 w 187"/>
                  <a:gd name="T5" fmla="*/ 165 h 186"/>
                  <a:gd name="T6" fmla="*/ 22 w 187"/>
                  <a:gd name="T7" fmla="*/ 186 h 186"/>
                  <a:gd name="T8" fmla="*/ 109 w 187"/>
                  <a:gd name="T9" fmla="*/ 127 h 186"/>
                  <a:gd name="T10" fmla="*/ 111 w 187"/>
                  <a:gd name="T11" fmla="*/ 99 h 186"/>
                  <a:gd name="T12" fmla="*/ 187 w 187"/>
                  <a:gd name="T13" fmla="*/ 26 h 186"/>
                  <a:gd name="T14" fmla="*/ 159 w 187"/>
                  <a:gd name="T15" fmla="*/ 0 h 186"/>
                  <a:gd name="T16" fmla="*/ 90 w 187"/>
                  <a:gd name="T17"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6">
                    <a:moveTo>
                      <a:pt x="90" y="71"/>
                    </a:moveTo>
                    <a:lnTo>
                      <a:pt x="55" y="73"/>
                    </a:lnTo>
                    <a:lnTo>
                      <a:pt x="0" y="165"/>
                    </a:lnTo>
                    <a:lnTo>
                      <a:pt x="22" y="186"/>
                    </a:lnTo>
                    <a:lnTo>
                      <a:pt x="109" y="127"/>
                    </a:lnTo>
                    <a:lnTo>
                      <a:pt x="111" y="99"/>
                    </a:lnTo>
                    <a:lnTo>
                      <a:pt x="187" y="26"/>
                    </a:lnTo>
                    <a:lnTo>
                      <a:pt x="159" y="0"/>
                    </a:lnTo>
                    <a:lnTo>
                      <a:pt x="90" y="7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grpSp>
      <p:grpSp>
        <p:nvGrpSpPr>
          <p:cNvPr id="78" name="Group 77">
            <a:extLst>
              <a:ext uri="{FF2B5EF4-FFF2-40B4-BE49-F238E27FC236}">
                <a16:creationId xmlns:a16="http://schemas.microsoft.com/office/drawing/2014/main" id="{5B736EDD-F429-492F-9F82-EE792FEAB55F}"/>
              </a:ext>
            </a:extLst>
          </p:cNvPr>
          <p:cNvGrpSpPr/>
          <p:nvPr/>
        </p:nvGrpSpPr>
        <p:grpSpPr>
          <a:xfrm>
            <a:off x="1549221" y="3707498"/>
            <a:ext cx="547150" cy="453786"/>
            <a:chOff x="212725" y="4633913"/>
            <a:chExt cx="1382713" cy="1235075"/>
          </a:xfrm>
        </p:grpSpPr>
        <p:sp>
          <p:nvSpPr>
            <p:cNvPr id="79" name="Freeform 15">
              <a:extLst>
                <a:ext uri="{FF2B5EF4-FFF2-40B4-BE49-F238E27FC236}">
                  <a16:creationId xmlns:a16="http://schemas.microsoft.com/office/drawing/2014/main" id="{B2B26470-3B26-44DB-8782-44C451CDBA29}"/>
                </a:ext>
              </a:extLst>
            </p:cNvPr>
            <p:cNvSpPr>
              <a:spLocks noChangeArrowheads="1"/>
            </p:cNvSpPr>
            <p:nvPr/>
          </p:nvSpPr>
          <p:spPr bwMode="auto">
            <a:xfrm>
              <a:off x="341313" y="4781550"/>
              <a:ext cx="425450" cy="88900"/>
            </a:xfrm>
            <a:custGeom>
              <a:avLst/>
              <a:gdLst>
                <a:gd name="T0" fmla="*/ 1125 w 1181"/>
                <a:gd name="T1" fmla="*/ 247 h 248"/>
                <a:gd name="T2" fmla="*/ 1125 w 1181"/>
                <a:gd name="T3" fmla="*/ 247 h 248"/>
                <a:gd name="T4" fmla="*/ 54 w 1181"/>
                <a:gd name="T5" fmla="*/ 247 h 248"/>
                <a:gd name="T6" fmla="*/ 0 w 1181"/>
                <a:gd name="T7" fmla="*/ 193 h 248"/>
                <a:gd name="T8" fmla="*/ 0 w 1181"/>
                <a:gd name="T9" fmla="*/ 56 h 248"/>
                <a:gd name="T10" fmla="*/ 54 w 1181"/>
                <a:gd name="T11" fmla="*/ 0 h 248"/>
                <a:gd name="T12" fmla="*/ 1125 w 1181"/>
                <a:gd name="T13" fmla="*/ 0 h 248"/>
                <a:gd name="T14" fmla="*/ 1180 w 1181"/>
                <a:gd name="T15" fmla="*/ 56 h 248"/>
                <a:gd name="T16" fmla="*/ 1180 w 1181"/>
                <a:gd name="T17" fmla="*/ 193 h 248"/>
                <a:gd name="T18" fmla="*/ 1125 w 1181"/>
                <a:gd name="T19" fmla="*/ 24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48">
                  <a:moveTo>
                    <a:pt x="1125" y="247"/>
                  </a:moveTo>
                  <a:lnTo>
                    <a:pt x="1125" y="247"/>
                  </a:lnTo>
                  <a:cubicBezTo>
                    <a:pt x="54" y="247"/>
                    <a:pt x="54" y="247"/>
                    <a:pt x="54" y="247"/>
                  </a:cubicBezTo>
                  <a:cubicBezTo>
                    <a:pt x="27" y="247"/>
                    <a:pt x="0" y="220"/>
                    <a:pt x="0" y="193"/>
                  </a:cubicBezTo>
                  <a:cubicBezTo>
                    <a:pt x="0" y="56"/>
                    <a:pt x="0" y="56"/>
                    <a:pt x="0" y="56"/>
                  </a:cubicBezTo>
                  <a:cubicBezTo>
                    <a:pt x="0" y="27"/>
                    <a:pt x="27" y="0"/>
                    <a:pt x="54" y="0"/>
                  </a:cubicBezTo>
                  <a:cubicBezTo>
                    <a:pt x="1125" y="0"/>
                    <a:pt x="1125" y="0"/>
                    <a:pt x="1125" y="0"/>
                  </a:cubicBezTo>
                  <a:cubicBezTo>
                    <a:pt x="1152" y="0"/>
                    <a:pt x="1180" y="27"/>
                    <a:pt x="1180" y="56"/>
                  </a:cubicBezTo>
                  <a:cubicBezTo>
                    <a:pt x="1180" y="193"/>
                    <a:pt x="1180" y="193"/>
                    <a:pt x="1180" y="193"/>
                  </a:cubicBezTo>
                  <a:cubicBezTo>
                    <a:pt x="1180" y="220"/>
                    <a:pt x="1152" y="247"/>
                    <a:pt x="1125" y="247"/>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0" name="Freeform 16">
              <a:extLst>
                <a:ext uri="{FF2B5EF4-FFF2-40B4-BE49-F238E27FC236}">
                  <a16:creationId xmlns:a16="http://schemas.microsoft.com/office/drawing/2014/main" id="{1F221231-F922-4B5F-B07B-B20C2F93E6FC}"/>
                </a:ext>
              </a:extLst>
            </p:cNvPr>
            <p:cNvSpPr>
              <a:spLocks noChangeArrowheads="1"/>
            </p:cNvSpPr>
            <p:nvPr/>
          </p:nvSpPr>
          <p:spPr bwMode="auto">
            <a:xfrm>
              <a:off x="863600" y="4633913"/>
              <a:ext cx="731838" cy="385762"/>
            </a:xfrm>
            <a:custGeom>
              <a:avLst/>
              <a:gdLst>
                <a:gd name="T0" fmla="*/ 247 w 2032"/>
                <a:gd name="T1" fmla="*/ 0 h 1072"/>
                <a:gd name="T2" fmla="*/ 247 w 2032"/>
                <a:gd name="T3" fmla="*/ 0 h 1072"/>
                <a:gd name="T4" fmla="*/ 1866 w 2032"/>
                <a:gd name="T5" fmla="*/ 0 h 1072"/>
                <a:gd name="T6" fmla="*/ 2031 w 2032"/>
                <a:gd name="T7" fmla="*/ 166 h 1072"/>
                <a:gd name="T8" fmla="*/ 2031 w 2032"/>
                <a:gd name="T9" fmla="*/ 878 h 1072"/>
                <a:gd name="T10" fmla="*/ 1866 w 2032"/>
                <a:gd name="T11" fmla="*/ 1071 h 1072"/>
                <a:gd name="T12" fmla="*/ 0 w 2032"/>
                <a:gd name="T13" fmla="*/ 1071 h 1072"/>
              </a:gdLst>
              <a:ahLst/>
              <a:cxnLst>
                <a:cxn ang="0">
                  <a:pos x="T0" y="T1"/>
                </a:cxn>
                <a:cxn ang="0">
                  <a:pos x="T2" y="T3"/>
                </a:cxn>
                <a:cxn ang="0">
                  <a:pos x="T4" y="T5"/>
                </a:cxn>
                <a:cxn ang="0">
                  <a:pos x="T6" y="T7"/>
                </a:cxn>
                <a:cxn ang="0">
                  <a:pos x="T8" y="T9"/>
                </a:cxn>
                <a:cxn ang="0">
                  <a:pos x="T10" y="T11"/>
                </a:cxn>
                <a:cxn ang="0">
                  <a:pos x="T12" y="T13"/>
                </a:cxn>
              </a:cxnLst>
              <a:rect l="0" t="0" r="r" b="b"/>
              <a:pathLst>
                <a:path w="2032" h="1072">
                  <a:moveTo>
                    <a:pt x="247" y="0"/>
                  </a:moveTo>
                  <a:lnTo>
                    <a:pt x="247" y="0"/>
                  </a:lnTo>
                  <a:cubicBezTo>
                    <a:pt x="1866" y="0"/>
                    <a:pt x="1866" y="0"/>
                    <a:pt x="1866" y="0"/>
                  </a:cubicBezTo>
                  <a:cubicBezTo>
                    <a:pt x="1976" y="0"/>
                    <a:pt x="2031" y="83"/>
                    <a:pt x="2031" y="166"/>
                  </a:cubicBezTo>
                  <a:cubicBezTo>
                    <a:pt x="2031" y="878"/>
                    <a:pt x="2031" y="878"/>
                    <a:pt x="2031" y="878"/>
                  </a:cubicBezTo>
                  <a:cubicBezTo>
                    <a:pt x="2031" y="988"/>
                    <a:pt x="1976" y="1071"/>
                    <a:pt x="1866" y="1071"/>
                  </a:cubicBezTo>
                  <a:cubicBezTo>
                    <a:pt x="0" y="1071"/>
                    <a:pt x="0" y="1071"/>
                    <a:pt x="0" y="1071"/>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1" name="Freeform 17">
              <a:extLst>
                <a:ext uri="{FF2B5EF4-FFF2-40B4-BE49-F238E27FC236}">
                  <a16:creationId xmlns:a16="http://schemas.microsoft.com/office/drawing/2014/main" id="{CFAF8A94-1D0A-458C-BC1F-3A261853A919}"/>
                </a:ext>
              </a:extLst>
            </p:cNvPr>
            <p:cNvSpPr>
              <a:spLocks noChangeArrowheads="1"/>
            </p:cNvSpPr>
            <p:nvPr/>
          </p:nvSpPr>
          <p:spPr bwMode="auto">
            <a:xfrm>
              <a:off x="212725" y="4633913"/>
              <a:ext cx="741363" cy="385762"/>
            </a:xfrm>
            <a:custGeom>
              <a:avLst/>
              <a:gdLst>
                <a:gd name="T0" fmla="*/ 1810 w 2058"/>
                <a:gd name="T1" fmla="*/ 1071 h 1072"/>
                <a:gd name="T2" fmla="*/ 1810 w 2058"/>
                <a:gd name="T3" fmla="*/ 1071 h 1072"/>
                <a:gd name="T4" fmla="*/ 164 w 2058"/>
                <a:gd name="T5" fmla="*/ 1071 h 1072"/>
                <a:gd name="T6" fmla="*/ 0 w 2058"/>
                <a:gd name="T7" fmla="*/ 878 h 1072"/>
                <a:gd name="T8" fmla="*/ 0 w 2058"/>
                <a:gd name="T9" fmla="*/ 166 h 1072"/>
                <a:gd name="T10" fmla="*/ 164 w 2058"/>
                <a:gd name="T11" fmla="*/ 0 h 1072"/>
                <a:gd name="T12" fmla="*/ 2057 w 2058"/>
                <a:gd name="T13" fmla="*/ 0 h 1072"/>
              </a:gdLst>
              <a:ahLst/>
              <a:cxnLst>
                <a:cxn ang="0">
                  <a:pos x="T0" y="T1"/>
                </a:cxn>
                <a:cxn ang="0">
                  <a:pos x="T2" y="T3"/>
                </a:cxn>
                <a:cxn ang="0">
                  <a:pos x="T4" y="T5"/>
                </a:cxn>
                <a:cxn ang="0">
                  <a:pos x="T6" y="T7"/>
                </a:cxn>
                <a:cxn ang="0">
                  <a:pos x="T8" y="T9"/>
                </a:cxn>
                <a:cxn ang="0">
                  <a:pos x="T10" y="T11"/>
                </a:cxn>
                <a:cxn ang="0">
                  <a:pos x="T12" y="T13"/>
                </a:cxn>
              </a:cxnLst>
              <a:rect l="0" t="0" r="r" b="b"/>
              <a:pathLst>
                <a:path w="2058" h="1072">
                  <a:moveTo>
                    <a:pt x="1810" y="1071"/>
                  </a:moveTo>
                  <a:lnTo>
                    <a:pt x="1810" y="1071"/>
                  </a:lnTo>
                  <a:cubicBezTo>
                    <a:pt x="164" y="1071"/>
                    <a:pt x="164" y="1071"/>
                    <a:pt x="164" y="1071"/>
                  </a:cubicBezTo>
                  <a:cubicBezTo>
                    <a:pt x="81" y="1071"/>
                    <a:pt x="0" y="988"/>
                    <a:pt x="0" y="878"/>
                  </a:cubicBezTo>
                  <a:cubicBezTo>
                    <a:pt x="0" y="166"/>
                    <a:pt x="0" y="166"/>
                    <a:pt x="0" y="166"/>
                  </a:cubicBezTo>
                  <a:cubicBezTo>
                    <a:pt x="0" y="83"/>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2" name="Line 18">
              <a:extLst>
                <a:ext uri="{FF2B5EF4-FFF2-40B4-BE49-F238E27FC236}">
                  <a16:creationId xmlns:a16="http://schemas.microsoft.com/office/drawing/2014/main" id="{A362DC76-1685-44C3-A49E-F67173F85425}"/>
                </a:ext>
              </a:extLst>
            </p:cNvPr>
            <p:cNvSpPr>
              <a:spLocks noChangeShapeType="1"/>
            </p:cNvSpPr>
            <p:nvPr/>
          </p:nvSpPr>
          <p:spPr bwMode="auto">
            <a:xfrm flipH="1">
              <a:off x="854075" y="4633913"/>
              <a:ext cx="111125" cy="385762"/>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3" name="Freeform 19">
              <a:extLst>
                <a:ext uri="{FF2B5EF4-FFF2-40B4-BE49-F238E27FC236}">
                  <a16:creationId xmlns:a16="http://schemas.microsoft.com/office/drawing/2014/main" id="{64A9014C-A65F-499E-BE1B-312F9EA70FDA}"/>
                </a:ext>
              </a:extLst>
            </p:cNvPr>
            <p:cNvSpPr>
              <a:spLocks noChangeArrowheads="1"/>
            </p:cNvSpPr>
            <p:nvPr/>
          </p:nvSpPr>
          <p:spPr bwMode="auto">
            <a:xfrm>
              <a:off x="341313" y="5207000"/>
              <a:ext cx="425450" cy="88900"/>
            </a:xfrm>
            <a:custGeom>
              <a:avLst/>
              <a:gdLst>
                <a:gd name="T0" fmla="*/ 1125 w 1181"/>
                <a:gd name="T1" fmla="*/ 247 h 248"/>
                <a:gd name="T2" fmla="*/ 1125 w 1181"/>
                <a:gd name="T3" fmla="*/ 247 h 248"/>
                <a:gd name="T4" fmla="*/ 54 w 1181"/>
                <a:gd name="T5" fmla="*/ 247 h 248"/>
                <a:gd name="T6" fmla="*/ 0 w 1181"/>
                <a:gd name="T7" fmla="*/ 193 h 248"/>
                <a:gd name="T8" fmla="*/ 0 w 1181"/>
                <a:gd name="T9" fmla="*/ 83 h 248"/>
                <a:gd name="T10" fmla="*/ 54 w 1181"/>
                <a:gd name="T11" fmla="*/ 0 h 248"/>
                <a:gd name="T12" fmla="*/ 1125 w 1181"/>
                <a:gd name="T13" fmla="*/ 0 h 248"/>
                <a:gd name="T14" fmla="*/ 1180 w 1181"/>
                <a:gd name="T15" fmla="*/ 83 h 248"/>
                <a:gd name="T16" fmla="*/ 1180 w 1181"/>
                <a:gd name="T17" fmla="*/ 193 h 248"/>
                <a:gd name="T18" fmla="*/ 1125 w 1181"/>
                <a:gd name="T19" fmla="*/ 24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48">
                  <a:moveTo>
                    <a:pt x="1125" y="247"/>
                  </a:moveTo>
                  <a:lnTo>
                    <a:pt x="1125" y="247"/>
                  </a:lnTo>
                  <a:cubicBezTo>
                    <a:pt x="54" y="247"/>
                    <a:pt x="54" y="247"/>
                    <a:pt x="54" y="247"/>
                  </a:cubicBezTo>
                  <a:cubicBezTo>
                    <a:pt x="27" y="247"/>
                    <a:pt x="0" y="220"/>
                    <a:pt x="0" y="193"/>
                  </a:cubicBezTo>
                  <a:cubicBezTo>
                    <a:pt x="0" y="83"/>
                    <a:pt x="0" y="83"/>
                    <a:pt x="0" y="83"/>
                  </a:cubicBezTo>
                  <a:cubicBezTo>
                    <a:pt x="0" y="28"/>
                    <a:pt x="27" y="0"/>
                    <a:pt x="54" y="0"/>
                  </a:cubicBezTo>
                  <a:cubicBezTo>
                    <a:pt x="1125" y="0"/>
                    <a:pt x="1125" y="0"/>
                    <a:pt x="1125" y="0"/>
                  </a:cubicBezTo>
                  <a:cubicBezTo>
                    <a:pt x="1152" y="0"/>
                    <a:pt x="1180" y="28"/>
                    <a:pt x="1180" y="83"/>
                  </a:cubicBezTo>
                  <a:cubicBezTo>
                    <a:pt x="1180" y="193"/>
                    <a:pt x="1180" y="193"/>
                    <a:pt x="1180" y="193"/>
                  </a:cubicBezTo>
                  <a:cubicBezTo>
                    <a:pt x="1180" y="220"/>
                    <a:pt x="1152" y="247"/>
                    <a:pt x="1125" y="247"/>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4" name="Freeform 20">
              <a:extLst>
                <a:ext uri="{FF2B5EF4-FFF2-40B4-BE49-F238E27FC236}">
                  <a16:creationId xmlns:a16="http://schemas.microsoft.com/office/drawing/2014/main" id="{B71523BC-1CE1-4037-840A-EA88E80D7788}"/>
                </a:ext>
              </a:extLst>
            </p:cNvPr>
            <p:cNvSpPr>
              <a:spLocks noChangeArrowheads="1"/>
            </p:cNvSpPr>
            <p:nvPr/>
          </p:nvSpPr>
          <p:spPr bwMode="auto">
            <a:xfrm>
              <a:off x="863600" y="5057775"/>
              <a:ext cx="731838" cy="385763"/>
            </a:xfrm>
            <a:custGeom>
              <a:avLst/>
              <a:gdLst>
                <a:gd name="T0" fmla="*/ 247 w 2032"/>
                <a:gd name="T1" fmla="*/ 0 h 1071"/>
                <a:gd name="T2" fmla="*/ 247 w 2032"/>
                <a:gd name="T3" fmla="*/ 0 h 1071"/>
                <a:gd name="T4" fmla="*/ 1866 w 2032"/>
                <a:gd name="T5" fmla="*/ 0 h 1071"/>
                <a:gd name="T6" fmla="*/ 2031 w 2032"/>
                <a:gd name="T7" fmla="*/ 192 h 1071"/>
                <a:gd name="T8" fmla="*/ 2031 w 2032"/>
                <a:gd name="T9" fmla="*/ 905 h 1071"/>
                <a:gd name="T10" fmla="*/ 1866 w 2032"/>
                <a:gd name="T11" fmla="*/ 1070 h 1071"/>
                <a:gd name="T12" fmla="*/ 0 w 2032"/>
                <a:gd name="T13" fmla="*/ 1070 h 1071"/>
              </a:gdLst>
              <a:ahLst/>
              <a:cxnLst>
                <a:cxn ang="0">
                  <a:pos x="T0" y="T1"/>
                </a:cxn>
                <a:cxn ang="0">
                  <a:pos x="T2" y="T3"/>
                </a:cxn>
                <a:cxn ang="0">
                  <a:pos x="T4" y="T5"/>
                </a:cxn>
                <a:cxn ang="0">
                  <a:pos x="T6" y="T7"/>
                </a:cxn>
                <a:cxn ang="0">
                  <a:pos x="T8" y="T9"/>
                </a:cxn>
                <a:cxn ang="0">
                  <a:pos x="T10" y="T11"/>
                </a:cxn>
                <a:cxn ang="0">
                  <a:pos x="T12" y="T13"/>
                </a:cxn>
              </a:cxnLst>
              <a:rect l="0" t="0" r="r" b="b"/>
              <a:pathLst>
                <a:path w="2032" h="1071">
                  <a:moveTo>
                    <a:pt x="247" y="0"/>
                  </a:moveTo>
                  <a:lnTo>
                    <a:pt x="247" y="0"/>
                  </a:lnTo>
                  <a:cubicBezTo>
                    <a:pt x="1866" y="0"/>
                    <a:pt x="1866" y="0"/>
                    <a:pt x="1866" y="0"/>
                  </a:cubicBezTo>
                  <a:cubicBezTo>
                    <a:pt x="1976" y="0"/>
                    <a:pt x="2031" y="82"/>
                    <a:pt x="2031" y="192"/>
                  </a:cubicBezTo>
                  <a:cubicBezTo>
                    <a:pt x="2031" y="905"/>
                    <a:pt x="2031" y="905"/>
                    <a:pt x="2031" y="905"/>
                  </a:cubicBezTo>
                  <a:cubicBezTo>
                    <a:pt x="2031" y="987"/>
                    <a:pt x="1976" y="1070"/>
                    <a:pt x="1866" y="1070"/>
                  </a:cubicBezTo>
                  <a:cubicBezTo>
                    <a:pt x="0" y="1070"/>
                    <a:pt x="0" y="1070"/>
                    <a:pt x="0" y="1070"/>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5" name="Freeform 21">
              <a:extLst>
                <a:ext uri="{FF2B5EF4-FFF2-40B4-BE49-F238E27FC236}">
                  <a16:creationId xmlns:a16="http://schemas.microsoft.com/office/drawing/2014/main" id="{B6F8428B-151A-4995-8691-410F7CE875BA}"/>
                </a:ext>
              </a:extLst>
            </p:cNvPr>
            <p:cNvSpPr>
              <a:spLocks noChangeArrowheads="1"/>
            </p:cNvSpPr>
            <p:nvPr/>
          </p:nvSpPr>
          <p:spPr bwMode="auto">
            <a:xfrm>
              <a:off x="212725" y="5057775"/>
              <a:ext cx="741363" cy="385763"/>
            </a:xfrm>
            <a:custGeom>
              <a:avLst/>
              <a:gdLst>
                <a:gd name="T0" fmla="*/ 1810 w 2058"/>
                <a:gd name="T1" fmla="*/ 1070 h 1071"/>
                <a:gd name="T2" fmla="*/ 1810 w 2058"/>
                <a:gd name="T3" fmla="*/ 1070 h 1071"/>
                <a:gd name="T4" fmla="*/ 164 w 2058"/>
                <a:gd name="T5" fmla="*/ 1070 h 1071"/>
                <a:gd name="T6" fmla="*/ 0 w 2058"/>
                <a:gd name="T7" fmla="*/ 905 h 1071"/>
                <a:gd name="T8" fmla="*/ 0 w 2058"/>
                <a:gd name="T9" fmla="*/ 192 h 1071"/>
                <a:gd name="T10" fmla="*/ 164 w 2058"/>
                <a:gd name="T11" fmla="*/ 0 h 1071"/>
                <a:gd name="T12" fmla="*/ 2057 w 2058"/>
                <a:gd name="T13" fmla="*/ 0 h 1071"/>
              </a:gdLst>
              <a:ahLst/>
              <a:cxnLst>
                <a:cxn ang="0">
                  <a:pos x="T0" y="T1"/>
                </a:cxn>
                <a:cxn ang="0">
                  <a:pos x="T2" y="T3"/>
                </a:cxn>
                <a:cxn ang="0">
                  <a:pos x="T4" y="T5"/>
                </a:cxn>
                <a:cxn ang="0">
                  <a:pos x="T6" y="T7"/>
                </a:cxn>
                <a:cxn ang="0">
                  <a:pos x="T8" y="T9"/>
                </a:cxn>
                <a:cxn ang="0">
                  <a:pos x="T10" y="T11"/>
                </a:cxn>
                <a:cxn ang="0">
                  <a:pos x="T12" y="T13"/>
                </a:cxn>
              </a:cxnLst>
              <a:rect l="0" t="0" r="r" b="b"/>
              <a:pathLst>
                <a:path w="2058" h="1071">
                  <a:moveTo>
                    <a:pt x="1810" y="1070"/>
                  </a:moveTo>
                  <a:lnTo>
                    <a:pt x="1810" y="1070"/>
                  </a:lnTo>
                  <a:cubicBezTo>
                    <a:pt x="164" y="1070"/>
                    <a:pt x="164" y="1070"/>
                    <a:pt x="164" y="1070"/>
                  </a:cubicBezTo>
                  <a:cubicBezTo>
                    <a:pt x="81" y="1070"/>
                    <a:pt x="0" y="987"/>
                    <a:pt x="0" y="905"/>
                  </a:cubicBezTo>
                  <a:cubicBezTo>
                    <a:pt x="0" y="192"/>
                    <a:pt x="0" y="192"/>
                    <a:pt x="0" y="192"/>
                  </a:cubicBezTo>
                  <a:cubicBezTo>
                    <a:pt x="0" y="82"/>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6" name="Line 22">
              <a:extLst>
                <a:ext uri="{FF2B5EF4-FFF2-40B4-BE49-F238E27FC236}">
                  <a16:creationId xmlns:a16="http://schemas.microsoft.com/office/drawing/2014/main" id="{F55E1FCB-4C6C-4B9F-9498-091897A75125}"/>
                </a:ext>
              </a:extLst>
            </p:cNvPr>
            <p:cNvSpPr>
              <a:spLocks noChangeShapeType="1"/>
            </p:cNvSpPr>
            <p:nvPr/>
          </p:nvSpPr>
          <p:spPr bwMode="auto">
            <a:xfrm flipH="1">
              <a:off x="854075" y="5057775"/>
              <a:ext cx="111125" cy="385763"/>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7" name="Freeform 23">
              <a:extLst>
                <a:ext uri="{FF2B5EF4-FFF2-40B4-BE49-F238E27FC236}">
                  <a16:creationId xmlns:a16="http://schemas.microsoft.com/office/drawing/2014/main" id="{A6CAE382-5EB5-41B1-80CA-A23C85E2266B}"/>
                </a:ext>
              </a:extLst>
            </p:cNvPr>
            <p:cNvSpPr>
              <a:spLocks noChangeArrowheads="1"/>
            </p:cNvSpPr>
            <p:nvPr/>
          </p:nvSpPr>
          <p:spPr bwMode="auto">
            <a:xfrm>
              <a:off x="341313" y="5641975"/>
              <a:ext cx="425450" cy="79375"/>
            </a:xfrm>
            <a:custGeom>
              <a:avLst/>
              <a:gdLst>
                <a:gd name="T0" fmla="*/ 1125 w 1181"/>
                <a:gd name="T1" fmla="*/ 219 h 220"/>
                <a:gd name="T2" fmla="*/ 1125 w 1181"/>
                <a:gd name="T3" fmla="*/ 219 h 220"/>
                <a:gd name="T4" fmla="*/ 54 w 1181"/>
                <a:gd name="T5" fmla="*/ 219 h 220"/>
                <a:gd name="T6" fmla="*/ 0 w 1181"/>
                <a:gd name="T7" fmla="*/ 164 h 220"/>
                <a:gd name="T8" fmla="*/ 0 w 1181"/>
                <a:gd name="T9" fmla="*/ 54 h 220"/>
                <a:gd name="T10" fmla="*/ 54 w 1181"/>
                <a:gd name="T11" fmla="*/ 0 h 220"/>
                <a:gd name="T12" fmla="*/ 1125 w 1181"/>
                <a:gd name="T13" fmla="*/ 0 h 220"/>
                <a:gd name="T14" fmla="*/ 1180 w 1181"/>
                <a:gd name="T15" fmla="*/ 54 h 220"/>
                <a:gd name="T16" fmla="*/ 1180 w 1181"/>
                <a:gd name="T17" fmla="*/ 164 h 220"/>
                <a:gd name="T18" fmla="*/ 1125 w 1181"/>
                <a:gd name="T19"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20">
                  <a:moveTo>
                    <a:pt x="1125" y="219"/>
                  </a:moveTo>
                  <a:lnTo>
                    <a:pt x="1125" y="219"/>
                  </a:lnTo>
                  <a:cubicBezTo>
                    <a:pt x="54" y="219"/>
                    <a:pt x="54" y="219"/>
                    <a:pt x="54" y="219"/>
                  </a:cubicBezTo>
                  <a:cubicBezTo>
                    <a:pt x="27" y="219"/>
                    <a:pt x="0" y="192"/>
                    <a:pt x="0" y="164"/>
                  </a:cubicBezTo>
                  <a:cubicBezTo>
                    <a:pt x="0" y="54"/>
                    <a:pt x="0" y="54"/>
                    <a:pt x="0" y="54"/>
                  </a:cubicBezTo>
                  <a:cubicBezTo>
                    <a:pt x="0" y="27"/>
                    <a:pt x="27" y="0"/>
                    <a:pt x="54" y="0"/>
                  </a:cubicBezTo>
                  <a:cubicBezTo>
                    <a:pt x="1125" y="0"/>
                    <a:pt x="1125" y="0"/>
                    <a:pt x="1125" y="0"/>
                  </a:cubicBezTo>
                  <a:cubicBezTo>
                    <a:pt x="1152" y="0"/>
                    <a:pt x="1180" y="27"/>
                    <a:pt x="1180" y="54"/>
                  </a:cubicBezTo>
                  <a:cubicBezTo>
                    <a:pt x="1180" y="164"/>
                    <a:pt x="1180" y="164"/>
                    <a:pt x="1180" y="164"/>
                  </a:cubicBezTo>
                  <a:cubicBezTo>
                    <a:pt x="1180" y="192"/>
                    <a:pt x="1152" y="219"/>
                    <a:pt x="1125" y="219"/>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8" name="Freeform 24">
              <a:extLst>
                <a:ext uri="{FF2B5EF4-FFF2-40B4-BE49-F238E27FC236}">
                  <a16:creationId xmlns:a16="http://schemas.microsoft.com/office/drawing/2014/main" id="{D20509D6-3FBA-4CA8-8FEF-E9CEBBBFF54F}"/>
                </a:ext>
              </a:extLst>
            </p:cNvPr>
            <p:cNvSpPr>
              <a:spLocks noChangeArrowheads="1"/>
            </p:cNvSpPr>
            <p:nvPr/>
          </p:nvSpPr>
          <p:spPr bwMode="auto">
            <a:xfrm>
              <a:off x="863600" y="5483225"/>
              <a:ext cx="731838" cy="385763"/>
            </a:xfrm>
            <a:custGeom>
              <a:avLst/>
              <a:gdLst>
                <a:gd name="T0" fmla="*/ 247 w 2032"/>
                <a:gd name="T1" fmla="*/ 0 h 1071"/>
                <a:gd name="T2" fmla="*/ 247 w 2032"/>
                <a:gd name="T3" fmla="*/ 0 h 1071"/>
                <a:gd name="T4" fmla="*/ 1866 w 2032"/>
                <a:gd name="T5" fmla="*/ 0 h 1071"/>
                <a:gd name="T6" fmla="*/ 2031 w 2032"/>
                <a:gd name="T7" fmla="*/ 192 h 1071"/>
                <a:gd name="T8" fmla="*/ 2031 w 2032"/>
                <a:gd name="T9" fmla="*/ 905 h 1071"/>
                <a:gd name="T10" fmla="*/ 1866 w 2032"/>
                <a:gd name="T11" fmla="*/ 1070 h 1071"/>
                <a:gd name="T12" fmla="*/ 0 w 2032"/>
                <a:gd name="T13" fmla="*/ 1070 h 1071"/>
              </a:gdLst>
              <a:ahLst/>
              <a:cxnLst>
                <a:cxn ang="0">
                  <a:pos x="T0" y="T1"/>
                </a:cxn>
                <a:cxn ang="0">
                  <a:pos x="T2" y="T3"/>
                </a:cxn>
                <a:cxn ang="0">
                  <a:pos x="T4" y="T5"/>
                </a:cxn>
                <a:cxn ang="0">
                  <a:pos x="T6" y="T7"/>
                </a:cxn>
                <a:cxn ang="0">
                  <a:pos x="T8" y="T9"/>
                </a:cxn>
                <a:cxn ang="0">
                  <a:pos x="T10" y="T11"/>
                </a:cxn>
                <a:cxn ang="0">
                  <a:pos x="T12" y="T13"/>
                </a:cxn>
              </a:cxnLst>
              <a:rect l="0" t="0" r="r" b="b"/>
              <a:pathLst>
                <a:path w="2032" h="1071">
                  <a:moveTo>
                    <a:pt x="247" y="0"/>
                  </a:moveTo>
                  <a:lnTo>
                    <a:pt x="247" y="0"/>
                  </a:lnTo>
                  <a:cubicBezTo>
                    <a:pt x="1866" y="0"/>
                    <a:pt x="1866" y="0"/>
                    <a:pt x="1866" y="0"/>
                  </a:cubicBezTo>
                  <a:cubicBezTo>
                    <a:pt x="1976" y="0"/>
                    <a:pt x="2031" y="82"/>
                    <a:pt x="2031" y="192"/>
                  </a:cubicBezTo>
                  <a:cubicBezTo>
                    <a:pt x="2031" y="905"/>
                    <a:pt x="2031" y="905"/>
                    <a:pt x="2031" y="905"/>
                  </a:cubicBezTo>
                  <a:cubicBezTo>
                    <a:pt x="2031" y="1015"/>
                    <a:pt x="1976" y="1070"/>
                    <a:pt x="1866" y="1070"/>
                  </a:cubicBezTo>
                  <a:cubicBezTo>
                    <a:pt x="0" y="1070"/>
                    <a:pt x="0" y="1070"/>
                    <a:pt x="0" y="1070"/>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9" name="Freeform 25">
              <a:extLst>
                <a:ext uri="{FF2B5EF4-FFF2-40B4-BE49-F238E27FC236}">
                  <a16:creationId xmlns:a16="http://schemas.microsoft.com/office/drawing/2014/main" id="{097407F0-73C4-4F36-9425-E07BE477EC72}"/>
                </a:ext>
              </a:extLst>
            </p:cNvPr>
            <p:cNvSpPr>
              <a:spLocks noChangeArrowheads="1"/>
            </p:cNvSpPr>
            <p:nvPr/>
          </p:nvSpPr>
          <p:spPr bwMode="auto">
            <a:xfrm>
              <a:off x="212725" y="5483225"/>
              <a:ext cx="741363" cy="385763"/>
            </a:xfrm>
            <a:custGeom>
              <a:avLst/>
              <a:gdLst>
                <a:gd name="T0" fmla="*/ 1810 w 2058"/>
                <a:gd name="T1" fmla="*/ 1070 h 1071"/>
                <a:gd name="T2" fmla="*/ 1810 w 2058"/>
                <a:gd name="T3" fmla="*/ 1070 h 1071"/>
                <a:gd name="T4" fmla="*/ 164 w 2058"/>
                <a:gd name="T5" fmla="*/ 1070 h 1071"/>
                <a:gd name="T6" fmla="*/ 0 w 2058"/>
                <a:gd name="T7" fmla="*/ 905 h 1071"/>
                <a:gd name="T8" fmla="*/ 0 w 2058"/>
                <a:gd name="T9" fmla="*/ 192 h 1071"/>
                <a:gd name="T10" fmla="*/ 164 w 2058"/>
                <a:gd name="T11" fmla="*/ 0 h 1071"/>
                <a:gd name="T12" fmla="*/ 2057 w 2058"/>
                <a:gd name="T13" fmla="*/ 0 h 1071"/>
              </a:gdLst>
              <a:ahLst/>
              <a:cxnLst>
                <a:cxn ang="0">
                  <a:pos x="T0" y="T1"/>
                </a:cxn>
                <a:cxn ang="0">
                  <a:pos x="T2" y="T3"/>
                </a:cxn>
                <a:cxn ang="0">
                  <a:pos x="T4" y="T5"/>
                </a:cxn>
                <a:cxn ang="0">
                  <a:pos x="T6" y="T7"/>
                </a:cxn>
                <a:cxn ang="0">
                  <a:pos x="T8" y="T9"/>
                </a:cxn>
                <a:cxn ang="0">
                  <a:pos x="T10" y="T11"/>
                </a:cxn>
                <a:cxn ang="0">
                  <a:pos x="T12" y="T13"/>
                </a:cxn>
              </a:cxnLst>
              <a:rect l="0" t="0" r="r" b="b"/>
              <a:pathLst>
                <a:path w="2058" h="1071">
                  <a:moveTo>
                    <a:pt x="1810" y="1070"/>
                  </a:moveTo>
                  <a:lnTo>
                    <a:pt x="1810" y="1070"/>
                  </a:lnTo>
                  <a:cubicBezTo>
                    <a:pt x="164" y="1070"/>
                    <a:pt x="164" y="1070"/>
                    <a:pt x="164" y="1070"/>
                  </a:cubicBezTo>
                  <a:cubicBezTo>
                    <a:pt x="81" y="1070"/>
                    <a:pt x="0" y="1015"/>
                    <a:pt x="0" y="905"/>
                  </a:cubicBezTo>
                  <a:cubicBezTo>
                    <a:pt x="0" y="192"/>
                    <a:pt x="0" y="192"/>
                    <a:pt x="0" y="192"/>
                  </a:cubicBezTo>
                  <a:cubicBezTo>
                    <a:pt x="0" y="82"/>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90" name="Line 26">
              <a:extLst>
                <a:ext uri="{FF2B5EF4-FFF2-40B4-BE49-F238E27FC236}">
                  <a16:creationId xmlns:a16="http://schemas.microsoft.com/office/drawing/2014/main" id="{BC6D2DDB-3BFD-48A7-BC29-7F3B053DC851}"/>
                </a:ext>
              </a:extLst>
            </p:cNvPr>
            <p:cNvSpPr>
              <a:spLocks noChangeShapeType="1"/>
            </p:cNvSpPr>
            <p:nvPr/>
          </p:nvSpPr>
          <p:spPr bwMode="auto">
            <a:xfrm flipH="1">
              <a:off x="854075" y="5483225"/>
              <a:ext cx="111125" cy="385763"/>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grpSp>
      <p:pic>
        <p:nvPicPr>
          <p:cNvPr id="91" name="Picture 11" descr="\\Mv-fs\Projects\Citrix\09-1786 Graphics for Print\Art\Fot PPT\2\HDX_Logo.png">
            <a:extLst>
              <a:ext uri="{FF2B5EF4-FFF2-40B4-BE49-F238E27FC236}">
                <a16:creationId xmlns:a16="http://schemas.microsoft.com/office/drawing/2014/main" id="{5449A7B2-AB56-40A9-8E79-B860B074911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51138" y="2100086"/>
            <a:ext cx="785423" cy="45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Image result for citrix director">
            <a:extLst>
              <a:ext uri="{FF2B5EF4-FFF2-40B4-BE49-F238E27FC236}">
                <a16:creationId xmlns:a16="http://schemas.microsoft.com/office/drawing/2014/main" id="{9518CD4A-6941-41AF-8555-01D79499C24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8461" y="3679664"/>
            <a:ext cx="1049589" cy="523973"/>
          </a:xfrm>
          <a:prstGeom prst="rect">
            <a:avLst/>
          </a:prstGeom>
          <a:ln>
            <a:noFill/>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B62097-2AAF-4ED8-BF02-48BE51A7863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52487" y="5162553"/>
            <a:ext cx="646732" cy="567687"/>
          </a:xfrm>
          <a:prstGeom prst="rect">
            <a:avLst/>
          </a:prstGeom>
        </p:spPr>
      </p:pic>
      <p:pic>
        <p:nvPicPr>
          <p:cNvPr id="137" name="Picture 136">
            <a:extLst>
              <a:ext uri="{FF2B5EF4-FFF2-40B4-BE49-F238E27FC236}">
                <a16:creationId xmlns:a16="http://schemas.microsoft.com/office/drawing/2014/main" id="{73C82291-BEA2-4903-BDB8-ED79E1E6D2A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72332" y="5186430"/>
            <a:ext cx="481207" cy="490122"/>
          </a:xfrm>
          <a:prstGeom prst="rect">
            <a:avLst/>
          </a:prstGeom>
        </p:spPr>
      </p:pic>
      <p:pic>
        <p:nvPicPr>
          <p:cNvPr id="6148" name="Picture 4" descr="Image result for teams">
            <a:extLst>
              <a:ext uri="{FF2B5EF4-FFF2-40B4-BE49-F238E27FC236}">
                <a16:creationId xmlns:a16="http://schemas.microsoft.com/office/drawing/2014/main" id="{C00E01E2-B4FF-4FFE-96AB-2A0541D55F4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333843" y="2153418"/>
            <a:ext cx="410773" cy="41077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microsoft outlook icon">
            <a:extLst>
              <a:ext uri="{FF2B5EF4-FFF2-40B4-BE49-F238E27FC236}">
                <a16:creationId xmlns:a16="http://schemas.microsoft.com/office/drawing/2014/main" id="{969C052D-1C00-4894-813E-24D66700F472}"/>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88476" y="3700479"/>
            <a:ext cx="391446" cy="3914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C438E9-F8A1-42CE-B9DF-11122B299E89}"/>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216150" y="3691110"/>
            <a:ext cx="787385" cy="504039"/>
          </a:xfrm>
          <a:prstGeom prst="rect">
            <a:avLst/>
          </a:prstGeom>
          <a:ln>
            <a:noFill/>
          </a:ln>
          <a:effectLst>
            <a:outerShdw blurRad="76200" dir="13500000" sy="23000" kx="1200000" algn="br" rotWithShape="0">
              <a:prstClr val="black">
                <a:alpha val="20000"/>
              </a:prstClr>
            </a:outerShdw>
          </a:effectLst>
        </p:spPr>
      </p:pic>
      <p:grpSp>
        <p:nvGrpSpPr>
          <p:cNvPr id="6" name="Group 5">
            <a:extLst>
              <a:ext uri="{FF2B5EF4-FFF2-40B4-BE49-F238E27FC236}">
                <a16:creationId xmlns:a16="http://schemas.microsoft.com/office/drawing/2014/main" id="{3380A2EB-19D8-4506-A1C6-3A21B628A6BA}"/>
              </a:ext>
            </a:extLst>
          </p:cNvPr>
          <p:cNvGrpSpPr/>
          <p:nvPr/>
        </p:nvGrpSpPr>
        <p:grpSpPr>
          <a:xfrm>
            <a:off x="7262984" y="2012601"/>
            <a:ext cx="607308" cy="664675"/>
            <a:chOff x="7327260" y="1975521"/>
            <a:chExt cx="711734" cy="769258"/>
          </a:xfrm>
        </p:grpSpPr>
        <p:grpSp>
          <p:nvGrpSpPr>
            <p:cNvPr id="218" name="Group 217">
              <a:extLst>
                <a:ext uri="{FF2B5EF4-FFF2-40B4-BE49-F238E27FC236}">
                  <a16:creationId xmlns:a16="http://schemas.microsoft.com/office/drawing/2014/main" id="{A1EFBE02-3197-4844-B86E-0BB07EE7DA00}"/>
                </a:ext>
              </a:extLst>
            </p:cNvPr>
            <p:cNvGrpSpPr/>
            <p:nvPr/>
          </p:nvGrpSpPr>
          <p:grpSpPr>
            <a:xfrm>
              <a:off x="7327260" y="1975521"/>
              <a:ext cx="460398" cy="580810"/>
              <a:chOff x="2093913" y="39688"/>
              <a:chExt cx="5984875" cy="7550150"/>
            </a:xfrm>
          </p:grpSpPr>
          <p:sp>
            <p:nvSpPr>
              <p:cNvPr id="219" name="Freeform 1">
                <a:extLst>
                  <a:ext uri="{FF2B5EF4-FFF2-40B4-BE49-F238E27FC236}">
                    <a16:creationId xmlns:a16="http://schemas.microsoft.com/office/drawing/2014/main" id="{B9B4F4AB-DEFA-4C84-8B75-F7BD73A9025F}"/>
                  </a:ext>
                </a:extLst>
              </p:cNvPr>
              <p:cNvSpPr>
                <a:spLocks noChangeArrowheads="1"/>
              </p:cNvSpPr>
              <p:nvPr/>
            </p:nvSpPr>
            <p:spPr bwMode="auto">
              <a:xfrm>
                <a:off x="2093913" y="39688"/>
                <a:ext cx="5984875" cy="7550150"/>
              </a:xfrm>
              <a:custGeom>
                <a:avLst/>
                <a:gdLst>
                  <a:gd name="T0" fmla="*/ 15600 w 16625"/>
                  <a:gd name="T1" fmla="*/ 20972 h 20973"/>
                  <a:gd name="T2" fmla="*/ 15600 w 16625"/>
                  <a:gd name="T3" fmla="*/ 20972 h 20973"/>
                  <a:gd name="T4" fmla="*/ 1023 w 16625"/>
                  <a:gd name="T5" fmla="*/ 20972 h 20973"/>
                  <a:gd name="T6" fmla="*/ 0 w 16625"/>
                  <a:gd name="T7" fmla="*/ 19949 h 20973"/>
                  <a:gd name="T8" fmla="*/ 0 w 16625"/>
                  <a:gd name="T9" fmla="*/ 1023 h 20973"/>
                  <a:gd name="T10" fmla="*/ 1023 w 16625"/>
                  <a:gd name="T11" fmla="*/ 0 h 20973"/>
                  <a:gd name="T12" fmla="*/ 11023 w 16625"/>
                  <a:gd name="T13" fmla="*/ 0 h 20973"/>
                  <a:gd name="T14" fmla="*/ 16624 w 16625"/>
                  <a:gd name="T15" fmla="*/ 5142 h 20973"/>
                  <a:gd name="T16" fmla="*/ 16624 w 16625"/>
                  <a:gd name="T17" fmla="*/ 19949 h 20973"/>
                  <a:gd name="T18" fmla="*/ 15600 w 16625"/>
                  <a:gd name="T19" fmla="*/ 20972 h 20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25" h="20973">
                    <a:moveTo>
                      <a:pt x="15600" y="20972"/>
                    </a:moveTo>
                    <a:lnTo>
                      <a:pt x="15600" y="20972"/>
                    </a:lnTo>
                    <a:cubicBezTo>
                      <a:pt x="1023" y="20972"/>
                      <a:pt x="1023" y="20972"/>
                      <a:pt x="1023" y="20972"/>
                    </a:cubicBezTo>
                    <a:cubicBezTo>
                      <a:pt x="461" y="20972"/>
                      <a:pt x="0" y="20512"/>
                      <a:pt x="0" y="19949"/>
                    </a:cubicBezTo>
                    <a:cubicBezTo>
                      <a:pt x="0" y="1023"/>
                      <a:pt x="0" y="1023"/>
                      <a:pt x="0" y="1023"/>
                    </a:cubicBezTo>
                    <a:cubicBezTo>
                      <a:pt x="0" y="461"/>
                      <a:pt x="461" y="0"/>
                      <a:pt x="1023" y="0"/>
                    </a:cubicBezTo>
                    <a:cubicBezTo>
                      <a:pt x="11023" y="0"/>
                      <a:pt x="11023" y="0"/>
                      <a:pt x="11023" y="0"/>
                    </a:cubicBezTo>
                    <a:cubicBezTo>
                      <a:pt x="16624" y="5142"/>
                      <a:pt x="16624" y="5142"/>
                      <a:pt x="16624" y="5142"/>
                    </a:cubicBezTo>
                    <a:cubicBezTo>
                      <a:pt x="16624" y="19949"/>
                      <a:pt x="16624" y="19949"/>
                      <a:pt x="16624" y="19949"/>
                    </a:cubicBezTo>
                    <a:cubicBezTo>
                      <a:pt x="16624" y="20512"/>
                      <a:pt x="16163" y="20972"/>
                      <a:pt x="15600" y="20972"/>
                    </a:cubicBez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220" name="Freeform 2">
                <a:extLst>
                  <a:ext uri="{FF2B5EF4-FFF2-40B4-BE49-F238E27FC236}">
                    <a16:creationId xmlns:a16="http://schemas.microsoft.com/office/drawing/2014/main" id="{607001F2-769F-4B93-B84B-FD03DD396597}"/>
                  </a:ext>
                </a:extLst>
              </p:cNvPr>
              <p:cNvSpPr>
                <a:spLocks noChangeArrowheads="1"/>
              </p:cNvSpPr>
              <p:nvPr/>
            </p:nvSpPr>
            <p:spPr bwMode="auto">
              <a:xfrm>
                <a:off x="6080125" y="39688"/>
                <a:ext cx="1998663" cy="1851025"/>
              </a:xfrm>
              <a:custGeom>
                <a:avLst/>
                <a:gdLst>
                  <a:gd name="T0" fmla="*/ 0 w 5551"/>
                  <a:gd name="T1" fmla="*/ 0 h 5143"/>
                  <a:gd name="T2" fmla="*/ 0 w 5551"/>
                  <a:gd name="T3" fmla="*/ 0 h 5143"/>
                  <a:gd name="T4" fmla="*/ 0 w 5551"/>
                  <a:gd name="T5" fmla="*/ 4195 h 5143"/>
                  <a:gd name="T6" fmla="*/ 947 w 5551"/>
                  <a:gd name="T7" fmla="*/ 5142 h 5143"/>
                  <a:gd name="T8" fmla="*/ 5550 w 5551"/>
                  <a:gd name="T9" fmla="*/ 5142 h 5143"/>
                </a:gdLst>
                <a:ahLst/>
                <a:cxnLst>
                  <a:cxn ang="0">
                    <a:pos x="T0" y="T1"/>
                  </a:cxn>
                  <a:cxn ang="0">
                    <a:pos x="T2" y="T3"/>
                  </a:cxn>
                  <a:cxn ang="0">
                    <a:pos x="T4" y="T5"/>
                  </a:cxn>
                  <a:cxn ang="0">
                    <a:pos x="T6" y="T7"/>
                  </a:cxn>
                  <a:cxn ang="0">
                    <a:pos x="T8" y="T9"/>
                  </a:cxn>
                </a:cxnLst>
                <a:rect l="0" t="0" r="r" b="b"/>
                <a:pathLst>
                  <a:path w="5551" h="5143">
                    <a:moveTo>
                      <a:pt x="0" y="0"/>
                    </a:moveTo>
                    <a:lnTo>
                      <a:pt x="0" y="0"/>
                    </a:lnTo>
                    <a:cubicBezTo>
                      <a:pt x="0" y="4195"/>
                      <a:pt x="0" y="4195"/>
                      <a:pt x="0" y="4195"/>
                    </a:cubicBezTo>
                    <a:cubicBezTo>
                      <a:pt x="0" y="4732"/>
                      <a:pt x="435" y="5142"/>
                      <a:pt x="947" y="5142"/>
                    </a:cubicBezTo>
                    <a:cubicBezTo>
                      <a:pt x="5550" y="5142"/>
                      <a:pt x="5550" y="5142"/>
                      <a:pt x="5550" y="5142"/>
                    </a:cubicBez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1" name="Freeform 3">
                <a:extLst>
                  <a:ext uri="{FF2B5EF4-FFF2-40B4-BE49-F238E27FC236}">
                    <a16:creationId xmlns:a16="http://schemas.microsoft.com/office/drawing/2014/main" id="{250B6B71-3358-49EC-841B-83786A203532}"/>
                  </a:ext>
                </a:extLst>
              </p:cNvPr>
              <p:cNvSpPr>
                <a:spLocks noChangeArrowheads="1"/>
              </p:cNvSpPr>
              <p:nvPr/>
            </p:nvSpPr>
            <p:spPr bwMode="auto">
              <a:xfrm>
                <a:off x="3079750" y="2736850"/>
                <a:ext cx="1087438" cy="782638"/>
              </a:xfrm>
              <a:custGeom>
                <a:avLst/>
                <a:gdLst>
                  <a:gd name="T0" fmla="*/ 0 w 3019"/>
                  <a:gd name="T1" fmla="*/ 1331 h 2175"/>
                  <a:gd name="T2" fmla="*/ 844 w 3019"/>
                  <a:gd name="T3" fmla="*/ 2174 h 2175"/>
                  <a:gd name="T4" fmla="*/ 3018 w 3019"/>
                  <a:gd name="T5" fmla="*/ 0 h 2175"/>
                </a:gdLst>
                <a:ahLst/>
                <a:cxnLst>
                  <a:cxn ang="0">
                    <a:pos x="T0" y="T1"/>
                  </a:cxn>
                  <a:cxn ang="0">
                    <a:pos x="T2" y="T3"/>
                  </a:cxn>
                  <a:cxn ang="0">
                    <a:pos x="T4" y="T5"/>
                  </a:cxn>
                </a:cxnLst>
                <a:rect l="0" t="0" r="r" b="b"/>
                <a:pathLst>
                  <a:path w="3019" h="2175">
                    <a:moveTo>
                      <a:pt x="0" y="1331"/>
                    </a:moveTo>
                    <a:lnTo>
                      <a:pt x="844" y="2174"/>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2" name="Line 4">
                <a:extLst>
                  <a:ext uri="{FF2B5EF4-FFF2-40B4-BE49-F238E27FC236}">
                    <a16:creationId xmlns:a16="http://schemas.microsoft.com/office/drawing/2014/main" id="{55124DD2-1C52-4703-B09E-79D8560325A3}"/>
                  </a:ext>
                </a:extLst>
              </p:cNvPr>
              <p:cNvSpPr>
                <a:spLocks noChangeShapeType="1"/>
              </p:cNvSpPr>
              <p:nvPr/>
            </p:nvSpPr>
            <p:spPr bwMode="auto">
              <a:xfrm>
                <a:off x="4514850" y="3316288"/>
                <a:ext cx="2559050" cy="1587"/>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3" name="Freeform 5">
                <a:extLst>
                  <a:ext uri="{FF2B5EF4-FFF2-40B4-BE49-F238E27FC236}">
                    <a16:creationId xmlns:a16="http://schemas.microsoft.com/office/drawing/2014/main" id="{FFB5FD51-5741-45C2-82D3-AD28EC8D22F1}"/>
                  </a:ext>
                </a:extLst>
              </p:cNvPr>
              <p:cNvSpPr>
                <a:spLocks noChangeArrowheads="1"/>
              </p:cNvSpPr>
              <p:nvPr/>
            </p:nvSpPr>
            <p:spPr bwMode="auto">
              <a:xfrm>
                <a:off x="3079750" y="4062413"/>
                <a:ext cx="1087438" cy="782637"/>
              </a:xfrm>
              <a:custGeom>
                <a:avLst/>
                <a:gdLst>
                  <a:gd name="T0" fmla="*/ 0 w 3019"/>
                  <a:gd name="T1" fmla="*/ 1355 h 2175"/>
                  <a:gd name="T2" fmla="*/ 844 w 3019"/>
                  <a:gd name="T3" fmla="*/ 2174 h 2175"/>
                  <a:gd name="T4" fmla="*/ 3018 w 3019"/>
                  <a:gd name="T5" fmla="*/ 0 h 2175"/>
                </a:gdLst>
                <a:ahLst/>
                <a:cxnLst>
                  <a:cxn ang="0">
                    <a:pos x="T0" y="T1"/>
                  </a:cxn>
                  <a:cxn ang="0">
                    <a:pos x="T2" y="T3"/>
                  </a:cxn>
                  <a:cxn ang="0">
                    <a:pos x="T4" y="T5"/>
                  </a:cxn>
                </a:cxnLst>
                <a:rect l="0" t="0" r="r" b="b"/>
                <a:pathLst>
                  <a:path w="3019" h="2175">
                    <a:moveTo>
                      <a:pt x="0" y="1355"/>
                    </a:moveTo>
                    <a:lnTo>
                      <a:pt x="844" y="2174"/>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4" name="Line 6">
                <a:extLst>
                  <a:ext uri="{FF2B5EF4-FFF2-40B4-BE49-F238E27FC236}">
                    <a16:creationId xmlns:a16="http://schemas.microsoft.com/office/drawing/2014/main" id="{C3B2ECAF-979A-408B-811D-33045B909296}"/>
                  </a:ext>
                </a:extLst>
              </p:cNvPr>
              <p:cNvSpPr>
                <a:spLocks noChangeShapeType="1"/>
              </p:cNvSpPr>
              <p:nvPr/>
            </p:nvSpPr>
            <p:spPr bwMode="auto">
              <a:xfrm>
                <a:off x="4514850" y="4597400"/>
                <a:ext cx="2559050" cy="1588"/>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5" name="Freeform 7">
                <a:extLst>
                  <a:ext uri="{FF2B5EF4-FFF2-40B4-BE49-F238E27FC236}">
                    <a16:creationId xmlns:a16="http://schemas.microsoft.com/office/drawing/2014/main" id="{44E2281F-ADCC-4A00-BA3F-1D7CF4146FB3}"/>
                  </a:ext>
                </a:extLst>
              </p:cNvPr>
              <p:cNvSpPr>
                <a:spLocks noChangeArrowheads="1"/>
              </p:cNvSpPr>
              <p:nvPr/>
            </p:nvSpPr>
            <p:spPr bwMode="auto">
              <a:xfrm>
                <a:off x="3079750" y="5389563"/>
                <a:ext cx="1087438" cy="792162"/>
              </a:xfrm>
              <a:custGeom>
                <a:avLst/>
                <a:gdLst>
                  <a:gd name="T0" fmla="*/ 0 w 3019"/>
                  <a:gd name="T1" fmla="*/ 1355 h 2200"/>
                  <a:gd name="T2" fmla="*/ 844 w 3019"/>
                  <a:gd name="T3" fmla="*/ 2199 h 2200"/>
                  <a:gd name="T4" fmla="*/ 3018 w 3019"/>
                  <a:gd name="T5" fmla="*/ 0 h 2200"/>
                </a:gdLst>
                <a:ahLst/>
                <a:cxnLst>
                  <a:cxn ang="0">
                    <a:pos x="T0" y="T1"/>
                  </a:cxn>
                  <a:cxn ang="0">
                    <a:pos x="T2" y="T3"/>
                  </a:cxn>
                  <a:cxn ang="0">
                    <a:pos x="T4" y="T5"/>
                  </a:cxn>
                </a:cxnLst>
                <a:rect l="0" t="0" r="r" b="b"/>
                <a:pathLst>
                  <a:path w="3019" h="2200">
                    <a:moveTo>
                      <a:pt x="0" y="1355"/>
                    </a:moveTo>
                    <a:lnTo>
                      <a:pt x="844" y="2199"/>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6" name="Line 8">
                <a:extLst>
                  <a:ext uri="{FF2B5EF4-FFF2-40B4-BE49-F238E27FC236}">
                    <a16:creationId xmlns:a16="http://schemas.microsoft.com/office/drawing/2014/main" id="{A8D15276-D775-47D9-8155-E21C29465796}"/>
                  </a:ext>
                </a:extLst>
              </p:cNvPr>
              <p:cNvSpPr>
                <a:spLocks noChangeShapeType="1"/>
              </p:cNvSpPr>
              <p:nvPr/>
            </p:nvSpPr>
            <p:spPr bwMode="auto">
              <a:xfrm>
                <a:off x="4514850" y="5876925"/>
                <a:ext cx="2559050" cy="1588"/>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grpSp>
        <p:grpSp>
          <p:nvGrpSpPr>
            <p:cNvPr id="213" name="Group 212">
              <a:extLst>
                <a:ext uri="{FF2B5EF4-FFF2-40B4-BE49-F238E27FC236}">
                  <a16:creationId xmlns:a16="http://schemas.microsoft.com/office/drawing/2014/main" id="{A9DD808C-D395-4536-AEF7-BF4C082946D8}"/>
                </a:ext>
              </a:extLst>
            </p:cNvPr>
            <p:cNvGrpSpPr/>
            <p:nvPr/>
          </p:nvGrpSpPr>
          <p:grpSpPr>
            <a:xfrm>
              <a:off x="7568186" y="2273971"/>
              <a:ext cx="470808" cy="470808"/>
              <a:chOff x="555625" y="928688"/>
              <a:chExt cx="2965450" cy="2965450"/>
            </a:xfrm>
            <a:solidFill>
              <a:schemeClr val="tx1">
                <a:lumMod val="50000"/>
                <a:lumOff val="50000"/>
              </a:schemeClr>
            </a:solidFill>
          </p:grpSpPr>
          <p:sp>
            <p:nvSpPr>
              <p:cNvPr id="214" name="Freeform 1">
                <a:extLst>
                  <a:ext uri="{FF2B5EF4-FFF2-40B4-BE49-F238E27FC236}">
                    <a16:creationId xmlns:a16="http://schemas.microsoft.com/office/drawing/2014/main" id="{DF85F5B5-26BD-4B06-A900-43E859D89DFD}"/>
                  </a:ext>
                </a:extLst>
              </p:cNvPr>
              <p:cNvSpPr>
                <a:spLocks noChangeArrowheads="1"/>
              </p:cNvSpPr>
              <p:nvPr/>
            </p:nvSpPr>
            <p:spPr bwMode="auto">
              <a:xfrm>
                <a:off x="555625" y="928688"/>
                <a:ext cx="2965450" cy="2965450"/>
              </a:xfrm>
              <a:custGeom>
                <a:avLst/>
                <a:gdLst>
                  <a:gd name="T0" fmla="*/ 8024 w 8238"/>
                  <a:gd name="T1" fmla="*/ 3457 h 8237"/>
                  <a:gd name="T2" fmla="*/ 7235 w 8238"/>
                  <a:gd name="T3" fmla="*/ 3230 h 8237"/>
                  <a:gd name="T4" fmla="*/ 6932 w 8238"/>
                  <a:gd name="T5" fmla="*/ 2215 h 8237"/>
                  <a:gd name="T6" fmla="*/ 7296 w 8238"/>
                  <a:gd name="T7" fmla="*/ 1456 h 8237"/>
                  <a:gd name="T8" fmla="*/ 6416 w 8238"/>
                  <a:gd name="T9" fmla="*/ 880 h 8237"/>
                  <a:gd name="T10" fmla="*/ 5704 w 8238"/>
                  <a:gd name="T11" fmla="*/ 1274 h 8237"/>
                  <a:gd name="T12" fmla="*/ 4763 w 8238"/>
                  <a:gd name="T13" fmla="*/ 758 h 8237"/>
                  <a:gd name="T14" fmla="*/ 4476 w 8238"/>
                  <a:gd name="T15" fmla="*/ 0 h 8237"/>
                  <a:gd name="T16" fmla="*/ 3459 w 8238"/>
                  <a:gd name="T17" fmla="*/ 212 h 8237"/>
                  <a:gd name="T18" fmla="*/ 3231 w 8238"/>
                  <a:gd name="T19" fmla="*/ 955 h 8237"/>
                  <a:gd name="T20" fmla="*/ 2170 w 8238"/>
                  <a:gd name="T21" fmla="*/ 1259 h 8237"/>
                  <a:gd name="T22" fmla="*/ 1457 w 8238"/>
                  <a:gd name="T23" fmla="*/ 940 h 8237"/>
                  <a:gd name="T24" fmla="*/ 895 w 8238"/>
                  <a:gd name="T25" fmla="*/ 1820 h 8237"/>
                  <a:gd name="T26" fmla="*/ 1244 w 8238"/>
                  <a:gd name="T27" fmla="*/ 2503 h 8237"/>
                  <a:gd name="T28" fmla="*/ 713 w 8238"/>
                  <a:gd name="T29" fmla="*/ 3472 h 8237"/>
                  <a:gd name="T30" fmla="*/ 0 w 8238"/>
                  <a:gd name="T31" fmla="*/ 3746 h 8237"/>
                  <a:gd name="T32" fmla="*/ 212 w 8238"/>
                  <a:gd name="T33" fmla="*/ 4777 h 8237"/>
                  <a:gd name="T34" fmla="*/ 941 w 8238"/>
                  <a:gd name="T35" fmla="*/ 5005 h 8237"/>
                  <a:gd name="T36" fmla="*/ 1260 w 8238"/>
                  <a:gd name="T37" fmla="*/ 6067 h 8237"/>
                  <a:gd name="T38" fmla="*/ 956 w 8238"/>
                  <a:gd name="T39" fmla="*/ 6780 h 8237"/>
                  <a:gd name="T40" fmla="*/ 1821 w 8238"/>
                  <a:gd name="T41" fmla="*/ 7341 h 8237"/>
                  <a:gd name="T42" fmla="*/ 2503 w 8238"/>
                  <a:gd name="T43" fmla="*/ 6977 h 8237"/>
                  <a:gd name="T44" fmla="*/ 3474 w 8238"/>
                  <a:gd name="T45" fmla="*/ 7493 h 8237"/>
                  <a:gd name="T46" fmla="*/ 3762 w 8238"/>
                  <a:gd name="T47" fmla="*/ 8236 h 8237"/>
                  <a:gd name="T48" fmla="*/ 4779 w 8238"/>
                  <a:gd name="T49" fmla="*/ 8024 h 8237"/>
                  <a:gd name="T50" fmla="*/ 5006 w 8238"/>
                  <a:gd name="T51" fmla="*/ 7250 h 8237"/>
                  <a:gd name="T52" fmla="*/ 6038 w 8238"/>
                  <a:gd name="T53" fmla="*/ 6947 h 8237"/>
                  <a:gd name="T54" fmla="*/ 6780 w 8238"/>
                  <a:gd name="T55" fmla="*/ 7280 h 8237"/>
                  <a:gd name="T56" fmla="*/ 7357 w 8238"/>
                  <a:gd name="T57" fmla="*/ 6401 h 8237"/>
                  <a:gd name="T58" fmla="*/ 6947 w 8238"/>
                  <a:gd name="T59" fmla="*/ 5688 h 8237"/>
                  <a:gd name="T60" fmla="*/ 7463 w 8238"/>
                  <a:gd name="T61" fmla="*/ 4762 h 8237"/>
                  <a:gd name="T62" fmla="*/ 8237 w 8238"/>
                  <a:gd name="T63" fmla="*/ 4474 h 8237"/>
                  <a:gd name="T64" fmla="*/ 8024 w 8238"/>
                  <a:gd name="T65" fmla="*/ 3457 h 8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38" h="8237">
                    <a:moveTo>
                      <a:pt x="8024" y="3457"/>
                    </a:moveTo>
                    <a:lnTo>
                      <a:pt x="8024" y="3457"/>
                    </a:lnTo>
                    <a:cubicBezTo>
                      <a:pt x="7432" y="3397"/>
                      <a:pt x="7432" y="3397"/>
                      <a:pt x="7432" y="3397"/>
                    </a:cubicBezTo>
                    <a:cubicBezTo>
                      <a:pt x="7342" y="3397"/>
                      <a:pt x="7266" y="3321"/>
                      <a:pt x="7235" y="3230"/>
                    </a:cubicBezTo>
                    <a:cubicBezTo>
                      <a:pt x="7160" y="2958"/>
                      <a:pt x="7053" y="2715"/>
                      <a:pt x="6917" y="2488"/>
                    </a:cubicBezTo>
                    <a:cubicBezTo>
                      <a:pt x="6871" y="2397"/>
                      <a:pt x="6871" y="2290"/>
                      <a:pt x="6932" y="2215"/>
                    </a:cubicBezTo>
                    <a:cubicBezTo>
                      <a:pt x="7296" y="1774"/>
                      <a:pt x="7296" y="1774"/>
                      <a:pt x="7296" y="1774"/>
                    </a:cubicBezTo>
                    <a:cubicBezTo>
                      <a:pt x="7387" y="1684"/>
                      <a:pt x="7372" y="1547"/>
                      <a:pt x="7296" y="1456"/>
                    </a:cubicBezTo>
                    <a:cubicBezTo>
                      <a:pt x="6735" y="895"/>
                      <a:pt x="6735" y="895"/>
                      <a:pt x="6735" y="895"/>
                    </a:cubicBezTo>
                    <a:cubicBezTo>
                      <a:pt x="6644" y="819"/>
                      <a:pt x="6507" y="804"/>
                      <a:pt x="6416" y="880"/>
                    </a:cubicBezTo>
                    <a:cubicBezTo>
                      <a:pt x="5977" y="1259"/>
                      <a:pt x="5977" y="1259"/>
                      <a:pt x="5977" y="1259"/>
                    </a:cubicBezTo>
                    <a:cubicBezTo>
                      <a:pt x="5901" y="1320"/>
                      <a:pt x="5795" y="1320"/>
                      <a:pt x="5704" y="1274"/>
                    </a:cubicBezTo>
                    <a:cubicBezTo>
                      <a:pt x="5462" y="1138"/>
                      <a:pt x="5219" y="1031"/>
                      <a:pt x="4945" y="955"/>
                    </a:cubicBezTo>
                    <a:cubicBezTo>
                      <a:pt x="4840" y="940"/>
                      <a:pt x="4779" y="849"/>
                      <a:pt x="4763" y="758"/>
                    </a:cubicBezTo>
                    <a:cubicBezTo>
                      <a:pt x="4718" y="212"/>
                      <a:pt x="4718" y="212"/>
                      <a:pt x="4718" y="212"/>
                    </a:cubicBezTo>
                    <a:cubicBezTo>
                      <a:pt x="4703" y="91"/>
                      <a:pt x="4612" y="0"/>
                      <a:pt x="4476" y="0"/>
                    </a:cubicBezTo>
                    <a:cubicBezTo>
                      <a:pt x="3687" y="0"/>
                      <a:pt x="3687" y="0"/>
                      <a:pt x="3687" y="0"/>
                    </a:cubicBezTo>
                    <a:cubicBezTo>
                      <a:pt x="3565" y="0"/>
                      <a:pt x="3474" y="91"/>
                      <a:pt x="3459" y="212"/>
                    </a:cubicBezTo>
                    <a:cubicBezTo>
                      <a:pt x="3413" y="758"/>
                      <a:pt x="3413" y="758"/>
                      <a:pt x="3413" y="758"/>
                    </a:cubicBezTo>
                    <a:cubicBezTo>
                      <a:pt x="3398" y="849"/>
                      <a:pt x="3323" y="940"/>
                      <a:pt x="3231" y="955"/>
                    </a:cubicBezTo>
                    <a:cubicBezTo>
                      <a:pt x="2959" y="1031"/>
                      <a:pt x="2685" y="1153"/>
                      <a:pt x="2443" y="1289"/>
                    </a:cubicBezTo>
                    <a:cubicBezTo>
                      <a:pt x="2367" y="1335"/>
                      <a:pt x="2261" y="1335"/>
                      <a:pt x="2170" y="1259"/>
                    </a:cubicBezTo>
                    <a:cubicBezTo>
                      <a:pt x="1775" y="925"/>
                      <a:pt x="1775" y="925"/>
                      <a:pt x="1775" y="925"/>
                    </a:cubicBezTo>
                    <a:cubicBezTo>
                      <a:pt x="1684" y="849"/>
                      <a:pt x="1547" y="864"/>
                      <a:pt x="1457" y="940"/>
                    </a:cubicBezTo>
                    <a:cubicBezTo>
                      <a:pt x="911" y="1502"/>
                      <a:pt x="911" y="1502"/>
                      <a:pt x="911" y="1502"/>
                    </a:cubicBezTo>
                    <a:cubicBezTo>
                      <a:pt x="819" y="1592"/>
                      <a:pt x="804" y="1729"/>
                      <a:pt x="895" y="1820"/>
                    </a:cubicBezTo>
                    <a:cubicBezTo>
                      <a:pt x="1229" y="2230"/>
                      <a:pt x="1229" y="2230"/>
                      <a:pt x="1229" y="2230"/>
                    </a:cubicBezTo>
                    <a:cubicBezTo>
                      <a:pt x="1290" y="2305"/>
                      <a:pt x="1305" y="2412"/>
                      <a:pt x="1244" y="2503"/>
                    </a:cubicBezTo>
                    <a:cubicBezTo>
                      <a:pt x="1108" y="2745"/>
                      <a:pt x="1001" y="3018"/>
                      <a:pt x="926" y="3290"/>
                    </a:cubicBezTo>
                    <a:cubicBezTo>
                      <a:pt x="895" y="3397"/>
                      <a:pt x="819" y="3472"/>
                      <a:pt x="713" y="3472"/>
                    </a:cubicBezTo>
                    <a:cubicBezTo>
                      <a:pt x="212" y="3518"/>
                      <a:pt x="212" y="3518"/>
                      <a:pt x="212" y="3518"/>
                    </a:cubicBezTo>
                    <a:cubicBezTo>
                      <a:pt x="91" y="3533"/>
                      <a:pt x="0" y="3624"/>
                      <a:pt x="0" y="3746"/>
                    </a:cubicBezTo>
                    <a:cubicBezTo>
                      <a:pt x="0" y="4550"/>
                      <a:pt x="0" y="4550"/>
                      <a:pt x="0" y="4550"/>
                    </a:cubicBezTo>
                    <a:cubicBezTo>
                      <a:pt x="0" y="4671"/>
                      <a:pt x="91" y="4762"/>
                      <a:pt x="212" y="4777"/>
                    </a:cubicBezTo>
                    <a:cubicBezTo>
                      <a:pt x="728" y="4823"/>
                      <a:pt x="728" y="4823"/>
                      <a:pt x="728" y="4823"/>
                    </a:cubicBezTo>
                    <a:cubicBezTo>
                      <a:pt x="835" y="4838"/>
                      <a:pt x="911" y="4899"/>
                      <a:pt x="941" y="5005"/>
                    </a:cubicBezTo>
                    <a:cubicBezTo>
                      <a:pt x="1017" y="5278"/>
                      <a:pt x="1138" y="5551"/>
                      <a:pt x="1275" y="5794"/>
                    </a:cubicBezTo>
                    <a:cubicBezTo>
                      <a:pt x="1335" y="5885"/>
                      <a:pt x="1320" y="5991"/>
                      <a:pt x="1260" y="6067"/>
                    </a:cubicBezTo>
                    <a:cubicBezTo>
                      <a:pt x="941" y="6461"/>
                      <a:pt x="941" y="6461"/>
                      <a:pt x="941" y="6461"/>
                    </a:cubicBezTo>
                    <a:cubicBezTo>
                      <a:pt x="850" y="6552"/>
                      <a:pt x="865" y="6689"/>
                      <a:pt x="956" y="6780"/>
                    </a:cubicBezTo>
                    <a:cubicBezTo>
                      <a:pt x="1502" y="7326"/>
                      <a:pt x="1502" y="7326"/>
                      <a:pt x="1502" y="7326"/>
                    </a:cubicBezTo>
                    <a:cubicBezTo>
                      <a:pt x="1593" y="7417"/>
                      <a:pt x="1729" y="7432"/>
                      <a:pt x="1821" y="7341"/>
                    </a:cubicBezTo>
                    <a:cubicBezTo>
                      <a:pt x="2230" y="7008"/>
                      <a:pt x="2230" y="7008"/>
                      <a:pt x="2230" y="7008"/>
                    </a:cubicBezTo>
                    <a:cubicBezTo>
                      <a:pt x="2306" y="6931"/>
                      <a:pt x="2412" y="6931"/>
                      <a:pt x="2503" y="6977"/>
                    </a:cubicBezTo>
                    <a:cubicBezTo>
                      <a:pt x="2746" y="7113"/>
                      <a:pt x="3019" y="7220"/>
                      <a:pt x="3292" y="7295"/>
                    </a:cubicBezTo>
                    <a:cubicBezTo>
                      <a:pt x="3398" y="7311"/>
                      <a:pt x="3474" y="7402"/>
                      <a:pt x="3474" y="7493"/>
                    </a:cubicBezTo>
                    <a:cubicBezTo>
                      <a:pt x="3520" y="8024"/>
                      <a:pt x="3520" y="8024"/>
                      <a:pt x="3520" y="8024"/>
                    </a:cubicBezTo>
                    <a:cubicBezTo>
                      <a:pt x="3535" y="8145"/>
                      <a:pt x="3641" y="8236"/>
                      <a:pt x="3762" y="8236"/>
                    </a:cubicBezTo>
                    <a:cubicBezTo>
                      <a:pt x="4551" y="8236"/>
                      <a:pt x="4551" y="8236"/>
                      <a:pt x="4551" y="8236"/>
                    </a:cubicBezTo>
                    <a:cubicBezTo>
                      <a:pt x="4673" y="8236"/>
                      <a:pt x="4779" y="8145"/>
                      <a:pt x="4779" y="8024"/>
                    </a:cubicBezTo>
                    <a:cubicBezTo>
                      <a:pt x="4824" y="7462"/>
                      <a:pt x="4824" y="7462"/>
                      <a:pt x="4824" y="7462"/>
                    </a:cubicBezTo>
                    <a:cubicBezTo>
                      <a:pt x="4840" y="7356"/>
                      <a:pt x="4915" y="7280"/>
                      <a:pt x="5006" y="7250"/>
                    </a:cubicBezTo>
                    <a:cubicBezTo>
                      <a:pt x="5264" y="7174"/>
                      <a:pt x="5522" y="7068"/>
                      <a:pt x="5765" y="6931"/>
                    </a:cubicBezTo>
                    <a:cubicBezTo>
                      <a:pt x="5841" y="6871"/>
                      <a:pt x="5962" y="6871"/>
                      <a:pt x="6038" y="6947"/>
                    </a:cubicBezTo>
                    <a:cubicBezTo>
                      <a:pt x="6461" y="7295"/>
                      <a:pt x="6461" y="7295"/>
                      <a:pt x="6461" y="7295"/>
                    </a:cubicBezTo>
                    <a:cubicBezTo>
                      <a:pt x="6553" y="7387"/>
                      <a:pt x="6689" y="7372"/>
                      <a:pt x="6780" y="7280"/>
                    </a:cubicBezTo>
                    <a:cubicBezTo>
                      <a:pt x="7342" y="6734"/>
                      <a:pt x="7342" y="6734"/>
                      <a:pt x="7342" y="6734"/>
                    </a:cubicBezTo>
                    <a:cubicBezTo>
                      <a:pt x="7417" y="6643"/>
                      <a:pt x="7432" y="6507"/>
                      <a:pt x="7357" y="6401"/>
                    </a:cubicBezTo>
                    <a:cubicBezTo>
                      <a:pt x="6978" y="5960"/>
                      <a:pt x="6978" y="5960"/>
                      <a:pt x="6978" y="5960"/>
                    </a:cubicBezTo>
                    <a:cubicBezTo>
                      <a:pt x="6917" y="5885"/>
                      <a:pt x="6902" y="5778"/>
                      <a:pt x="6947" y="5688"/>
                    </a:cubicBezTo>
                    <a:cubicBezTo>
                      <a:pt x="7084" y="5460"/>
                      <a:pt x="7175" y="5202"/>
                      <a:pt x="7250" y="4944"/>
                    </a:cubicBezTo>
                    <a:cubicBezTo>
                      <a:pt x="7281" y="4838"/>
                      <a:pt x="7357" y="4777"/>
                      <a:pt x="7463" y="4762"/>
                    </a:cubicBezTo>
                    <a:cubicBezTo>
                      <a:pt x="8024" y="4717"/>
                      <a:pt x="8024" y="4717"/>
                      <a:pt x="8024" y="4717"/>
                    </a:cubicBezTo>
                    <a:cubicBezTo>
                      <a:pt x="8145" y="4702"/>
                      <a:pt x="8237" y="4595"/>
                      <a:pt x="8237" y="4474"/>
                    </a:cubicBezTo>
                    <a:cubicBezTo>
                      <a:pt x="8237" y="3685"/>
                      <a:pt x="8237" y="3685"/>
                      <a:pt x="8237" y="3685"/>
                    </a:cubicBezTo>
                    <a:cubicBezTo>
                      <a:pt x="8237" y="3564"/>
                      <a:pt x="8145" y="3457"/>
                      <a:pt x="8024" y="3457"/>
                    </a:cubicBezTo>
                  </a:path>
                </a:pathLst>
              </a:custGeom>
              <a:solidFill>
                <a:schemeClr val="accent3"/>
              </a:solidFill>
              <a:ln w="12700" cap="flat">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215" name="Freeform 2">
                <a:extLst>
                  <a:ext uri="{FF2B5EF4-FFF2-40B4-BE49-F238E27FC236}">
                    <a16:creationId xmlns:a16="http://schemas.microsoft.com/office/drawing/2014/main" id="{4C326ED0-E17C-49D9-9765-2AE1954F565E}"/>
                  </a:ext>
                </a:extLst>
              </p:cNvPr>
              <p:cNvSpPr>
                <a:spLocks noChangeArrowheads="1"/>
              </p:cNvSpPr>
              <p:nvPr/>
            </p:nvSpPr>
            <p:spPr bwMode="auto">
              <a:xfrm>
                <a:off x="1314450" y="1725613"/>
                <a:ext cx="1387475" cy="1387475"/>
              </a:xfrm>
              <a:custGeom>
                <a:avLst/>
                <a:gdLst>
                  <a:gd name="T0" fmla="*/ 1926 w 3854"/>
                  <a:gd name="T1" fmla="*/ 3852 h 3853"/>
                  <a:gd name="T2" fmla="*/ 1926 w 3854"/>
                  <a:gd name="T3" fmla="*/ 3852 h 3853"/>
                  <a:gd name="T4" fmla="*/ 0 w 3854"/>
                  <a:gd name="T5" fmla="*/ 1925 h 3853"/>
                  <a:gd name="T6" fmla="*/ 1926 w 3854"/>
                  <a:gd name="T7" fmla="*/ 0 h 3853"/>
                  <a:gd name="T8" fmla="*/ 3853 w 3854"/>
                  <a:gd name="T9" fmla="*/ 1925 h 3853"/>
                  <a:gd name="T10" fmla="*/ 1926 w 3854"/>
                  <a:gd name="T11" fmla="*/ 3852 h 3853"/>
                </a:gdLst>
                <a:ahLst/>
                <a:cxnLst>
                  <a:cxn ang="0">
                    <a:pos x="T0" y="T1"/>
                  </a:cxn>
                  <a:cxn ang="0">
                    <a:pos x="T2" y="T3"/>
                  </a:cxn>
                  <a:cxn ang="0">
                    <a:pos x="T4" y="T5"/>
                  </a:cxn>
                  <a:cxn ang="0">
                    <a:pos x="T6" y="T7"/>
                  </a:cxn>
                  <a:cxn ang="0">
                    <a:pos x="T8" y="T9"/>
                  </a:cxn>
                  <a:cxn ang="0">
                    <a:pos x="T10" y="T11"/>
                  </a:cxn>
                </a:cxnLst>
                <a:rect l="0" t="0" r="r" b="b"/>
                <a:pathLst>
                  <a:path w="3854" h="3853">
                    <a:moveTo>
                      <a:pt x="1926" y="3852"/>
                    </a:moveTo>
                    <a:lnTo>
                      <a:pt x="1926" y="3852"/>
                    </a:lnTo>
                    <a:cubicBezTo>
                      <a:pt x="865" y="3852"/>
                      <a:pt x="0" y="2987"/>
                      <a:pt x="0" y="1925"/>
                    </a:cubicBezTo>
                    <a:cubicBezTo>
                      <a:pt x="0" y="863"/>
                      <a:pt x="865" y="0"/>
                      <a:pt x="1926" y="0"/>
                    </a:cubicBezTo>
                    <a:cubicBezTo>
                      <a:pt x="2988" y="0"/>
                      <a:pt x="3853" y="863"/>
                      <a:pt x="3853" y="1925"/>
                    </a:cubicBezTo>
                    <a:cubicBezTo>
                      <a:pt x="3853" y="2987"/>
                      <a:pt x="2988" y="3852"/>
                      <a:pt x="1926" y="3852"/>
                    </a:cubicBezTo>
                  </a:path>
                </a:pathLst>
              </a:custGeom>
              <a:solidFill>
                <a:schemeClr val="bg1"/>
              </a:solidFill>
              <a:ln w="12700" cap="flat">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grpSp>
      </p:grpSp>
      <p:cxnSp>
        <p:nvCxnSpPr>
          <p:cNvPr id="227" name="Straight Connector 226">
            <a:extLst>
              <a:ext uri="{FF2B5EF4-FFF2-40B4-BE49-F238E27FC236}">
                <a16:creationId xmlns:a16="http://schemas.microsoft.com/office/drawing/2014/main" id="{F8D09328-B2B6-481C-86CD-49959314BC7D}"/>
              </a:ext>
            </a:extLst>
          </p:cNvPr>
          <p:cNvCxnSpPr>
            <a:cxnSpLocks/>
          </p:cNvCxnSpPr>
          <p:nvPr/>
        </p:nvCxnSpPr>
        <p:spPr>
          <a:xfrm>
            <a:off x="6095998" y="1468276"/>
            <a:ext cx="0" cy="4888480"/>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AEC8A3-F98E-4FA4-909B-B3A4D6D3B04B}"/>
              </a:ext>
            </a:extLst>
          </p:cNvPr>
          <p:cNvCxnSpPr>
            <a:cxnSpLocks/>
          </p:cNvCxnSpPr>
          <p:nvPr/>
        </p:nvCxnSpPr>
        <p:spPr>
          <a:xfrm>
            <a:off x="3147478" y="1468276"/>
            <a:ext cx="0" cy="4888480"/>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FCB0A161-C561-5D48-98C8-9737D831228D}"/>
              </a:ext>
            </a:extLst>
          </p:cNvPr>
          <p:cNvPicPr>
            <a:picLocks noChangeAspect="1"/>
          </p:cNvPicPr>
          <p:nvPr/>
        </p:nvPicPr>
        <p:blipFill rotWithShape="1">
          <a:blip r:embed="rId12"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l="11061" t="4154" r="8392" b="9976"/>
          <a:stretch/>
        </p:blipFill>
        <p:spPr>
          <a:xfrm>
            <a:off x="9740101" y="3603260"/>
            <a:ext cx="1018696" cy="585881"/>
          </a:xfrm>
          <a:prstGeom prst="rect">
            <a:avLst/>
          </a:prstGeom>
        </p:spPr>
      </p:pic>
      <p:cxnSp>
        <p:nvCxnSpPr>
          <p:cNvPr id="3" name="Straight Connector 2">
            <a:extLst>
              <a:ext uri="{FF2B5EF4-FFF2-40B4-BE49-F238E27FC236}">
                <a16:creationId xmlns:a16="http://schemas.microsoft.com/office/drawing/2014/main" id="{E47A8EAF-071D-496E-903F-00D8736DC273}"/>
              </a:ext>
            </a:extLst>
          </p:cNvPr>
          <p:cNvCxnSpPr/>
          <p:nvPr/>
        </p:nvCxnSpPr>
        <p:spPr>
          <a:xfrm flipV="1">
            <a:off x="695341" y="1714421"/>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D4F43C2-0A4A-4176-946B-8A311D294466}"/>
              </a:ext>
            </a:extLst>
          </p:cNvPr>
          <p:cNvCxnSpPr/>
          <p:nvPr/>
        </p:nvCxnSpPr>
        <p:spPr>
          <a:xfrm flipV="1">
            <a:off x="3529577" y="1708420"/>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6E328DE-8684-49CA-B0EF-CF4E05BEE6F0}"/>
              </a:ext>
            </a:extLst>
          </p:cNvPr>
          <p:cNvCxnSpPr/>
          <p:nvPr/>
        </p:nvCxnSpPr>
        <p:spPr>
          <a:xfrm flipV="1">
            <a:off x="6498244" y="1715327"/>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92C5F3A-D03B-4C91-8FD6-1B460D06EA13}"/>
              </a:ext>
            </a:extLst>
          </p:cNvPr>
          <p:cNvCxnSpPr/>
          <p:nvPr/>
        </p:nvCxnSpPr>
        <p:spPr>
          <a:xfrm flipV="1">
            <a:off x="9466114" y="1716818"/>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7777D2F-C541-4A33-BCD4-19B1A12D38DC}"/>
              </a:ext>
            </a:extLst>
          </p:cNvPr>
          <p:cNvGrpSpPr/>
          <p:nvPr/>
        </p:nvGrpSpPr>
        <p:grpSpPr>
          <a:xfrm>
            <a:off x="10141809" y="5366078"/>
            <a:ext cx="847240" cy="313624"/>
            <a:chOff x="77788" y="1938338"/>
            <a:chExt cx="1744662" cy="574675"/>
          </a:xfrm>
          <a:solidFill>
            <a:schemeClr val="bg1">
              <a:lumMod val="95000"/>
            </a:schemeClr>
          </a:solidFill>
          <a:effectLst>
            <a:outerShdw blurRad="50800" dist="38100" dir="2700000" algn="tl" rotWithShape="0">
              <a:prstClr val="black">
                <a:alpha val="40000"/>
              </a:prstClr>
            </a:outerShdw>
          </a:effectLst>
        </p:grpSpPr>
        <p:sp>
          <p:nvSpPr>
            <p:cNvPr id="98" name="Freeform 22">
              <a:extLst>
                <a:ext uri="{FF2B5EF4-FFF2-40B4-BE49-F238E27FC236}">
                  <a16:creationId xmlns:a16="http://schemas.microsoft.com/office/drawing/2014/main" id="{92C292A2-0C6E-4B77-82BC-74046A91DAFF}"/>
                </a:ext>
              </a:extLst>
            </p:cNvPr>
            <p:cNvSpPr>
              <a:spLocks noChangeArrowheads="1"/>
            </p:cNvSpPr>
            <p:nvPr/>
          </p:nvSpPr>
          <p:spPr bwMode="auto">
            <a:xfrm>
              <a:off x="77788" y="1938338"/>
              <a:ext cx="1744662" cy="574675"/>
            </a:xfrm>
            <a:custGeom>
              <a:avLst/>
              <a:gdLst>
                <a:gd name="T0" fmla="*/ 4656 w 4845"/>
                <a:gd name="T1" fmla="*/ 1594 h 1595"/>
                <a:gd name="T2" fmla="*/ 4656 w 4845"/>
                <a:gd name="T3" fmla="*/ 1594 h 1595"/>
                <a:gd name="T4" fmla="*/ 188 w 4845"/>
                <a:gd name="T5" fmla="*/ 1594 h 1595"/>
                <a:gd name="T6" fmla="*/ 0 w 4845"/>
                <a:gd name="T7" fmla="*/ 1407 h 1595"/>
                <a:gd name="T8" fmla="*/ 0 w 4845"/>
                <a:gd name="T9" fmla="*/ 188 h 1595"/>
                <a:gd name="T10" fmla="*/ 188 w 4845"/>
                <a:gd name="T11" fmla="*/ 0 h 1595"/>
                <a:gd name="T12" fmla="*/ 4656 w 4845"/>
                <a:gd name="T13" fmla="*/ 0 h 1595"/>
                <a:gd name="T14" fmla="*/ 4844 w 4845"/>
                <a:gd name="T15" fmla="*/ 188 h 1595"/>
                <a:gd name="T16" fmla="*/ 4844 w 4845"/>
                <a:gd name="T17" fmla="*/ 1407 h 1595"/>
                <a:gd name="T18" fmla="*/ 4656 w 4845"/>
                <a:gd name="T19" fmla="*/ 1594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5" h="1595">
                  <a:moveTo>
                    <a:pt x="4656" y="1594"/>
                  </a:moveTo>
                  <a:lnTo>
                    <a:pt x="4656" y="1594"/>
                  </a:lnTo>
                  <a:cubicBezTo>
                    <a:pt x="188" y="1594"/>
                    <a:pt x="188" y="1594"/>
                    <a:pt x="188" y="1594"/>
                  </a:cubicBezTo>
                  <a:cubicBezTo>
                    <a:pt x="94" y="1594"/>
                    <a:pt x="0" y="1500"/>
                    <a:pt x="0" y="1407"/>
                  </a:cubicBezTo>
                  <a:cubicBezTo>
                    <a:pt x="0" y="188"/>
                    <a:pt x="0" y="188"/>
                    <a:pt x="0" y="188"/>
                  </a:cubicBezTo>
                  <a:cubicBezTo>
                    <a:pt x="0" y="94"/>
                    <a:pt x="94" y="0"/>
                    <a:pt x="188" y="0"/>
                  </a:cubicBezTo>
                  <a:cubicBezTo>
                    <a:pt x="4656" y="0"/>
                    <a:pt x="4656" y="0"/>
                    <a:pt x="4656" y="0"/>
                  </a:cubicBezTo>
                  <a:cubicBezTo>
                    <a:pt x="4781" y="0"/>
                    <a:pt x="4844" y="94"/>
                    <a:pt x="4844" y="188"/>
                  </a:cubicBezTo>
                  <a:cubicBezTo>
                    <a:pt x="4844" y="1407"/>
                    <a:pt x="4844" y="1407"/>
                    <a:pt x="4844" y="1407"/>
                  </a:cubicBezTo>
                  <a:cubicBezTo>
                    <a:pt x="4844" y="1500"/>
                    <a:pt x="4781" y="1594"/>
                    <a:pt x="4656" y="1594"/>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99" name="Freeform 23">
              <a:extLst>
                <a:ext uri="{FF2B5EF4-FFF2-40B4-BE49-F238E27FC236}">
                  <a16:creationId xmlns:a16="http://schemas.microsoft.com/office/drawing/2014/main" id="{2F35C15A-3E2E-44FA-AC6A-7853152C8834}"/>
                </a:ext>
              </a:extLst>
            </p:cNvPr>
            <p:cNvSpPr>
              <a:spLocks noChangeArrowheads="1"/>
            </p:cNvSpPr>
            <p:nvPr/>
          </p:nvSpPr>
          <p:spPr bwMode="auto">
            <a:xfrm>
              <a:off x="212725" y="2163763"/>
              <a:ext cx="415925" cy="101600"/>
            </a:xfrm>
            <a:custGeom>
              <a:avLst/>
              <a:gdLst>
                <a:gd name="T0" fmla="*/ 1094 w 1157"/>
                <a:gd name="T1" fmla="*/ 282 h 283"/>
                <a:gd name="T2" fmla="*/ 1094 w 1157"/>
                <a:gd name="T3" fmla="*/ 282 h 283"/>
                <a:gd name="T4" fmla="*/ 63 w 1157"/>
                <a:gd name="T5" fmla="*/ 282 h 283"/>
                <a:gd name="T6" fmla="*/ 0 w 1157"/>
                <a:gd name="T7" fmla="*/ 219 h 283"/>
                <a:gd name="T8" fmla="*/ 0 w 1157"/>
                <a:gd name="T9" fmla="*/ 63 h 283"/>
                <a:gd name="T10" fmla="*/ 63 w 1157"/>
                <a:gd name="T11" fmla="*/ 0 h 283"/>
                <a:gd name="T12" fmla="*/ 1094 w 1157"/>
                <a:gd name="T13" fmla="*/ 0 h 283"/>
                <a:gd name="T14" fmla="*/ 1156 w 1157"/>
                <a:gd name="T15" fmla="*/ 63 h 283"/>
                <a:gd name="T16" fmla="*/ 1156 w 1157"/>
                <a:gd name="T17" fmla="*/ 219 h 283"/>
                <a:gd name="T18" fmla="*/ 1094 w 1157"/>
                <a:gd name="T19" fmla="*/ 28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7" h="283">
                  <a:moveTo>
                    <a:pt x="1094" y="282"/>
                  </a:moveTo>
                  <a:lnTo>
                    <a:pt x="1094" y="282"/>
                  </a:lnTo>
                  <a:cubicBezTo>
                    <a:pt x="63" y="282"/>
                    <a:pt x="63" y="282"/>
                    <a:pt x="63" y="282"/>
                  </a:cubicBezTo>
                  <a:cubicBezTo>
                    <a:pt x="31" y="282"/>
                    <a:pt x="0" y="250"/>
                    <a:pt x="0" y="219"/>
                  </a:cubicBezTo>
                  <a:cubicBezTo>
                    <a:pt x="0" y="63"/>
                    <a:pt x="0" y="63"/>
                    <a:pt x="0" y="63"/>
                  </a:cubicBezTo>
                  <a:cubicBezTo>
                    <a:pt x="0" y="32"/>
                    <a:pt x="31" y="0"/>
                    <a:pt x="63" y="0"/>
                  </a:cubicBezTo>
                  <a:cubicBezTo>
                    <a:pt x="1094" y="0"/>
                    <a:pt x="1094" y="0"/>
                    <a:pt x="1094" y="0"/>
                  </a:cubicBezTo>
                  <a:cubicBezTo>
                    <a:pt x="1125" y="0"/>
                    <a:pt x="1156" y="32"/>
                    <a:pt x="1156" y="63"/>
                  </a:cubicBezTo>
                  <a:cubicBezTo>
                    <a:pt x="1156" y="219"/>
                    <a:pt x="1156" y="219"/>
                    <a:pt x="1156" y="219"/>
                  </a:cubicBezTo>
                  <a:cubicBezTo>
                    <a:pt x="1156" y="250"/>
                    <a:pt x="1125" y="282"/>
                    <a:pt x="1094" y="282"/>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100" name="Freeform 24">
              <a:extLst>
                <a:ext uri="{FF2B5EF4-FFF2-40B4-BE49-F238E27FC236}">
                  <a16:creationId xmlns:a16="http://schemas.microsoft.com/office/drawing/2014/main" id="{DE6E9EDC-51DF-430F-8FDB-09EB2E1CEF26}"/>
                </a:ext>
              </a:extLst>
            </p:cNvPr>
            <p:cNvSpPr>
              <a:spLocks noChangeArrowheads="1"/>
            </p:cNvSpPr>
            <p:nvPr/>
          </p:nvSpPr>
          <p:spPr bwMode="auto">
            <a:xfrm>
              <a:off x="719138" y="2422525"/>
              <a:ext cx="393700" cy="90488"/>
            </a:xfrm>
            <a:custGeom>
              <a:avLst/>
              <a:gdLst>
                <a:gd name="T0" fmla="*/ 0 w 1095"/>
                <a:gd name="T1" fmla="*/ 250 h 251"/>
                <a:gd name="T2" fmla="*/ 0 w 1095"/>
                <a:gd name="T3" fmla="*/ 250 h 251"/>
                <a:gd name="T4" fmla="*/ 188 w 1095"/>
                <a:gd name="T5" fmla="*/ 31 h 251"/>
                <a:gd name="T6" fmla="*/ 250 w 1095"/>
                <a:gd name="T7" fmla="*/ 0 h 251"/>
                <a:gd name="T8" fmla="*/ 1032 w 1095"/>
                <a:gd name="T9" fmla="*/ 0 h 251"/>
                <a:gd name="T10" fmla="*/ 1094 w 1095"/>
                <a:gd name="T11" fmla="*/ 94 h 251"/>
                <a:gd name="T12" fmla="*/ 1094 w 1095"/>
                <a:gd name="T13" fmla="*/ 219 h 251"/>
              </a:gdLst>
              <a:ahLst/>
              <a:cxnLst>
                <a:cxn ang="0">
                  <a:pos x="T0" y="T1"/>
                </a:cxn>
                <a:cxn ang="0">
                  <a:pos x="T2" y="T3"/>
                </a:cxn>
                <a:cxn ang="0">
                  <a:pos x="T4" y="T5"/>
                </a:cxn>
                <a:cxn ang="0">
                  <a:pos x="T6" y="T7"/>
                </a:cxn>
                <a:cxn ang="0">
                  <a:pos x="T8" y="T9"/>
                </a:cxn>
                <a:cxn ang="0">
                  <a:pos x="T10" y="T11"/>
                </a:cxn>
                <a:cxn ang="0">
                  <a:pos x="T12" y="T13"/>
                </a:cxn>
              </a:cxnLst>
              <a:rect l="0" t="0" r="r" b="b"/>
              <a:pathLst>
                <a:path w="1095" h="251">
                  <a:moveTo>
                    <a:pt x="0" y="250"/>
                  </a:moveTo>
                  <a:lnTo>
                    <a:pt x="0" y="250"/>
                  </a:lnTo>
                  <a:cubicBezTo>
                    <a:pt x="188" y="31"/>
                    <a:pt x="188" y="31"/>
                    <a:pt x="188" y="31"/>
                  </a:cubicBezTo>
                  <a:cubicBezTo>
                    <a:pt x="188" y="0"/>
                    <a:pt x="219" y="0"/>
                    <a:pt x="250" y="0"/>
                  </a:cubicBezTo>
                  <a:cubicBezTo>
                    <a:pt x="1032" y="0"/>
                    <a:pt x="1032" y="0"/>
                    <a:pt x="1032" y="0"/>
                  </a:cubicBezTo>
                  <a:cubicBezTo>
                    <a:pt x="1063" y="0"/>
                    <a:pt x="1094" y="31"/>
                    <a:pt x="1094" y="94"/>
                  </a:cubicBezTo>
                  <a:cubicBezTo>
                    <a:pt x="1094" y="219"/>
                    <a:pt x="1094" y="219"/>
                    <a:pt x="1094" y="219"/>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101" name="Oval 100">
              <a:extLst>
                <a:ext uri="{FF2B5EF4-FFF2-40B4-BE49-F238E27FC236}">
                  <a16:creationId xmlns:a16="http://schemas.microsoft.com/office/drawing/2014/main" id="{20C60EB9-BF13-4358-8DD2-EFBB3B10912F}"/>
                </a:ext>
              </a:extLst>
            </p:cNvPr>
            <p:cNvSpPr/>
            <p:nvPr/>
          </p:nvSpPr>
          <p:spPr bwMode="auto">
            <a:xfrm>
              <a:off x="1250949"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2" name="Oval 101">
              <a:extLst>
                <a:ext uri="{FF2B5EF4-FFF2-40B4-BE49-F238E27FC236}">
                  <a16:creationId xmlns:a16="http://schemas.microsoft.com/office/drawing/2014/main" id="{54D76C41-23F2-43A1-B349-69F0CB25D876}"/>
                </a:ext>
              </a:extLst>
            </p:cNvPr>
            <p:cNvSpPr/>
            <p:nvPr/>
          </p:nvSpPr>
          <p:spPr bwMode="auto">
            <a:xfrm>
              <a:off x="1363132"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3" name="Oval 102">
              <a:extLst>
                <a:ext uri="{FF2B5EF4-FFF2-40B4-BE49-F238E27FC236}">
                  <a16:creationId xmlns:a16="http://schemas.microsoft.com/office/drawing/2014/main" id="{4FBF839B-0319-486A-8CD0-13F22B48C2E8}"/>
                </a:ext>
              </a:extLst>
            </p:cNvPr>
            <p:cNvSpPr/>
            <p:nvPr/>
          </p:nvSpPr>
          <p:spPr bwMode="auto">
            <a:xfrm>
              <a:off x="1475315"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4" name="Oval 103">
              <a:extLst>
                <a:ext uri="{FF2B5EF4-FFF2-40B4-BE49-F238E27FC236}">
                  <a16:creationId xmlns:a16="http://schemas.microsoft.com/office/drawing/2014/main" id="{420055F0-C717-4E62-976E-B0F12388CE6B}"/>
                </a:ext>
              </a:extLst>
            </p:cNvPr>
            <p:cNvSpPr/>
            <p:nvPr/>
          </p:nvSpPr>
          <p:spPr bwMode="auto">
            <a:xfrm>
              <a:off x="1587499"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5" name="Oval 104">
              <a:extLst>
                <a:ext uri="{FF2B5EF4-FFF2-40B4-BE49-F238E27FC236}">
                  <a16:creationId xmlns:a16="http://schemas.microsoft.com/office/drawing/2014/main" id="{3FC485DC-A9F9-4159-8308-DCC93A1C6C30}"/>
                </a:ext>
              </a:extLst>
            </p:cNvPr>
            <p:cNvSpPr/>
            <p:nvPr/>
          </p:nvSpPr>
          <p:spPr bwMode="auto">
            <a:xfrm>
              <a:off x="1250949"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6" name="Oval 105">
              <a:extLst>
                <a:ext uri="{FF2B5EF4-FFF2-40B4-BE49-F238E27FC236}">
                  <a16:creationId xmlns:a16="http://schemas.microsoft.com/office/drawing/2014/main" id="{C36A7C6B-B652-4543-BCA4-EB4B608B0548}"/>
                </a:ext>
              </a:extLst>
            </p:cNvPr>
            <p:cNvSpPr/>
            <p:nvPr/>
          </p:nvSpPr>
          <p:spPr bwMode="auto">
            <a:xfrm>
              <a:off x="1363132"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7" name="Oval 106">
              <a:extLst>
                <a:ext uri="{FF2B5EF4-FFF2-40B4-BE49-F238E27FC236}">
                  <a16:creationId xmlns:a16="http://schemas.microsoft.com/office/drawing/2014/main" id="{7B784CE1-6235-4620-A0A8-B4364984DBCF}"/>
                </a:ext>
              </a:extLst>
            </p:cNvPr>
            <p:cNvSpPr/>
            <p:nvPr/>
          </p:nvSpPr>
          <p:spPr bwMode="auto">
            <a:xfrm>
              <a:off x="1475315"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8" name="Oval 107">
              <a:extLst>
                <a:ext uri="{FF2B5EF4-FFF2-40B4-BE49-F238E27FC236}">
                  <a16:creationId xmlns:a16="http://schemas.microsoft.com/office/drawing/2014/main" id="{0A89BAFE-477B-48A0-A48C-9B6127EB27B5}"/>
                </a:ext>
              </a:extLst>
            </p:cNvPr>
            <p:cNvSpPr/>
            <p:nvPr/>
          </p:nvSpPr>
          <p:spPr bwMode="auto">
            <a:xfrm>
              <a:off x="1587499"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grpSp>
      <p:pic>
        <p:nvPicPr>
          <p:cNvPr id="109" name="Picture 108">
            <a:extLst>
              <a:ext uri="{FF2B5EF4-FFF2-40B4-BE49-F238E27FC236}">
                <a16:creationId xmlns:a16="http://schemas.microsoft.com/office/drawing/2014/main" id="{AE8797BE-E829-4846-8FC7-199BBD01ED6D}"/>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0072403" y="4984921"/>
            <a:ext cx="960693" cy="288828"/>
          </a:xfrm>
          <a:prstGeom prst="rect">
            <a:avLst/>
          </a:prstGeom>
          <a:noFill/>
        </p:spPr>
      </p:pic>
      <p:grpSp>
        <p:nvGrpSpPr>
          <p:cNvPr id="110" name="Group 109">
            <a:extLst>
              <a:ext uri="{FF2B5EF4-FFF2-40B4-BE49-F238E27FC236}">
                <a16:creationId xmlns:a16="http://schemas.microsoft.com/office/drawing/2014/main" id="{03C972C2-C68A-45B8-A019-683082767887}"/>
              </a:ext>
            </a:extLst>
          </p:cNvPr>
          <p:cNvGrpSpPr/>
          <p:nvPr/>
        </p:nvGrpSpPr>
        <p:grpSpPr>
          <a:xfrm>
            <a:off x="10874522" y="5121567"/>
            <a:ext cx="592392" cy="360288"/>
            <a:chOff x="8321675" y="4762500"/>
            <a:chExt cx="1511300" cy="919163"/>
          </a:xfrm>
          <a:solidFill>
            <a:schemeClr val="bg1"/>
          </a:solidFill>
        </p:grpSpPr>
        <p:sp>
          <p:nvSpPr>
            <p:cNvPr id="111" name="Freeform 13">
              <a:extLst>
                <a:ext uri="{FF2B5EF4-FFF2-40B4-BE49-F238E27FC236}">
                  <a16:creationId xmlns:a16="http://schemas.microsoft.com/office/drawing/2014/main" id="{D07D4074-4783-47DA-A8CC-7D2804EEAF1D}"/>
                </a:ext>
              </a:extLst>
            </p:cNvPr>
            <p:cNvSpPr>
              <a:spLocks noChangeArrowheads="1"/>
            </p:cNvSpPr>
            <p:nvPr/>
          </p:nvSpPr>
          <p:spPr bwMode="auto">
            <a:xfrm>
              <a:off x="8321675" y="4762500"/>
              <a:ext cx="1511300" cy="919163"/>
            </a:xfrm>
            <a:custGeom>
              <a:avLst/>
              <a:gdLst>
                <a:gd name="T0" fmla="*/ 933 w 4199"/>
                <a:gd name="T1" fmla="*/ 988 h 2552"/>
                <a:gd name="T2" fmla="*/ 933 w 4199"/>
                <a:gd name="T3" fmla="*/ 988 h 2552"/>
                <a:gd name="T4" fmla="*/ 768 w 4199"/>
                <a:gd name="T5" fmla="*/ 959 h 2552"/>
                <a:gd name="T6" fmla="*/ 0 w 4199"/>
                <a:gd name="T7" fmla="*/ 1756 h 2552"/>
                <a:gd name="T8" fmla="*/ 768 w 4199"/>
                <a:gd name="T9" fmla="*/ 2551 h 2552"/>
                <a:gd name="T10" fmla="*/ 2963 w 4199"/>
                <a:gd name="T11" fmla="*/ 2551 h 2552"/>
                <a:gd name="T12" fmla="*/ 4198 w 4199"/>
                <a:gd name="T13" fmla="*/ 1262 h 2552"/>
                <a:gd name="T14" fmla="*/ 2963 w 4199"/>
                <a:gd name="T15" fmla="*/ 0 h 2552"/>
                <a:gd name="T16" fmla="*/ 1920 w 4199"/>
                <a:gd name="T17" fmla="*/ 603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9" h="2552">
                  <a:moveTo>
                    <a:pt x="933" y="988"/>
                  </a:moveTo>
                  <a:lnTo>
                    <a:pt x="933" y="988"/>
                  </a:lnTo>
                  <a:cubicBezTo>
                    <a:pt x="905" y="959"/>
                    <a:pt x="823" y="959"/>
                    <a:pt x="768" y="959"/>
                  </a:cubicBezTo>
                  <a:cubicBezTo>
                    <a:pt x="329" y="959"/>
                    <a:pt x="0" y="1317"/>
                    <a:pt x="0" y="1756"/>
                  </a:cubicBezTo>
                  <a:cubicBezTo>
                    <a:pt x="0" y="2195"/>
                    <a:pt x="329" y="2551"/>
                    <a:pt x="768" y="2551"/>
                  </a:cubicBezTo>
                  <a:cubicBezTo>
                    <a:pt x="2963" y="2551"/>
                    <a:pt x="2963" y="2551"/>
                    <a:pt x="2963" y="2551"/>
                  </a:cubicBezTo>
                  <a:cubicBezTo>
                    <a:pt x="3649" y="2551"/>
                    <a:pt x="4198" y="1975"/>
                    <a:pt x="4198" y="1262"/>
                  </a:cubicBezTo>
                  <a:cubicBezTo>
                    <a:pt x="4198" y="576"/>
                    <a:pt x="3649" y="0"/>
                    <a:pt x="2963" y="0"/>
                  </a:cubicBezTo>
                  <a:cubicBezTo>
                    <a:pt x="2552" y="0"/>
                    <a:pt x="2113" y="219"/>
                    <a:pt x="1920" y="603"/>
                  </a:cubicBezTo>
                </a:path>
              </a:pathLst>
            </a:custGeom>
            <a:grpFill/>
            <a:ln w="12700" cap="rnd">
              <a:solidFill>
                <a:schemeClr val="accent4"/>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itrix New Sans Light" panose="020F0403040200060004" pitchFamily="34" charset="0"/>
              </a:endParaRPr>
            </a:p>
          </p:txBody>
        </p:sp>
        <p:sp>
          <p:nvSpPr>
            <p:cNvPr id="112" name="Freeform 14">
              <a:extLst>
                <a:ext uri="{FF2B5EF4-FFF2-40B4-BE49-F238E27FC236}">
                  <a16:creationId xmlns:a16="http://schemas.microsoft.com/office/drawing/2014/main" id="{F30D2227-033E-4AF7-A435-56755F101E9A}"/>
                </a:ext>
              </a:extLst>
            </p:cNvPr>
            <p:cNvSpPr>
              <a:spLocks noChangeArrowheads="1"/>
            </p:cNvSpPr>
            <p:nvPr/>
          </p:nvSpPr>
          <p:spPr bwMode="auto">
            <a:xfrm>
              <a:off x="8628063" y="4910138"/>
              <a:ext cx="425450" cy="296862"/>
            </a:xfrm>
            <a:custGeom>
              <a:avLst/>
              <a:gdLst>
                <a:gd name="T0" fmla="*/ 0 w 1180"/>
                <a:gd name="T1" fmla="*/ 823 h 824"/>
                <a:gd name="T2" fmla="*/ 0 w 1180"/>
                <a:gd name="T3" fmla="*/ 823 h 824"/>
                <a:gd name="T4" fmla="*/ 988 w 1180"/>
                <a:gd name="T5" fmla="*/ 0 h 824"/>
                <a:gd name="T6" fmla="*/ 1179 w 1180"/>
                <a:gd name="T7" fmla="*/ 27 h 824"/>
              </a:gdLst>
              <a:ahLst/>
              <a:cxnLst>
                <a:cxn ang="0">
                  <a:pos x="T0" y="T1"/>
                </a:cxn>
                <a:cxn ang="0">
                  <a:pos x="T2" y="T3"/>
                </a:cxn>
                <a:cxn ang="0">
                  <a:pos x="T4" y="T5"/>
                </a:cxn>
                <a:cxn ang="0">
                  <a:pos x="T6" y="T7"/>
                </a:cxn>
              </a:cxnLst>
              <a:rect l="0" t="0" r="r" b="b"/>
              <a:pathLst>
                <a:path w="1180" h="824">
                  <a:moveTo>
                    <a:pt x="0" y="823"/>
                  </a:moveTo>
                  <a:lnTo>
                    <a:pt x="0" y="823"/>
                  </a:lnTo>
                  <a:cubicBezTo>
                    <a:pt x="82" y="329"/>
                    <a:pt x="576" y="0"/>
                    <a:pt x="988" y="0"/>
                  </a:cubicBezTo>
                  <a:cubicBezTo>
                    <a:pt x="1042" y="0"/>
                    <a:pt x="1125" y="0"/>
                    <a:pt x="1179" y="27"/>
                  </a:cubicBezTo>
                </a:path>
              </a:pathLst>
            </a:custGeom>
            <a:grpFill/>
            <a:ln w="12700" cap="rnd">
              <a:solidFill>
                <a:schemeClr val="accent4"/>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itrix New Sans Light" panose="020F0403040200060004" pitchFamily="34" charset="0"/>
              </a:endParaRPr>
            </a:p>
          </p:txBody>
        </p:sp>
      </p:grpSp>
    </p:spTree>
    <p:extLst>
      <p:ext uri="{BB962C8B-B14F-4D97-AF65-F5344CB8AC3E}">
        <p14:creationId xmlns:p14="http://schemas.microsoft.com/office/powerpoint/2010/main" val="140822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9" grpId="0"/>
      <p:bldP spid="31" grpId="0"/>
      <p:bldP spid="33" grpId="0"/>
      <p:bldP spid="36" grpId="0"/>
      <p:bldP spid="37" grpId="0"/>
      <p:bldP spid="40" grpId="0"/>
      <p:bldP spid="42"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a:xfrm>
            <a:off x="588263" y="457200"/>
            <a:ext cx="11018520" cy="553998"/>
          </a:xfrm>
        </p:spPr>
        <p:txBody>
          <a:bodyPr/>
          <a:lstStyle/>
          <a:p>
            <a:r>
              <a:rPr lang="en-US" dirty="0"/>
              <a:t>Support for thin clients</a:t>
            </a:r>
          </a:p>
        </p:txBody>
      </p:sp>
      <p:pic>
        <p:nvPicPr>
          <p:cNvPr id="5" name="Picture 4" descr="A picture containing object&#10;&#10;Description automatically generated">
            <a:extLst>
              <a:ext uri="{FF2B5EF4-FFF2-40B4-BE49-F238E27FC236}">
                <a16:creationId xmlns:a16="http://schemas.microsoft.com/office/drawing/2014/main" id="{0150C285-263E-4CFF-82E3-494015CD4E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67528" y="2699371"/>
            <a:ext cx="1463040" cy="1464755"/>
          </a:xfrm>
          <a:prstGeom prst="rect">
            <a:avLst/>
          </a:prstGeom>
        </p:spPr>
      </p:pic>
      <p:pic>
        <p:nvPicPr>
          <p:cNvPr id="7" name="Picture 2" descr="See the source image">
            <a:extLst>
              <a:ext uri="{FF2B5EF4-FFF2-40B4-BE49-F238E27FC236}">
                <a16:creationId xmlns:a16="http://schemas.microsoft.com/office/drawing/2014/main" id="{88D19D9D-4629-4572-A358-15772236BAE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61432" y="2563015"/>
            <a:ext cx="1463040" cy="1755648"/>
          </a:xfrm>
          <a:prstGeom prst="rect">
            <a:avLst/>
          </a:prstGeom>
          <a:noFill/>
          <a:effectLst>
            <a:glow rad="12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085C0D-1FC3-420E-AAA3-18F622DA855C}"/>
              </a:ext>
            </a:extLst>
          </p:cNvPr>
          <p:cNvSpPr txBox="1"/>
          <p:nvPr/>
        </p:nvSpPr>
        <p:spPr>
          <a:xfrm>
            <a:off x="2640092" y="4457197"/>
            <a:ext cx="2517911"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Windows 10 IoT Enterprise</a:t>
            </a:r>
          </a:p>
        </p:txBody>
      </p:sp>
      <p:sp>
        <p:nvSpPr>
          <p:cNvPr id="10" name="TextBox 9">
            <a:extLst>
              <a:ext uri="{FF2B5EF4-FFF2-40B4-BE49-F238E27FC236}">
                <a16:creationId xmlns:a16="http://schemas.microsoft.com/office/drawing/2014/main" id="{5420902B-E48B-4EDE-A3C8-16DFEE542462}"/>
              </a:ext>
            </a:extLst>
          </p:cNvPr>
          <p:cNvSpPr txBox="1"/>
          <p:nvPr/>
        </p:nvSpPr>
        <p:spPr>
          <a:xfrm>
            <a:off x="7033999" y="4457197"/>
            <a:ext cx="2517911" cy="430887"/>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Linux SDK</a:t>
            </a:r>
          </a:p>
          <a:p>
            <a:pPr algn="ctr"/>
            <a:r>
              <a:rPr lang="en-US" sz="1200" dirty="0">
                <a:gradFill>
                  <a:gsLst>
                    <a:gs pos="2917">
                      <a:schemeClr val="tx1"/>
                    </a:gs>
                    <a:gs pos="30000">
                      <a:schemeClr val="tx1"/>
                    </a:gs>
                  </a:gsLst>
                  <a:lin ang="5400000" scaled="0"/>
                </a:gradFill>
              </a:rPr>
              <a:t>Ubuntu 18.04</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28953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2" name="Content Placeholder 4">
            <a:extLst>
              <a:ext uri="{FF2B5EF4-FFF2-40B4-BE49-F238E27FC236}">
                <a16:creationId xmlns:a16="http://schemas.microsoft.com/office/drawing/2014/main" id="{BD975602-A04F-4AED-A84C-EDB6F35E8895}"/>
              </a:ext>
            </a:extLst>
          </p:cNvPr>
          <p:cNvSpPr txBox="1">
            <a:spLocks/>
          </p:cNvSpPr>
          <p:nvPr/>
        </p:nvSpPr>
        <p:spPr>
          <a:xfrm>
            <a:off x="8550533" y="1855434"/>
            <a:ext cx="2476148"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Comprehensive digital workspace solution that integrates Citrix Analytics, Networking and Workspace solutions for Windows Virtual Desktop.</a:t>
            </a:r>
            <a:endParaRPr lang="en-US" sz="1200">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 name="Title 2">
            <a:extLst>
              <a:ext uri="{FF2B5EF4-FFF2-40B4-BE49-F238E27FC236}">
                <a16:creationId xmlns:a16="http://schemas.microsoft.com/office/drawing/2014/main" id="{A8044C93-51EC-4665-ABCA-847CC1B7DD88}"/>
              </a:ext>
            </a:extLst>
          </p:cNvPr>
          <p:cNvSpPr txBox="1">
            <a:spLocks/>
          </p:cNvSpPr>
          <p:nvPr/>
        </p:nvSpPr>
        <p:spPr bwMode="gray">
          <a:xfrm>
            <a:off x="7978280" y="2426093"/>
            <a:ext cx="3615715" cy="1809082"/>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Enterprise mgmt. tools</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Workspace</a:t>
            </a:r>
          </a:p>
          <a:p>
            <a:pPr algn="ctr" defTabSz="914225">
              <a:defRPr/>
            </a:pP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sp>
        <p:nvSpPr>
          <p:cNvPr id="9" name="Content Placeholder 1">
            <a:extLst>
              <a:ext uri="{FF2B5EF4-FFF2-40B4-BE49-F238E27FC236}">
                <a16:creationId xmlns:a16="http://schemas.microsoft.com/office/drawing/2014/main" id="{5E1D5558-3A8A-4378-86C2-60D8D913F518}"/>
              </a:ext>
            </a:extLst>
          </p:cNvPr>
          <p:cNvSpPr txBox="1">
            <a:spLocks/>
          </p:cNvSpPr>
          <p:nvPr/>
        </p:nvSpPr>
        <p:spPr>
          <a:xfrm>
            <a:off x="1107314" y="1855434"/>
            <a:ext cx="2476147"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New Citrix service that simplifies Windows Virtual Desktop delivery</a:t>
            </a:r>
          </a:p>
          <a:p>
            <a:pPr marL="182845" indent="-182845"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11" name="Content Placeholder 3">
            <a:extLst>
              <a:ext uri="{FF2B5EF4-FFF2-40B4-BE49-F238E27FC236}">
                <a16:creationId xmlns:a16="http://schemas.microsoft.com/office/drawing/2014/main" id="{2CCFA0FE-E388-4B0C-8418-BEFD3567A65D}"/>
              </a:ext>
            </a:extLst>
          </p:cNvPr>
          <p:cNvSpPr txBox="1">
            <a:spLocks/>
          </p:cNvSpPr>
          <p:nvPr/>
        </p:nvSpPr>
        <p:spPr>
          <a:xfrm>
            <a:off x="4857926" y="1855434"/>
            <a:ext cx="2476148"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Robust, enterprise-grade virtual app &amp; desktop solution that extends the capabilities of Windows Virtual Desktop</a:t>
            </a: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5" name="Title 2">
            <a:extLst>
              <a:ext uri="{FF2B5EF4-FFF2-40B4-BE49-F238E27FC236}">
                <a16:creationId xmlns:a16="http://schemas.microsoft.com/office/drawing/2014/main" id="{3C9ED693-6980-407C-AC04-6B9097B9393C}"/>
              </a:ext>
            </a:extLst>
          </p:cNvPr>
          <p:cNvSpPr txBox="1">
            <a:spLocks/>
          </p:cNvSpPr>
          <p:nvPr/>
        </p:nvSpPr>
        <p:spPr bwMode="gray">
          <a:xfrm>
            <a:off x="537530" y="1948177"/>
            <a:ext cx="3615715" cy="2000265"/>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Simple, Turnkey DaaS solution</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Managed Desktops</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grpSp>
        <p:nvGrpSpPr>
          <p:cNvPr id="16" name="Group 15">
            <a:extLst>
              <a:ext uri="{FF2B5EF4-FFF2-40B4-BE49-F238E27FC236}">
                <a16:creationId xmlns:a16="http://schemas.microsoft.com/office/drawing/2014/main" id="{E296A324-1F10-47C3-A7DD-616F74FC55BF}"/>
              </a:ext>
            </a:extLst>
          </p:cNvPr>
          <p:cNvGrpSpPr/>
          <p:nvPr/>
        </p:nvGrpSpPr>
        <p:grpSpPr>
          <a:xfrm>
            <a:off x="1480932" y="1895323"/>
            <a:ext cx="1728912" cy="916935"/>
            <a:chOff x="1096608" y="2559953"/>
            <a:chExt cx="1828800" cy="968637"/>
          </a:xfrm>
        </p:grpSpPr>
        <p:pic>
          <p:nvPicPr>
            <p:cNvPr id="17" name="Picture 16">
              <a:extLst>
                <a:ext uri="{FF2B5EF4-FFF2-40B4-BE49-F238E27FC236}">
                  <a16:creationId xmlns:a16="http://schemas.microsoft.com/office/drawing/2014/main" id="{54A2C2E9-A0A7-4EC4-BD97-CCA48A61C75C}"/>
                </a:ext>
              </a:extLst>
            </p:cNvPr>
            <p:cNvPicPr>
              <a:picLocks noChangeAspect="1"/>
            </p:cNvPicPr>
            <p:nvPr/>
          </p:nvPicPr>
          <p:blipFill rotWithShape="1">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backgroundRemoval t="5631" b="97748" l="2697" r="95730">
                          <a14:foregroundMark x1="76404" y1="44144" x2="76404" y2="44144"/>
                          <a14:foregroundMark x1="76180" y1="43243" x2="76180" y2="43243"/>
                          <a14:foregroundMark x1="85169" y1="40766" x2="85169" y2="40766"/>
                          <a14:foregroundMark x1="55506" y1="25000" x2="55506" y2="25000"/>
                          <a14:foregroundMark x1="65843" y1="23198" x2="65843" y2="23198"/>
                          <a14:foregroundMark x1="67416" y1="6081" x2="67416" y2="6081"/>
                          <a14:foregroundMark x1="95730" y1="24775" x2="95730" y2="24775"/>
                          <a14:foregroundMark x1="7416" y1="90315" x2="7416" y2="90315"/>
                          <a14:foregroundMark x1="2697" y1="85135" x2="2697" y2="85135"/>
                          <a14:foregroundMark x1="25618" y1="94369" x2="25618" y2="94369"/>
                          <a14:foregroundMark x1="23820" y1="97748" x2="23820" y2="97748"/>
                        </a14:backgroundRemoval>
                      </a14:imgEffect>
                    </a14:imgLayer>
                  </a14:imgProps>
                </a:ext>
                <a:ext uri="{28A0092B-C50C-407E-A947-70E740481C1C}">
                  <a14:useLocalDpi xmlns:a14="http://schemas.microsoft.com/office/drawing/2010/main"/>
                </a:ext>
              </a:extLst>
            </a:blip>
            <a:srcRect/>
            <a:stretch/>
          </p:blipFill>
          <p:spPr>
            <a:xfrm rot="19042444" flipH="1">
              <a:off x="1554769" y="2559953"/>
              <a:ext cx="911014" cy="909369"/>
            </a:xfrm>
            <a:prstGeom prst="rect">
              <a:avLst/>
            </a:prstGeom>
          </p:spPr>
        </p:pic>
        <p:sp>
          <p:nvSpPr>
            <p:cNvPr id="18" name="TextBox 17">
              <a:extLst>
                <a:ext uri="{FF2B5EF4-FFF2-40B4-BE49-F238E27FC236}">
                  <a16:creationId xmlns:a16="http://schemas.microsoft.com/office/drawing/2014/main" id="{26D338BF-E2F5-4D07-8A35-FE161732437D}"/>
                </a:ext>
              </a:extLst>
            </p:cNvPr>
            <p:cNvSpPr txBox="1"/>
            <p:nvPr/>
          </p:nvSpPr>
          <p:spPr>
            <a:xfrm>
              <a:off x="1096608" y="3165782"/>
              <a:ext cx="1828800" cy="362808"/>
            </a:xfrm>
            <a:prstGeom prst="rect">
              <a:avLst/>
            </a:prstGeom>
            <a:noFill/>
          </p:spPr>
          <p:txBody>
            <a:bodyPr wrap="square" rtlCol="0">
              <a:spAutoFit/>
            </a:bodyPr>
            <a:lstStyle>
              <a:defPPr>
                <a:defRPr lang="en-US"/>
              </a:defPPr>
              <a:lvl1pPr>
                <a:defRPr sz="1600">
                  <a:latin typeface="Calibri Light" panose="020F0302020204030204" pitchFamily="34" charset="0"/>
                  <a:cs typeface="Calibri Light" panose="020F0302020204030204" pitchFamily="34" charset="0"/>
                </a:defRPr>
              </a:lvl1pPr>
            </a:lstStyle>
            <a:p>
              <a:pPr algn="ctr" defTabSz="914225">
                <a:defRPr/>
              </a:pPr>
              <a:endParaRPr lang="en-US">
                <a:solidFill>
                  <a:srgbClr val="000000"/>
                </a:solidFill>
                <a:latin typeface="Segoe UI Light" panose="020B0502040204020203" pitchFamily="34" charset="0"/>
                <a:cs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23E54AD0-C28A-4E60-869B-94E7F7AC6908}"/>
              </a:ext>
            </a:extLst>
          </p:cNvPr>
          <p:cNvCxnSpPr/>
          <p:nvPr/>
        </p:nvCxnSpPr>
        <p:spPr>
          <a:xfrm>
            <a:off x="1360548" y="4008540"/>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194BB7-7F2A-4114-938A-3227445917D4}"/>
              </a:ext>
            </a:extLst>
          </p:cNvPr>
          <p:cNvCxnSpPr/>
          <p:nvPr/>
        </p:nvCxnSpPr>
        <p:spPr>
          <a:xfrm>
            <a:off x="4230168" y="2106252"/>
            <a:ext cx="0" cy="3684380"/>
          </a:xfrm>
          <a:prstGeom prst="line">
            <a:avLst/>
          </a:prstGeom>
          <a:ln>
            <a:solidFill>
              <a:schemeClr val="accent1"/>
            </a:solidFill>
            <a:prstDash val="dashDot"/>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D656ED7F-8376-4935-8AF3-3C2647FB3218}"/>
              </a:ext>
            </a:extLst>
          </p:cNvPr>
          <p:cNvCxnSpPr/>
          <p:nvPr/>
        </p:nvCxnSpPr>
        <p:spPr>
          <a:xfrm>
            <a:off x="7939238" y="2207050"/>
            <a:ext cx="0" cy="3684380"/>
          </a:xfrm>
          <a:prstGeom prst="line">
            <a:avLst/>
          </a:prstGeom>
          <a:ln>
            <a:solidFill>
              <a:schemeClr val="accent1"/>
            </a:solidFill>
            <a:prstDash val="dashDot"/>
          </a:ln>
        </p:spPr>
        <p:style>
          <a:lnRef idx="1">
            <a:schemeClr val="accent5"/>
          </a:lnRef>
          <a:fillRef idx="0">
            <a:schemeClr val="accent5"/>
          </a:fillRef>
          <a:effectRef idx="0">
            <a:schemeClr val="accent5"/>
          </a:effectRef>
          <a:fontRef idx="minor">
            <a:schemeClr val="tx1"/>
          </a:fontRef>
        </p:style>
      </p:cxnSp>
      <p:pic>
        <p:nvPicPr>
          <p:cNvPr id="23" name="Picture 22">
            <a:extLst>
              <a:ext uri="{FF2B5EF4-FFF2-40B4-BE49-F238E27FC236}">
                <a16:creationId xmlns:a16="http://schemas.microsoft.com/office/drawing/2014/main" id="{72A817A5-8086-4D5E-A7B4-85DBCFCA2F69}"/>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293352" y="1880873"/>
            <a:ext cx="1028881" cy="806133"/>
          </a:xfrm>
          <a:prstGeom prst="rect">
            <a:avLst/>
          </a:prstGeom>
        </p:spPr>
      </p:pic>
      <p:sp>
        <p:nvSpPr>
          <p:cNvPr id="24" name="Title 2">
            <a:extLst>
              <a:ext uri="{FF2B5EF4-FFF2-40B4-BE49-F238E27FC236}">
                <a16:creationId xmlns:a16="http://schemas.microsoft.com/office/drawing/2014/main" id="{D1B14269-8FC6-4477-886F-66BE43183CE2}"/>
              </a:ext>
            </a:extLst>
          </p:cNvPr>
          <p:cNvSpPr txBox="1">
            <a:spLocks/>
          </p:cNvSpPr>
          <p:nvPr/>
        </p:nvSpPr>
        <p:spPr bwMode="gray">
          <a:xfrm>
            <a:off x="4281337" y="2153725"/>
            <a:ext cx="3615715" cy="2000265"/>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Enterprise-grade solution</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Virtual Apps &amp; </a:t>
            </a:r>
          </a:p>
          <a:p>
            <a:pPr algn="ctr" defTabSz="914225">
              <a:defRPr/>
            </a:pPr>
            <a:r>
              <a:rPr lang="en-US" sz="1800">
                <a:solidFill>
                  <a:srgbClr val="000000"/>
                </a:solidFill>
                <a:latin typeface="Segoe UI Light" panose="020B0502040204020203" pitchFamily="34" charset="0"/>
                <a:cs typeface="Segoe UI Light" panose="020B0502040204020203" pitchFamily="34" charset="0"/>
              </a:rPr>
              <a:t>Desktops service</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cxnSp>
        <p:nvCxnSpPr>
          <p:cNvPr id="25" name="Straight Connector 24">
            <a:extLst>
              <a:ext uri="{FF2B5EF4-FFF2-40B4-BE49-F238E27FC236}">
                <a16:creationId xmlns:a16="http://schemas.microsoft.com/office/drawing/2014/main" id="{E2B8A083-B943-46DE-BA1F-DBE649DB3C10}"/>
              </a:ext>
            </a:extLst>
          </p:cNvPr>
          <p:cNvCxnSpPr/>
          <p:nvPr/>
        </p:nvCxnSpPr>
        <p:spPr>
          <a:xfrm>
            <a:off x="5119108" y="4004341"/>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2ACBE30-2003-47A3-A868-AAC4BF81DF40}"/>
              </a:ext>
            </a:extLst>
          </p:cNvPr>
          <p:cNvGrpSpPr/>
          <p:nvPr/>
        </p:nvGrpSpPr>
        <p:grpSpPr>
          <a:xfrm>
            <a:off x="5684216" y="1870952"/>
            <a:ext cx="809957" cy="785380"/>
            <a:chOff x="5378925" y="2596238"/>
            <a:chExt cx="1593238" cy="1591056"/>
          </a:xfrm>
          <a:solidFill>
            <a:schemeClr val="bg1"/>
          </a:solidFill>
        </p:grpSpPr>
        <p:sp>
          <p:nvSpPr>
            <p:cNvPr id="27" name="Oval 26">
              <a:extLst>
                <a:ext uri="{FF2B5EF4-FFF2-40B4-BE49-F238E27FC236}">
                  <a16:creationId xmlns:a16="http://schemas.microsoft.com/office/drawing/2014/main" id="{765D2492-4C49-4A04-88E4-03BB859530F5}"/>
                </a:ext>
              </a:extLst>
            </p:cNvPr>
            <p:cNvSpPr/>
            <p:nvPr/>
          </p:nvSpPr>
          <p:spPr>
            <a:xfrm>
              <a:off x="5378925" y="2596238"/>
              <a:ext cx="1593238" cy="1591056"/>
            </a:xfrm>
            <a:prstGeom prst="ellipse">
              <a:avLst/>
            </a:prstGeom>
            <a:grpFill/>
            <a:ln w="19050">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225">
                <a:defRPr/>
              </a:pPr>
              <a:endParaRPr lang="en-US" sz="1200">
                <a:solidFill>
                  <a:prstClr val="black"/>
                </a:solidFill>
                <a:latin typeface="Segoe UI Light" panose="020B0502040204020203" pitchFamily="34" charset="0"/>
                <a:cs typeface="Segoe UI Light" panose="020B0502040204020203" pitchFamily="34" charset="0"/>
              </a:endParaRPr>
            </a:p>
            <a:p>
              <a:pPr algn="ctr" defTabSz="914225">
                <a:defRPr/>
              </a:pPr>
              <a:endParaRPr lang="en-US" sz="1200">
                <a:solidFill>
                  <a:prstClr val="black"/>
                </a:solidFill>
                <a:latin typeface="Segoe UI Light" panose="020B0502040204020203" pitchFamily="34" charset="0"/>
                <a:cs typeface="Segoe UI Light" panose="020B0502040204020203" pitchFamily="34" charset="0"/>
              </a:endParaRPr>
            </a:p>
          </p:txBody>
        </p:sp>
        <p:sp>
          <p:nvSpPr>
            <p:cNvPr id="28" name="Freeform 2">
              <a:extLst>
                <a:ext uri="{FF2B5EF4-FFF2-40B4-BE49-F238E27FC236}">
                  <a16:creationId xmlns:a16="http://schemas.microsoft.com/office/drawing/2014/main" id="{137F8CFE-DBDC-43A2-BE6C-518C88258842}"/>
                </a:ext>
              </a:extLst>
            </p:cNvPr>
            <p:cNvSpPr>
              <a:spLocks noChangeArrowheads="1"/>
            </p:cNvSpPr>
            <p:nvPr/>
          </p:nvSpPr>
          <p:spPr bwMode="auto">
            <a:xfrm>
              <a:off x="5682155" y="2932176"/>
              <a:ext cx="919130" cy="920496"/>
            </a:xfrm>
            <a:custGeom>
              <a:avLst/>
              <a:gdLst>
                <a:gd name="T0" fmla="*/ 11665 w 20757"/>
                <a:gd name="T1" fmla="*/ 13513 h 20787"/>
                <a:gd name="T2" fmla="*/ 11665 w 20757"/>
                <a:gd name="T3" fmla="*/ 13513 h 20787"/>
                <a:gd name="T4" fmla="*/ 13938 w 20757"/>
                <a:gd name="T5" fmla="*/ 15786 h 20787"/>
                <a:gd name="T6" fmla="*/ 14211 w 20757"/>
                <a:gd name="T7" fmla="*/ 16786 h 20787"/>
                <a:gd name="T8" fmla="*/ 15089 w 20757"/>
                <a:gd name="T9" fmla="*/ 19725 h 20787"/>
                <a:gd name="T10" fmla="*/ 17756 w 20757"/>
                <a:gd name="T11" fmla="*/ 20665 h 20787"/>
                <a:gd name="T12" fmla="*/ 17968 w 20757"/>
                <a:gd name="T13" fmla="*/ 20089 h 20787"/>
                <a:gd name="T14" fmla="*/ 16725 w 20757"/>
                <a:gd name="T15" fmla="*/ 18847 h 20787"/>
                <a:gd name="T16" fmla="*/ 16725 w 20757"/>
                <a:gd name="T17" fmla="*/ 16726 h 20787"/>
                <a:gd name="T18" fmla="*/ 16725 w 20757"/>
                <a:gd name="T19" fmla="*/ 16726 h 20787"/>
                <a:gd name="T20" fmla="*/ 18847 w 20757"/>
                <a:gd name="T21" fmla="*/ 16726 h 20787"/>
                <a:gd name="T22" fmla="*/ 20089 w 20757"/>
                <a:gd name="T23" fmla="*/ 17968 h 20787"/>
                <a:gd name="T24" fmla="*/ 20665 w 20757"/>
                <a:gd name="T25" fmla="*/ 17756 h 20787"/>
                <a:gd name="T26" fmla="*/ 19725 w 20757"/>
                <a:gd name="T27" fmla="*/ 15119 h 20787"/>
                <a:gd name="T28" fmla="*/ 16937 w 20757"/>
                <a:gd name="T29" fmla="*/ 14211 h 20787"/>
                <a:gd name="T30" fmla="*/ 15968 w 20757"/>
                <a:gd name="T31" fmla="*/ 13907 h 20787"/>
                <a:gd name="T32" fmla="*/ 6848 w 20757"/>
                <a:gd name="T33" fmla="*/ 4787 h 20787"/>
                <a:gd name="T34" fmla="*/ 6575 w 20757"/>
                <a:gd name="T35" fmla="*/ 3818 h 20787"/>
                <a:gd name="T36" fmla="*/ 5636 w 20757"/>
                <a:gd name="T37" fmla="*/ 1030 h 20787"/>
                <a:gd name="T38" fmla="*/ 2999 w 20757"/>
                <a:gd name="T39" fmla="*/ 90 h 20787"/>
                <a:gd name="T40" fmla="*/ 2788 w 20757"/>
                <a:gd name="T41" fmla="*/ 666 h 20787"/>
                <a:gd name="T42" fmla="*/ 4030 w 20757"/>
                <a:gd name="T43" fmla="*/ 1940 h 20787"/>
                <a:gd name="T44" fmla="*/ 4030 w 20757"/>
                <a:gd name="T45" fmla="*/ 4060 h 20787"/>
                <a:gd name="T46" fmla="*/ 4030 w 20757"/>
                <a:gd name="T47" fmla="*/ 4060 h 20787"/>
                <a:gd name="T48" fmla="*/ 1909 w 20757"/>
                <a:gd name="T49" fmla="*/ 4060 h 20787"/>
                <a:gd name="T50" fmla="*/ 666 w 20757"/>
                <a:gd name="T51" fmla="*/ 2788 h 20787"/>
                <a:gd name="T52" fmla="*/ 90 w 20757"/>
                <a:gd name="T53" fmla="*/ 2999 h 20787"/>
                <a:gd name="T54" fmla="*/ 1030 w 20757"/>
                <a:gd name="T55" fmla="*/ 5666 h 20787"/>
                <a:gd name="T56" fmla="*/ 3969 w 20757"/>
                <a:gd name="T57" fmla="*/ 6545 h 20787"/>
                <a:gd name="T58" fmla="*/ 4970 w 20757"/>
                <a:gd name="T59" fmla="*/ 6818 h 20787"/>
                <a:gd name="T60" fmla="*/ 11665 w 20757"/>
                <a:gd name="T61" fmla="*/ 13513 h 20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57" h="20787">
                  <a:moveTo>
                    <a:pt x="11665" y="13513"/>
                  </a:moveTo>
                  <a:lnTo>
                    <a:pt x="11665" y="13513"/>
                  </a:lnTo>
                  <a:cubicBezTo>
                    <a:pt x="13938" y="15786"/>
                    <a:pt x="13938" y="15786"/>
                    <a:pt x="13938" y="15786"/>
                  </a:cubicBezTo>
                  <a:cubicBezTo>
                    <a:pt x="14181" y="16029"/>
                    <a:pt x="14271" y="16422"/>
                    <a:pt x="14211" y="16786"/>
                  </a:cubicBezTo>
                  <a:cubicBezTo>
                    <a:pt x="13998" y="17817"/>
                    <a:pt x="14302" y="18938"/>
                    <a:pt x="15089" y="19725"/>
                  </a:cubicBezTo>
                  <a:cubicBezTo>
                    <a:pt x="15816" y="20452"/>
                    <a:pt x="16816" y="20786"/>
                    <a:pt x="17756" y="20665"/>
                  </a:cubicBezTo>
                  <a:cubicBezTo>
                    <a:pt x="18028" y="20635"/>
                    <a:pt x="18180" y="20301"/>
                    <a:pt x="17968" y="20089"/>
                  </a:cubicBezTo>
                  <a:cubicBezTo>
                    <a:pt x="16725" y="18847"/>
                    <a:pt x="16725" y="18847"/>
                    <a:pt x="16725" y="18847"/>
                  </a:cubicBezTo>
                  <a:cubicBezTo>
                    <a:pt x="16120" y="18271"/>
                    <a:pt x="16120" y="17301"/>
                    <a:pt x="16725" y="16726"/>
                  </a:cubicBezTo>
                  <a:lnTo>
                    <a:pt x="16725" y="16726"/>
                  </a:lnTo>
                  <a:cubicBezTo>
                    <a:pt x="17301" y="16150"/>
                    <a:pt x="18241" y="16150"/>
                    <a:pt x="18847" y="16726"/>
                  </a:cubicBezTo>
                  <a:cubicBezTo>
                    <a:pt x="20089" y="17968"/>
                    <a:pt x="20089" y="17968"/>
                    <a:pt x="20089" y="17968"/>
                  </a:cubicBezTo>
                  <a:cubicBezTo>
                    <a:pt x="20301" y="18180"/>
                    <a:pt x="20635" y="18059"/>
                    <a:pt x="20665" y="17756"/>
                  </a:cubicBezTo>
                  <a:cubicBezTo>
                    <a:pt x="20756" y="16816"/>
                    <a:pt x="20452" y="15846"/>
                    <a:pt x="19725" y="15119"/>
                  </a:cubicBezTo>
                  <a:cubicBezTo>
                    <a:pt x="18968" y="14362"/>
                    <a:pt x="17907" y="14059"/>
                    <a:pt x="16937" y="14211"/>
                  </a:cubicBezTo>
                  <a:cubicBezTo>
                    <a:pt x="16574" y="14241"/>
                    <a:pt x="16241" y="14150"/>
                    <a:pt x="15968" y="13907"/>
                  </a:cubicBezTo>
                  <a:cubicBezTo>
                    <a:pt x="6848" y="4787"/>
                    <a:pt x="6848" y="4787"/>
                    <a:pt x="6848" y="4787"/>
                  </a:cubicBezTo>
                  <a:cubicBezTo>
                    <a:pt x="6606" y="4545"/>
                    <a:pt x="6514" y="4181"/>
                    <a:pt x="6575" y="3818"/>
                  </a:cubicBezTo>
                  <a:cubicBezTo>
                    <a:pt x="6727" y="2848"/>
                    <a:pt x="6393" y="1787"/>
                    <a:pt x="5636" y="1030"/>
                  </a:cubicBezTo>
                  <a:cubicBezTo>
                    <a:pt x="4909" y="303"/>
                    <a:pt x="3939" y="0"/>
                    <a:pt x="2999" y="90"/>
                  </a:cubicBezTo>
                  <a:cubicBezTo>
                    <a:pt x="2697" y="121"/>
                    <a:pt x="2576" y="485"/>
                    <a:pt x="2788" y="666"/>
                  </a:cubicBezTo>
                  <a:cubicBezTo>
                    <a:pt x="4030" y="1940"/>
                    <a:pt x="4030" y="1940"/>
                    <a:pt x="4030" y="1940"/>
                  </a:cubicBezTo>
                  <a:cubicBezTo>
                    <a:pt x="4606" y="2515"/>
                    <a:pt x="4606" y="3454"/>
                    <a:pt x="4030" y="4060"/>
                  </a:cubicBezTo>
                  <a:lnTo>
                    <a:pt x="4030" y="4060"/>
                  </a:lnTo>
                  <a:cubicBezTo>
                    <a:pt x="3454" y="4636"/>
                    <a:pt x="2484" y="4636"/>
                    <a:pt x="1909" y="4060"/>
                  </a:cubicBezTo>
                  <a:cubicBezTo>
                    <a:pt x="666" y="2788"/>
                    <a:pt x="666" y="2788"/>
                    <a:pt x="666" y="2788"/>
                  </a:cubicBezTo>
                  <a:cubicBezTo>
                    <a:pt x="454" y="2606"/>
                    <a:pt x="121" y="2727"/>
                    <a:pt x="90" y="2999"/>
                  </a:cubicBezTo>
                  <a:cubicBezTo>
                    <a:pt x="0" y="3939"/>
                    <a:pt x="303" y="4939"/>
                    <a:pt x="1030" y="5666"/>
                  </a:cubicBezTo>
                  <a:cubicBezTo>
                    <a:pt x="1818" y="6454"/>
                    <a:pt x="2939" y="6757"/>
                    <a:pt x="3969" y="6545"/>
                  </a:cubicBezTo>
                  <a:cubicBezTo>
                    <a:pt x="4333" y="6484"/>
                    <a:pt x="4727" y="6575"/>
                    <a:pt x="4970" y="6818"/>
                  </a:cubicBezTo>
                  <a:cubicBezTo>
                    <a:pt x="11665" y="13513"/>
                    <a:pt x="11665" y="13513"/>
                    <a:pt x="11665" y="13513"/>
                  </a:cubicBezTo>
                </a:path>
              </a:pathLst>
            </a:custGeom>
            <a:grpFill/>
            <a:ln w="19050" cap="rnd">
              <a:solidFill>
                <a:schemeClr val="accent2"/>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29" name="Freeform 3">
              <a:extLst>
                <a:ext uri="{FF2B5EF4-FFF2-40B4-BE49-F238E27FC236}">
                  <a16:creationId xmlns:a16="http://schemas.microsoft.com/office/drawing/2014/main" id="{A2033910-67C5-48B9-87DF-C096B13A94C6}"/>
                </a:ext>
              </a:extLst>
            </p:cNvPr>
            <p:cNvSpPr>
              <a:spLocks noChangeArrowheads="1"/>
            </p:cNvSpPr>
            <p:nvPr/>
          </p:nvSpPr>
          <p:spPr bwMode="auto">
            <a:xfrm>
              <a:off x="6133331" y="2954169"/>
              <a:ext cx="437402" cy="437597"/>
            </a:xfrm>
            <a:custGeom>
              <a:avLst/>
              <a:gdLst>
                <a:gd name="T0" fmla="*/ 1909 w 9879"/>
                <a:gd name="T1" fmla="*/ 9879 h 9880"/>
                <a:gd name="T2" fmla="*/ 1909 w 9879"/>
                <a:gd name="T3" fmla="*/ 9879 h 9880"/>
                <a:gd name="T4" fmla="*/ 7000 w 9879"/>
                <a:gd name="T5" fmla="*/ 4788 h 9880"/>
                <a:gd name="T6" fmla="*/ 7273 w 9879"/>
                <a:gd name="T7" fmla="*/ 4636 h 9880"/>
                <a:gd name="T8" fmla="*/ 8302 w 9879"/>
                <a:gd name="T9" fmla="*/ 4302 h 9880"/>
                <a:gd name="T10" fmla="*/ 8697 w 9879"/>
                <a:gd name="T11" fmla="*/ 3970 h 9880"/>
                <a:gd name="T12" fmla="*/ 9727 w 9879"/>
                <a:gd name="T13" fmla="*/ 2212 h 9880"/>
                <a:gd name="T14" fmla="*/ 9636 w 9879"/>
                <a:gd name="T15" fmla="*/ 1363 h 9880"/>
                <a:gd name="T16" fmla="*/ 8515 w 9879"/>
                <a:gd name="T17" fmla="*/ 272 h 9880"/>
                <a:gd name="T18" fmla="*/ 7666 w 9879"/>
                <a:gd name="T19" fmla="*/ 151 h 9880"/>
                <a:gd name="T20" fmla="*/ 5909 w 9879"/>
                <a:gd name="T21" fmla="*/ 1212 h 9880"/>
                <a:gd name="T22" fmla="*/ 5606 w 9879"/>
                <a:gd name="T23" fmla="*/ 1576 h 9880"/>
                <a:gd name="T24" fmla="*/ 5242 w 9879"/>
                <a:gd name="T25" fmla="*/ 2636 h 9880"/>
                <a:gd name="T26" fmla="*/ 5061 w 9879"/>
                <a:gd name="T27" fmla="*/ 2909 h 9880"/>
                <a:gd name="T28" fmla="*/ 0 w 9879"/>
                <a:gd name="T29" fmla="*/ 7970 h 9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79" h="9880">
                  <a:moveTo>
                    <a:pt x="1909" y="9879"/>
                  </a:moveTo>
                  <a:lnTo>
                    <a:pt x="1909" y="9879"/>
                  </a:lnTo>
                  <a:cubicBezTo>
                    <a:pt x="7000" y="4788"/>
                    <a:pt x="7000" y="4788"/>
                    <a:pt x="7000" y="4788"/>
                  </a:cubicBezTo>
                  <a:cubicBezTo>
                    <a:pt x="7060" y="4727"/>
                    <a:pt x="7151" y="4667"/>
                    <a:pt x="7273" y="4636"/>
                  </a:cubicBezTo>
                  <a:cubicBezTo>
                    <a:pt x="8302" y="4302"/>
                    <a:pt x="8302" y="4302"/>
                    <a:pt x="8302" y="4302"/>
                  </a:cubicBezTo>
                  <a:cubicBezTo>
                    <a:pt x="8455" y="4242"/>
                    <a:pt x="8606" y="4121"/>
                    <a:pt x="8697" y="3970"/>
                  </a:cubicBezTo>
                  <a:cubicBezTo>
                    <a:pt x="9727" y="2212"/>
                    <a:pt x="9727" y="2212"/>
                    <a:pt x="9727" y="2212"/>
                  </a:cubicBezTo>
                  <a:cubicBezTo>
                    <a:pt x="9878" y="1939"/>
                    <a:pt x="9848" y="1576"/>
                    <a:pt x="9636" y="1363"/>
                  </a:cubicBezTo>
                  <a:cubicBezTo>
                    <a:pt x="8515" y="272"/>
                    <a:pt x="8515" y="272"/>
                    <a:pt x="8515" y="272"/>
                  </a:cubicBezTo>
                  <a:cubicBezTo>
                    <a:pt x="8302" y="30"/>
                    <a:pt x="7939" y="0"/>
                    <a:pt x="7666" y="151"/>
                  </a:cubicBezTo>
                  <a:cubicBezTo>
                    <a:pt x="5909" y="1212"/>
                    <a:pt x="5909" y="1212"/>
                    <a:pt x="5909" y="1212"/>
                  </a:cubicBezTo>
                  <a:cubicBezTo>
                    <a:pt x="5757" y="1272"/>
                    <a:pt x="5636" y="1424"/>
                    <a:pt x="5606" y="1576"/>
                  </a:cubicBezTo>
                  <a:cubicBezTo>
                    <a:pt x="5242" y="2636"/>
                    <a:pt x="5242" y="2636"/>
                    <a:pt x="5242" y="2636"/>
                  </a:cubicBezTo>
                  <a:cubicBezTo>
                    <a:pt x="5212" y="2728"/>
                    <a:pt x="5151" y="2849"/>
                    <a:pt x="5061" y="2909"/>
                  </a:cubicBezTo>
                  <a:cubicBezTo>
                    <a:pt x="0" y="7970"/>
                    <a:pt x="0" y="7970"/>
                    <a:pt x="0" y="7970"/>
                  </a:cubicBezTo>
                </a:path>
              </a:pathLst>
            </a:custGeom>
            <a:grpFill/>
            <a:ln w="19050" cap="rnd">
              <a:solidFill>
                <a:schemeClr val="accent2"/>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0" name="Freeform 1">
              <a:extLst>
                <a:ext uri="{FF2B5EF4-FFF2-40B4-BE49-F238E27FC236}">
                  <a16:creationId xmlns:a16="http://schemas.microsoft.com/office/drawing/2014/main" id="{A7A63158-A6E9-4867-B115-130577286E42}"/>
                </a:ext>
              </a:extLst>
            </p:cNvPr>
            <p:cNvSpPr>
              <a:spLocks noChangeArrowheads="1"/>
            </p:cNvSpPr>
            <p:nvPr/>
          </p:nvSpPr>
          <p:spPr bwMode="auto">
            <a:xfrm>
              <a:off x="5828467" y="3497714"/>
              <a:ext cx="276501" cy="276500"/>
            </a:xfrm>
            <a:custGeom>
              <a:avLst/>
              <a:gdLst>
                <a:gd name="T0" fmla="*/ 787 w 6243"/>
                <a:gd name="T1" fmla="*/ 6060 h 6243"/>
                <a:gd name="T2" fmla="*/ 787 w 6243"/>
                <a:gd name="T3" fmla="*/ 6060 h 6243"/>
                <a:gd name="T4" fmla="*/ 181 w 6243"/>
                <a:gd name="T5" fmla="*/ 6060 h 6243"/>
                <a:gd name="T6" fmla="*/ 181 w 6243"/>
                <a:gd name="T7" fmla="*/ 5454 h 6243"/>
                <a:gd name="T8" fmla="*/ 5454 w 6243"/>
                <a:gd name="T9" fmla="*/ 181 h 6243"/>
                <a:gd name="T10" fmla="*/ 6060 w 6243"/>
                <a:gd name="T11" fmla="*/ 181 h 6243"/>
                <a:gd name="T12" fmla="*/ 6060 w 6243"/>
                <a:gd name="T13" fmla="*/ 787 h 6243"/>
                <a:gd name="T14" fmla="*/ 787 w 6243"/>
                <a:gd name="T15" fmla="*/ 6060 h 6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3" h="6243">
                  <a:moveTo>
                    <a:pt x="787" y="6060"/>
                  </a:moveTo>
                  <a:lnTo>
                    <a:pt x="787" y="6060"/>
                  </a:lnTo>
                  <a:cubicBezTo>
                    <a:pt x="636" y="6242"/>
                    <a:pt x="364" y="6242"/>
                    <a:pt x="181" y="6060"/>
                  </a:cubicBezTo>
                  <a:cubicBezTo>
                    <a:pt x="0" y="5878"/>
                    <a:pt x="0" y="5606"/>
                    <a:pt x="181" y="5454"/>
                  </a:cubicBezTo>
                  <a:cubicBezTo>
                    <a:pt x="5454" y="181"/>
                    <a:pt x="5454" y="181"/>
                    <a:pt x="5454" y="181"/>
                  </a:cubicBezTo>
                  <a:cubicBezTo>
                    <a:pt x="5606" y="0"/>
                    <a:pt x="5909" y="0"/>
                    <a:pt x="6060" y="181"/>
                  </a:cubicBezTo>
                  <a:cubicBezTo>
                    <a:pt x="6242" y="334"/>
                    <a:pt x="6242" y="606"/>
                    <a:pt x="6060" y="787"/>
                  </a:cubicBezTo>
                  <a:lnTo>
                    <a:pt x="787" y="6060"/>
                  </a:lnTo>
                </a:path>
              </a:pathLst>
            </a:custGeom>
            <a:grpFill/>
            <a:ln w="19050" cap="rnd">
              <a:solidFill>
                <a:schemeClr val="accent2"/>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1" name="Freeform 4">
              <a:extLst>
                <a:ext uri="{FF2B5EF4-FFF2-40B4-BE49-F238E27FC236}">
                  <a16:creationId xmlns:a16="http://schemas.microsoft.com/office/drawing/2014/main" id="{D38285B1-134F-4E93-97EB-5B59BFA3D8A2}"/>
                </a:ext>
              </a:extLst>
            </p:cNvPr>
            <p:cNvSpPr>
              <a:spLocks noChangeArrowheads="1"/>
            </p:cNvSpPr>
            <p:nvPr/>
          </p:nvSpPr>
          <p:spPr bwMode="auto">
            <a:xfrm>
              <a:off x="5682211" y="3335251"/>
              <a:ext cx="516681" cy="516681"/>
            </a:xfrm>
            <a:custGeom>
              <a:avLst/>
              <a:gdLst>
                <a:gd name="T0" fmla="*/ 7242 w 11666"/>
                <a:gd name="T1" fmla="*/ 0 h 11666"/>
                <a:gd name="T2" fmla="*/ 7242 w 11666"/>
                <a:gd name="T3" fmla="*/ 0 h 11666"/>
                <a:gd name="T4" fmla="*/ 1181 w 11666"/>
                <a:gd name="T5" fmla="*/ 6059 h 11666"/>
                <a:gd name="T6" fmla="*/ 1181 w 11666"/>
                <a:gd name="T7" fmla="*/ 10392 h 11666"/>
                <a:gd name="T8" fmla="*/ 1272 w 11666"/>
                <a:gd name="T9" fmla="*/ 10483 h 11666"/>
                <a:gd name="T10" fmla="*/ 5606 w 11666"/>
                <a:gd name="T11" fmla="*/ 10483 h 11666"/>
                <a:gd name="T12" fmla="*/ 11665 w 11666"/>
                <a:gd name="T13" fmla="*/ 4422 h 11666"/>
              </a:gdLst>
              <a:ahLst/>
              <a:cxnLst>
                <a:cxn ang="0">
                  <a:pos x="T0" y="T1"/>
                </a:cxn>
                <a:cxn ang="0">
                  <a:pos x="T2" y="T3"/>
                </a:cxn>
                <a:cxn ang="0">
                  <a:pos x="T4" y="T5"/>
                </a:cxn>
                <a:cxn ang="0">
                  <a:pos x="T6" y="T7"/>
                </a:cxn>
                <a:cxn ang="0">
                  <a:pos x="T8" y="T9"/>
                </a:cxn>
                <a:cxn ang="0">
                  <a:pos x="T10" y="T11"/>
                </a:cxn>
                <a:cxn ang="0">
                  <a:pos x="T12" y="T13"/>
                </a:cxn>
              </a:cxnLst>
              <a:rect l="0" t="0" r="r" b="b"/>
              <a:pathLst>
                <a:path w="11666" h="11666">
                  <a:moveTo>
                    <a:pt x="7242" y="0"/>
                  </a:moveTo>
                  <a:lnTo>
                    <a:pt x="7242" y="0"/>
                  </a:lnTo>
                  <a:cubicBezTo>
                    <a:pt x="1181" y="6059"/>
                    <a:pt x="1181" y="6059"/>
                    <a:pt x="1181" y="6059"/>
                  </a:cubicBezTo>
                  <a:cubicBezTo>
                    <a:pt x="0" y="7240"/>
                    <a:pt x="0" y="9180"/>
                    <a:pt x="1181" y="10392"/>
                  </a:cubicBezTo>
                  <a:cubicBezTo>
                    <a:pt x="1272" y="10483"/>
                    <a:pt x="1272" y="10483"/>
                    <a:pt x="1272" y="10483"/>
                  </a:cubicBezTo>
                  <a:cubicBezTo>
                    <a:pt x="2484" y="11665"/>
                    <a:pt x="4424" y="11665"/>
                    <a:pt x="5606" y="10483"/>
                  </a:cubicBezTo>
                  <a:cubicBezTo>
                    <a:pt x="11665" y="4422"/>
                    <a:pt x="11665" y="4422"/>
                    <a:pt x="11665" y="4422"/>
                  </a:cubicBezTo>
                </a:path>
              </a:pathLst>
            </a:custGeom>
            <a:grpFill/>
            <a:ln w="19050" cap="rnd">
              <a:solidFill>
                <a:schemeClr val="accent2"/>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2" name="Freeform 5">
              <a:extLst>
                <a:ext uri="{FF2B5EF4-FFF2-40B4-BE49-F238E27FC236}">
                  <a16:creationId xmlns:a16="http://schemas.microsoft.com/office/drawing/2014/main" id="{111C6198-6C98-403C-BA57-163F51DC06D8}"/>
                </a:ext>
              </a:extLst>
            </p:cNvPr>
            <p:cNvSpPr>
              <a:spLocks noChangeArrowheads="1"/>
            </p:cNvSpPr>
            <p:nvPr/>
          </p:nvSpPr>
          <p:spPr bwMode="auto">
            <a:xfrm>
              <a:off x="5759928" y="3429175"/>
              <a:ext cx="276501" cy="276500"/>
            </a:xfrm>
            <a:custGeom>
              <a:avLst/>
              <a:gdLst>
                <a:gd name="T0" fmla="*/ 789 w 6244"/>
                <a:gd name="T1" fmla="*/ 6061 h 6244"/>
                <a:gd name="T2" fmla="*/ 789 w 6244"/>
                <a:gd name="T3" fmla="*/ 6061 h 6244"/>
                <a:gd name="T4" fmla="*/ 183 w 6244"/>
                <a:gd name="T5" fmla="*/ 6061 h 6244"/>
                <a:gd name="T6" fmla="*/ 183 w 6244"/>
                <a:gd name="T7" fmla="*/ 5455 h 6244"/>
                <a:gd name="T8" fmla="*/ 5455 w 6244"/>
                <a:gd name="T9" fmla="*/ 183 h 6244"/>
                <a:gd name="T10" fmla="*/ 6061 w 6244"/>
                <a:gd name="T11" fmla="*/ 183 h 6244"/>
                <a:gd name="T12" fmla="*/ 6061 w 6244"/>
                <a:gd name="T13" fmla="*/ 789 h 6244"/>
                <a:gd name="T14" fmla="*/ 789 w 6244"/>
                <a:gd name="T15" fmla="*/ 6061 h 6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4" h="6244">
                  <a:moveTo>
                    <a:pt x="789" y="6061"/>
                  </a:moveTo>
                  <a:lnTo>
                    <a:pt x="789" y="6061"/>
                  </a:lnTo>
                  <a:cubicBezTo>
                    <a:pt x="636" y="6243"/>
                    <a:pt x="364" y="6243"/>
                    <a:pt x="183" y="6061"/>
                  </a:cubicBezTo>
                  <a:cubicBezTo>
                    <a:pt x="0" y="5910"/>
                    <a:pt x="0" y="5606"/>
                    <a:pt x="183" y="5455"/>
                  </a:cubicBezTo>
                  <a:cubicBezTo>
                    <a:pt x="5455" y="183"/>
                    <a:pt x="5455" y="183"/>
                    <a:pt x="5455" y="183"/>
                  </a:cubicBezTo>
                  <a:cubicBezTo>
                    <a:pt x="5637" y="0"/>
                    <a:pt x="5909" y="0"/>
                    <a:pt x="6061" y="183"/>
                  </a:cubicBezTo>
                  <a:cubicBezTo>
                    <a:pt x="6243" y="364"/>
                    <a:pt x="6243" y="637"/>
                    <a:pt x="6061" y="789"/>
                  </a:cubicBezTo>
                  <a:lnTo>
                    <a:pt x="789" y="6061"/>
                  </a:lnTo>
                </a:path>
              </a:pathLst>
            </a:custGeom>
            <a:grpFill/>
            <a:ln w="19050" cap="rnd">
              <a:solidFill>
                <a:schemeClr val="accent2"/>
              </a:solidFill>
              <a:round/>
              <a:headEnd/>
              <a:tailEnd/>
            </a:ln>
            <a:effectLst/>
            <a:extLst>
              <a:ext uri="{909E8E84-426E-40dd-AFC4-6F175D3DCCD1}">
                <a14:hiddenFill xmlns:lc="http://schemas.openxmlformats.org/drawingml/2006/lockedCanvas" xmlns="" xmlns:a14="http://schemas.microsoft.com/office/drawing/2010/main">
                  <a:solidFill>
                    <a:srgbClr val="FFFFFF"/>
                  </a:solidFill>
                </a14:hiddenFill>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grpSp>
      <p:cxnSp>
        <p:nvCxnSpPr>
          <p:cNvPr id="33" name="Straight Connector 32">
            <a:extLst>
              <a:ext uri="{FF2B5EF4-FFF2-40B4-BE49-F238E27FC236}">
                <a16:creationId xmlns:a16="http://schemas.microsoft.com/office/drawing/2014/main" id="{70676DF2-63A6-4EB6-8A5D-9501939757DD}"/>
              </a:ext>
            </a:extLst>
          </p:cNvPr>
          <p:cNvCxnSpPr/>
          <p:nvPr/>
        </p:nvCxnSpPr>
        <p:spPr>
          <a:xfrm>
            <a:off x="8778876" y="3958901"/>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sp>
        <p:nvSpPr>
          <p:cNvPr id="35" name="Title 2">
            <a:extLst>
              <a:ext uri="{FF2B5EF4-FFF2-40B4-BE49-F238E27FC236}">
                <a16:creationId xmlns:a16="http://schemas.microsoft.com/office/drawing/2014/main" id="{34BADF52-BC67-48E7-ADE1-01F2D6FBB316}"/>
              </a:ext>
            </a:extLst>
          </p:cNvPr>
          <p:cNvSpPr txBox="1">
            <a:spLocks/>
          </p:cNvSpPr>
          <p:nvPr/>
        </p:nvSpPr>
        <p:spPr>
          <a:xfrm>
            <a:off x="426425" y="440919"/>
            <a:ext cx="11336039" cy="757914"/>
          </a:xfrm>
          <a:prstGeom prst="rect">
            <a:avLst/>
          </a:prstGeom>
        </p:spPr>
        <p:txBody>
          <a:bodyPr vert="horz" wrap="square" lIns="0" tIns="161356"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pPr defTabSz="914192">
              <a:defRPr/>
            </a:pPr>
            <a:r>
              <a:rPr lang="en-US" sz="3529" spc="-147">
                <a:latin typeface="Segoe UI Semibold"/>
              </a:rPr>
              <a:t>Citrix Value-Add Offerings with WVD</a:t>
            </a:r>
          </a:p>
        </p:txBody>
      </p:sp>
    </p:spTree>
    <p:extLst>
      <p:ext uri="{BB962C8B-B14F-4D97-AF65-F5344CB8AC3E}">
        <p14:creationId xmlns:p14="http://schemas.microsoft.com/office/powerpoint/2010/main" val="157605373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3075"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269241" y="4810160"/>
            <a:ext cx="11655840" cy="899537"/>
          </a:xfrm>
        </p:spPr>
        <p:txBody>
          <a:bodyPr anchor="b"/>
          <a:lstStyle/>
          <a:p>
            <a:r>
              <a:rPr lang="en-US" sz="5294"/>
              <a:t>Partnership with VMware</a:t>
            </a:r>
            <a:br>
              <a:rPr lang="en-US" sz="5294"/>
            </a:br>
            <a:br>
              <a:rPr lang="en-US" sz="5294"/>
            </a:br>
            <a:br>
              <a:rPr lang="en-US" sz="5294"/>
            </a:br>
            <a:r>
              <a:rPr lang="en-US" sz="4313"/>
              <a:t>Timeline for support of WVD + Horizon Cloud on Azure solutions:</a:t>
            </a:r>
            <a:br>
              <a:rPr lang="en-US" sz="5294"/>
            </a:br>
            <a:r>
              <a:rPr lang="en-US" sz="3137"/>
              <a:t>Tech preview: End of CY 2019</a:t>
            </a:r>
            <a:br>
              <a:rPr lang="en-US" sz="3137"/>
            </a:br>
            <a:r>
              <a:rPr lang="en-US" sz="3137"/>
              <a:t>GA: Early CY 2020</a:t>
            </a:r>
            <a:endParaRPr lang="en-IN" sz="5294"/>
          </a:p>
        </p:txBody>
      </p:sp>
    </p:spTree>
    <p:extLst>
      <p:ext uri="{BB962C8B-B14F-4D97-AF65-F5344CB8AC3E}">
        <p14:creationId xmlns:p14="http://schemas.microsoft.com/office/powerpoint/2010/main" val="8480664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CC7E-47C7-4745-A4D6-F58D2D87DACE}"/>
              </a:ext>
            </a:extLst>
          </p:cNvPr>
          <p:cNvSpPr>
            <a:spLocks noGrp="1"/>
          </p:cNvSpPr>
          <p:nvPr>
            <p:ph type="title"/>
          </p:nvPr>
        </p:nvSpPr>
        <p:spPr/>
        <p:txBody>
          <a:bodyPr/>
          <a:lstStyle/>
          <a:p>
            <a:r>
              <a:rPr lang="en-US">
                <a:latin typeface="Segoe UI Light (Headings)"/>
                <a:cs typeface="Segoe UI Semibold" panose="020B0702040204020203" pitchFamily="34" charset="0"/>
              </a:rPr>
              <a:t>Horizon Cloud on Microsoft Azure</a:t>
            </a:r>
          </a:p>
        </p:txBody>
      </p:sp>
      <p:sp>
        <p:nvSpPr>
          <p:cNvPr id="4" name="Subtitle 3">
            <a:extLst>
              <a:ext uri="{FF2B5EF4-FFF2-40B4-BE49-F238E27FC236}">
                <a16:creationId xmlns:a16="http://schemas.microsoft.com/office/drawing/2014/main" id="{A3AB6A66-A245-4D4E-A051-9530C8693C9A}"/>
              </a:ext>
            </a:extLst>
          </p:cNvPr>
          <p:cNvSpPr>
            <a:spLocks noGrp="1"/>
          </p:cNvSpPr>
          <p:nvPr>
            <p:ph type="subTitle" idx="10"/>
          </p:nvPr>
        </p:nvSpPr>
        <p:spPr>
          <a:xfrm>
            <a:off x="593022" y="1043497"/>
            <a:ext cx="10990809" cy="307777"/>
          </a:xfrm>
        </p:spPr>
        <p:txBody>
          <a:bodyPr/>
          <a:lstStyle/>
          <a:p>
            <a:r>
              <a:rPr lang="en-US">
                <a:solidFill>
                  <a:srgbClr val="000000"/>
                </a:solidFill>
                <a:latin typeface="Segoe UI Light" panose="020B0502040204020203" pitchFamily="34" charset="0"/>
                <a:cs typeface="Segoe UI Light" panose="020B0502040204020203" pitchFamily="34" charset="0"/>
              </a:rPr>
              <a:t>Extending Windows Virtual Desktop capabilities to Horizon Cloud </a:t>
            </a:r>
          </a:p>
        </p:txBody>
      </p:sp>
      <p:sp>
        <p:nvSpPr>
          <p:cNvPr id="9" name="TextBox 8">
            <a:extLst>
              <a:ext uri="{FF2B5EF4-FFF2-40B4-BE49-F238E27FC236}">
                <a16:creationId xmlns:a16="http://schemas.microsoft.com/office/drawing/2014/main" id="{869D67A2-612D-884A-9086-9D8444D3C9FA}"/>
              </a:ext>
            </a:extLst>
          </p:cNvPr>
          <p:cNvSpPr txBox="1"/>
          <p:nvPr/>
        </p:nvSpPr>
        <p:spPr>
          <a:xfrm>
            <a:off x="3810066" y="6210798"/>
            <a:ext cx="4739574" cy="369332"/>
          </a:xfrm>
          <a:prstGeom prst="rect">
            <a:avLst/>
          </a:prstGeom>
          <a:noFill/>
        </p:spPr>
        <p:txBody>
          <a:bodyPr wrap="square" lIns="0" tIns="0" rIns="0" bIns="0" rtlCol="0">
            <a:spAutoFit/>
          </a:bodyPr>
          <a:lstStyle/>
          <a:p>
            <a:pPr algn="ctr" defTabSz="1218661" fontAlgn="base">
              <a:spcBef>
                <a:spcPct val="0"/>
              </a:spcBef>
              <a:spcAft>
                <a:spcPct val="0"/>
              </a:spcAft>
              <a:defRPr/>
            </a:pPr>
            <a:r>
              <a:rPr lang="en-US" sz="2400" b="1">
                <a:solidFill>
                  <a:srgbClr val="000000"/>
                </a:solidFill>
                <a:latin typeface="Segoe UI Light" panose="020B0502040204020203" pitchFamily="34" charset="0"/>
                <a:ea typeface="ＭＳ Ｐゴシック" pitchFamily="34" charset="-128"/>
                <a:cs typeface="Segoe UI Light" panose="020B0502040204020203" pitchFamily="34" charset="0"/>
              </a:rPr>
              <a:t>Windows Virtual Desktop</a:t>
            </a:r>
          </a:p>
        </p:txBody>
      </p:sp>
      <p:sp>
        <p:nvSpPr>
          <p:cNvPr id="10" name="TextBox 9">
            <a:extLst>
              <a:ext uri="{FF2B5EF4-FFF2-40B4-BE49-F238E27FC236}">
                <a16:creationId xmlns:a16="http://schemas.microsoft.com/office/drawing/2014/main" id="{58BB3D0A-0D6F-A740-9FE9-20DEE4E141EB}"/>
              </a:ext>
            </a:extLst>
          </p:cNvPr>
          <p:cNvSpPr txBox="1"/>
          <p:nvPr/>
        </p:nvSpPr>
        <p:spPr>
          <a:xfrm>
            <a:off x="2964720" y="4245932"/>
            <a:ext cx="2764097"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Global brokering with cloud-optimized architecture</a:t>
            </a:r>
          </a:p>
        </p:txBody>
      </p:sp>
      <p:sp>
        <p:nvSpPr>
          <p:cNvPr id="11" name="TextBox 10">
            <a:extLst>
              <a:ext uri="{FF2B5EF4-FFF2-40B4-BE49-F238E27FC236}">
                <a16:creationId xmlns:a16="http://schemas.microsoft.com/office/drawing/2014/main" id="{5E95BED7-33C3-8146-8B71-35EE877F8409}"/>
              </a:ext>
            </a:extLst>
          </p:cNvPr>
          <p:cNvSpPr txBox="1"/>
          <p:nvPr/>
        </p:nvSpPr>
        <p:spPr>
          <a:xfrm>
            <a:off x="7692660" y="3266912"/>
            <a:ext cx="2565400"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Enhanced user environment management</a:t>
            </a:r>
          </a:p>
        </p:txBody>
      </p:sp>
      <p:sp>
        <p:nvSpPr>
          <p:cNvPr id="13" name="TextBox 12">
            <a:extLst>
              <a:ext uri="{FF2B5EF4-FFF2-40B4-BE49-F238E27FC236}">
                <a16:creationId xmlns:a16="http://schemas.microsoft.com/office/drawing/2014/main" id="{F6E7F3E2-1C44-E24F-BE6C-48EFBE84CD73}"/>
              </a:ext>
            </a:extLst>
          </p:cNvPr>
          <p:cNvSpPr txBox="1"/>
          <p:nvPr/>
        </p:nvSpPr>
        <p:spPr>
          <a:xfrm>
            <a:off x="7692660" y="4245932"/>
            <a:ext cx="2497560"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Flexible desktop options and configurations</a:t>
            </a:r>
          </a:p>
        </p:txBody>
      </p:sp>
      <p:sp>
        <p:nvSpPr>
          <p:cNvPr id="14" name="TextBox 13">
            <a:extLst>
              <a:ext uri="{FF2B5EF4-FFF2-40B4-BE49-F238E27FC236}">
                <a16:creationId xmlns:a16="http://schemas.microsoft.com/office/drawing/2014/main" id="{5AF3680D-66CC-5446-80C0-591A75CD75BC}"/>
              </a:ext>
            </a:extLst>
          </p:cNvPr>
          <p:cNvSpPr txBox="1"/>
          <p:nvPr/>
        </p:nvSpPr>
        <p:spPr>
          <a:xfrm>
            <a:off x="2964720" y="3266912"/>
            <a:ext cx="3021781"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Broad endpoint support with enhanced remote experience</a:t>
            </a:r>
          </a:p>
        </p:txBody>
      </p:sp>
      <p:sp>
        <p:nvSpPr>
          <p:cNvPr id="15" name="Freeform 6">
            <a:extLst>
              <a:ext uri="{FF2B5EF4-FFF2-40B4-BE49-F238E27FC236}">
                <a16:creationId xmlns:a16="http://schemas.microsoft.com/office/drawing/2014/main" id="{542CA924-C5D9-0F4F-BA88-7FB68D82B3C7}"/>
              </a:ext>
            </a:extLst>
          </p:cNvPr>
          <p:cNvSpPr>
            <a:spLocks noChangeAspect="1"/>
          </p:cNvSpPr>
          <p:nvPr/>
        </p:nvSpPr>
        <p:spPr bwMode="auto">
          <a:xfrm>
            <a:off x="5312534" y="1778772"/>
            <a:ext cx="1744200" cy="1131099"/>
          </a:xfrm>
          <a:custGeom>
            <a:avLst/>
            <a:gdLst>
              <a:gd name="T0" fmla="*/ 888 w 1016"/>
              <a:gd name="T1" fmla="*/ 301 h 636"/>
              <a:gd name="T2" fmla="*/ 875 w 1016"/>
              <a:gd name="T3" fmla="*/ 263 h 636"/>
              <a:gd name="T4" fmla="*/ 853 w 1016"/>
              <a:gd name="T5" fmla="*/ 232 h 636"/>
              <a:gd name="T6" fmla="*/ 823 w 1016"/>
              <a:gd name="T7" fmla="*/ 207 h 636"/>
              <a:gd name="T8" fmla="*/ 787 w 1016"/>
              <a:gd name="T9" fmla="*/ 190 h 636"/>
              <a:gd name="T10" fmla="*/ 747 w 1016"/>
              <a:gd name="T11" fmla="*/ 185 h 636"/>
              <a:gd name="T12" fmla="*/ 712 w 1016"/>
              <a:gd name="T13" fmla="*/ 189 h 636"/>
              <a:gd name="T14" fmla="*/ 705 w 1016"/>
              <a:gd name="T15" fmla="*/ 150 h 636"/>
              <a:gd name="T16" fmla="*/ 684 w 1016"/>
              <a:gd name="T17" fmla="*/ 98 h 636"/>
              <a:gd name="T18" fmla="*/ 648 w 1016"/>
              <a:gd name="T19" fmla="*/ 55 h 636"/>
              <a:gd name="T20" fmla="*/ 603 w 1016"/>
              <a:gd name="T21" fmla="*/ 23 h 636"/>
              <a:gd name="T22" fmla="*/ 549 w 1016"/>
              <a:gd name="T23" fmla="*/ 4 h 636"/>
              <a:gd name="T24" fmla="*/ 510 w 1016"/>
              <a:gd name="T25" fmla="*/ 0 h 636"/>
              <a:gd name="T26" fmla="*/ 466 w 1016"/>
              <a:gd name="T27" fmla="*/ 5 h 636"/>
              <a:gd name="T28" fmla="*/ 424 w 1016"/>
              <a:gd name="T29" fmla="*/ 19 h 636"/>
              <a:gd name="T30" fmla="*/ 388 w 1016"/>
              <a:gd name="T31" fmla="*/ 41 h 636"/>
              <a:gd name="T32" fmla="*/ 358 w 1016"/>
              <a:gd name="T33" fmla="*/ 70 h 636"/>
              <a:gd name="T34" fmla="*/ 333 w 1016"/>
              <a:gd name="T35" fmla="*/ 105 h 636"/>
              <a:gd name="T36" fmla="*/ 315 w 1016"/>
              <a:gd name="T37" fmla="*/ 114 h 636"/>
              <a:gd name="T38" fmla="*/ 276 w 1016"/>
              <a:gd name="T39" fmla="*/ 109 h 636"/>
              <a:gd name="T40" fmla="*/ 243 w 1016"/>
              <a:gd name="T41" fmla="*/ 113 h 636"/>
              <a:gd name="T42" fmla="*/ 198 w 1016"/>
              <a:gd name="T43" fmla="*/ 128 h 636"/>
              <a:gd name="T44" fmla="*/ 160 w 1016"/>
              <a:gd name="T45" fmla="*/ 157 h 636"/>
              <a:gd name="T46" fmla="*/ 133 w 1016"/>
              <a:gd name="T47" fmla="*/ 194 h 636"/>
              <a:gd name="T48" fmla="*/ 116 w 1016"/>
              <a:gd name="T49" fmla="*/ 240 h 636"/>
              <a:gd name="T50" fmla="*/ 112 w 1016"/>
              <a:gd name="T51" fmla="*/ 273 h 636"/>
              <a:gd name="T52" fmla="*/ 117 w 1016"/>
              <a:gd name="T53" fmla="*/ 312 h 636"/>
              <a:gd name="T54" fmla="*/ 80 w 1016"/>
              <a:gd name="T55" fmla="*/ 330 h 636"/>
              <a:gd name="T56" fmla="*/ 50 w 1016"/>
              <a:gd name="T57" fmla="*/ 355 h 636"/>
              <a:gd name="T58" fmla="*/ 25 w 1016"/>
              <a:gd name="T59" fmla="*/ 384 h 636"/>
              <a:gd name="T60" fmla="*/ 8 w 1016"/>
              <a:gd name="T61" fmla="*/ 417 h 636"/>
              <a:gd name="T62" fmla="*/ 0 w 1016"/>
              <a:gd name="T63" fmla="*/ 454 h 636"/>
              <a:gd name="T64" fmla="*/ 0 w 1016"/>
              <a:gd name="T65" fmla="*/ 484 h 636"/>
              <a:gd name="T66" fmla="*/ 15 w 1016"/>
              <a:gd name="T67" fmla="*/ 533 h 636"/>
              <a:gd name="T68" fmla="*/ 44 w 1016"/>
              <a:gd name="T69" fmla="*/ 574 h 636"/>
              <a:gd name="T70" fmla="*/ 86 w 1016"/>
              <a:gd name="T71" fmla="*/ 607 h 636"/>
              <a:gd name="T72" fmla="*/ 137 w 1016"/>
              <a:gd name="T73" fmla="*/ 628 h 636"/>
              <a:gd name="T74" fmla="*/ 195 w 1016"/>
              <a:gd name="T75" fmla="*/ 636 h 636"/>
              <a:gd name="T76" fmla="*/ 462 w 1016"/>
              <a:gd name="T77" fmla="*/ 629 h 636"/>
              <a:gd name="T78" fmla="*/ 575 w 1016"/>
              <a:gd name="T79" fmla="*/ 629 h 636"/>
              <a:gd name="T80" fmla="*/ 870 w 1016"/>
              <a:gd name="T81" fmla="*/ 628 h 636"/>
              <a:gd name="T82" fmla="*/ 918 w 1016"/>
              <a:gd name="T83" fmla="*/ 615 h 636"/>
              <a:gd name="T84" fmla="*/ 958 w 1016"/>
              <a:gd name="T85" fmla="*/ 591 h 636"/>
              <a:gd name="T86" fmla="*/ 988 w 1016"/>
              <a:gd name="T87" fmla="*/ 555 h 636"/>
              <a:gd name="T88" fmla="*/ 1009 w 1016"/>
              <a:gd name="T89" fmla="*/ 512 h 636"/>
              <a:gd name="T90" fmla="*/ 1016 w 1016"/>
              <a:gd name="T91" fmla="*/ 465 h 636"/>
              <a:gd name="T92" fmla="*/ 1013 w 1016"/>
              <a:gd name="T93" fmla="*/ 439 h 636"/>
              <a:gd name="T94" fmla="*/ 1001 w 1016"/>
              <a:gd name="T95" fmla="*/ 402 h 636"/>
              <a:gd name="T96" fmla="*/ 980 w 1016"/>
              <a:gd name="T97" fmla="*/ 370 h 636"/>
              <a:gd name="T98" fmla="*/ 951 w 1016"/>
              <a:gd name="T99" fmla="*/ 344 h 636"/>
              <a:gd name="T100" fmla="*/ 917 w 1016"/>
              <a:gd name="T101" fmla="*/ 324 h 636"/>
              <a:gd name="T102" fmla="*/ 890 w 1016"/>
              <a:gd name="T103" fmla="*/ 315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6" h="636">
                <a:moveTo>
                  <a:pt x="890" y="315"/>
                </a:moveTo>
                <a:lnTo>
                  <a:pt x="890" y="315"/>
                </a:lnTo>
                <a:lnTo>
                  <a:pt x="888" y="301"/>
                </a:lnTo>
                <a:lnTo>
                  <a:pt x="885" y="288"/>
                </a:lnTo>
                <a:lnTo>
                  <a:pt x="881" y="276"/>
                </a:lnTo>
                <a:lnTo>
                  <a:pt x="875" y="263"/>
                </a:lnTo>
                <a:lnTo>
                  <a:pt x="868" y="252"/>
                </a:lnTo>
                <a:lnTo>
                  <a:pt x="861" y="241"/>
                </a:lnTo>
                <a:lnTo>
                  <a:pt x="853" y="232"/>
                </a:lnTo>
                <a:lnTo>
                  <a:pt x="843" y="222"/>
                </a:lnTo>
                <a:lnTo>
                  <a:pt x="834" y="214"/>
                </a:lnTo>
                <a:lnTo>
                  <a:pt x="823" y="207"/>
                </a:lnTo>
                <a:lnTo>
                  <a:pt x="811" y="200"/>
                </a:lnTo>
                <a:lnTo>
                  <a:pt x="799" y="194"/>
                </a:lnTo>
                <a:lnTo>
                  <a:pt x="787" y="190"/>
                </a:lnTo>
                <a:lnTo>
                  <a:pt x="774" y="186"/>
                </a:lnTo>
                <a:lnTo>
                  <a:pt x="760" y="185"/>
                </a:lnTo>
                <a:lnTo>
                  <a:pt x="747" y="185"/>
                </a:lnTo>
                <a:lnTo>
                  <a:pt x="747" y="185"/>
                </a:lnTo>
                <a:lnTo>
                  <a:pt x="729" y="185"/>
                </a:lnTo>
                <a:lnTo>
                  <a:pt x="712" y="189"/>
                </a:lnTo>
                <a:lnTo>
                  <a:pt x="712" y="189"/>
                </a:lnTo>
                <a:lnTo>
                  <a:pt x="709" y="168"/>
                </a:lnTo>
                <a:lnTo>
                  <a:pt x="705" y="150"/>
                </a:lnTo>
                <a:lnTo>
                  <a:pt x="699" y="132"/>
                </a:lnTo>
                <a:lnTo>
                  <a:pt x="693" y="114"/>
                </a:lnTo>
                <a:lnTo>
                  <a:pt x="684" y="98"/>
                </a:lnTo>
                <a:lnTo>
                  <a:pt x="673" y="83"/>
                </a:lnTo>
                <a:lnTo>
                  <a:pt x="662" y="67"/>
                </a:lnTo>
                <a:lnTo>
                  <a:pt x="648" y="55"/>
                </a:lnTo>
                <a:lnTo>
                  <a:pt x="635" y="43"/>
                </a:lnTo>
                <a:lnTo>
                  <a:pt x="619" y="32"/>
                </a:lnTo>
                <a:lnTo>
                  <a:pt x="603" y="23"/>
                </a:lnTo>
                <a:lnTo>
                  <a:pt x="586" y="15"/>
                </a:lnTo>
                <a:lnTo>
                  <a:pt x="568" y="8"/>
                </a:lnTo>
                <a:lnTo>
                  <a:pt x="549" y="4"/>
                </a:lnTo>
                <a:lnTo>
                  <a:pt x="531" y="1"/>
                </a:lnTo>
                <a:lnTo>
                  <a:pt x="510" y="0"/>
                </a:lnTo>
                <a:lnTo>
                  <a:pt x="510" y="0"/>
                </a:lnTo>
                <a:lnTo>
                  <a:pt x="495" y="1"/>
                </a:lnTo>
                <a:lnTo>
                  <a:pt x="481" y="3"/>
                </a:lnTo>
                <a:lnTo>
                  <a:pt x="466" y="5"/>
                </a:lnTo>
                <a:lnTo>
                  <a:pt x="452" y="8"/>
                </a:lnTo>
                <a:lnTo>
                  <a:pt x="438" y="14"/>
                </a:lnTo>
                <a:lnTo>
                  <a:pt x="424" y="19"/>
                </a:lnTo>
                <a:lnTo>
                  <a:pt x="412" y="26"/>
                </a:lnTo>
                <a:lnTo>
                  <a:pt x="399" y="33"/>
                </a:lnTo>
                <a:lnTo>
                  <a:pt x="388" y="41"/>
                </a:lnTo>
                <a:lnTo>
                  <a:pt x="377" y="50"/>
                </a:lnTo>
                <a:lnTo>
                  <a:pt x="368" y="59"/>
                </a:lnTo>
                <a:lnTo>
                  <a:pt x="358" y="70"/>
                </a:lnTo>
                <a:lnTo>
                  <a:pt x="348" y="81"/>
                </a:lnTo>
                <a:lnTo>
                  <a:pt x="340" y="92"/>
                </a:lnTo>
                <a:lnTo>
                  <a:pt x="333" y="105"/>
                </a:lnTo>
                <a:lnTo>
                  <a:pt x="326" y="117"/>
                </a:lnTo>
                <a:lnTo>
                  <a:pt x="326" y="117"/>
                </a:lnTo>
                <a:lnTo>
                  <a:pt x="315" y="114"/>
                </a:lnTo>
                <a:lnTo>
                  <a:pt x="303" y="112"/>
                </a:lnTo>
                <a:lnTo>
                  <a:pt x="289" y="110"/>
                </a:lnTo>
                <a:lnTo>
                  <a:pt x="276" y="109"/>
                </a:lnTo>
                <a:lnTo>
                  <a:pt x="276" y="109"/>
                </a:lnTo>
                <a:lnTo>
                  <a:pt x="260" y="110"/>
                </a:lnTo>
                <a:lnTo>
                  <a:pt x="243" y="113"/>
                </a:lnTo>
                <a:lnTo>
                  <a:pt x="227" y="117"/>
                </a:lnTo>
                <a:lnTo>
                  <a:pt x="213" y="121"/>
                </a:lnTo>
                <a:lnTo>
                  <a:pt x="198" y="128"/>
                </a:lnTo>
                <a:lnTo>
                  <a:pt x="184" y="136"/>
                </a:lnTo>
                <a:lnTo>
                  <a:pt x="171" y="146"/>
                </a:lnTo>
                <a:lnTo>
                  <a:pt x="160" y="157"/>
                </a:lnTo>
                <a:lnTo>
                  <a:pt x="149" y="168"/>
                </a:lnTo>
                <a:lnTo>
                  <a:pt x="140" y="181"/>
                </a:lnTo>
                <a:lnTo>
                  <a:pt x="133" y="194"/>
                </a:lnTo>
                <a:lnTo>
                  <a:pt x="126" y="208"/>
                </a:lnTo>
                <a:lnTo>
                  <a:pt x="120" y="223"/>
                </a:lnTo>
                <a:lnTo>
                  <a:pt x="116" y="240"/>
                </a:lnTo>
                <a:lnTo>
                  <a:pt x="113" y="255"/>
                </a:lnTo>
                <a:lnTo>
                  <a:pt x="112" y="273"/>
                </a:lnTo>
                <a:lnTo>
                  <a:pt x="112" y="273"/>
                </a:lnTo>
                <a:lnTo>
                  <a:pt x="113" y="292"/>
                </a:lnTo>
                <a:lnTo>
                  <a:pt x="117" y="312"/>
                </a:lnTo>
                <a:lnTo>
                  <a:pt x="117" y="312"/>
                </a:lnTo>
                <a:lnTo>
                  <a:pt x="105" y="317"/>
                </a:lnTo>
                <a:lnTo>
                  <a:pt x="93" y="323"/>
                </a:lnTo>
                <a:lnTo>
                  <a:pt x="80" y="330"/>
                </a:lnTo>
                <a:lnTo>
                  <a:pt x="69" y="338"/>
                </a:lnTo>
                <a:lnTo>
                  <a:pt x="59" y="346"/>
                </a:lnTo>
                <a:lnTo>
                  <a:pt x="50" y="355"/>
                </a:lnTo>
                <a:lnTo>
                  <a:pt x="40" y="364"/>
                </a:lnTo>
                <a:lnTo>
                  <a:pt x="32" y="374"/>
                </a:lnTo>
                <a:lnTo>
                  <a:pt x="25" y="384"/>
                </a:lnTo>
                <a:lnTo>
                  <a:pt x="18" y="395"/>
                </a:lnTo>
                <a:lnTo>
                  <a:pt x="12" y="406"/>
                </a:lnTo>
                <a:lnTo>
                  <a:pt x="8" y="417"/>
                </a:lnTo>
                <a:lnTo>
                  <a:pt x="4" y="429"/>
                </a:lnTo>
                <a:lnTo>
                  <a:pt x="1" y="442"/>
                </a:lnTo>
                <a:lnTo>
                  <a:pt x="0" y="454"/>
                </a:lnTo>
                <a:lnTo>
                  <a:pt x="0" y="468"/>
                </a:lnTo>
                <a:lnTo>
                  <a:pt x="0" y="468"/>
                </a:lnTo>
                <a:lnTo>
                  <a:pt x="0" y="484"/>
                </a:lnTo>
                <a:lnTo>
                  <a:pt x="4" y="501"/>
                </a:lnTo>
                <a:lnTo>
                  <a:pt x="8" y="517"/>
                </a:lnTo>
                <a:lnTo>
                  <a:pt x="15" y="533"/>
                </a:lnTo>
                <a:lnTo>
                  <a:pt x="23" y="548"/>
                </a:lnTo>
                <a:lnTo>
                  <a:pt x="33" y="562"/>
                </a:lnTo>
                <a:lnTo>
                  <a:pt x="44" y="574"/>
                </a:lnTo>
                <a:lnTo>
                  <a:pt x="57" y="586"/>
                </a:lnTo>
                <a:lnTo>
                  <a:pt x="70" y="598"/>
                </a:lnTo>
                <a:lnTo>
                  <a:pt x="86" y="607"/>
                </a:lnTo>
                <a:lnTo>
                  <a:pt x="101" y="615"/>
                </a:lnTo>
                <a:lnTo>
                  <a:pt x="119" y="622"/>
                </a:lnTo>
                <a:lnTo>
                  <a:pt x="137" y="628"/>
                </a:lnTo>
                <a:lnTo>
                  <a:pt x="155" y="632"/>
                </a:lnTo>
                <a:lnTo>
                  <a:pt x="174" y="635"/>
                </a:lnTo>
                <a:lnTo>
                  <a:pt x="195" y="636"/>
                </a:lnTo>
                <a:lnTo>
                  <a:pt x="195" y="636"/>
                </a:lnTo>
                <a:lnTo>
                  <a:pt x="205" y="636"/>
                </a:lnTo>
                <a:lnTo>
                  <a:pt x="462" y="629"/>
                </a:lnTo>
                <a:lnTo>
                  <a:pt x="462" y="629"/>
                </a:lnTo>
                <a:lnTo>
                  <a:pt x="575" y="629"/>
                </a:lnTo>
                <a:lnTo>
                  <a:pt x="575" y="629"/>
                </a:lnTo>
                <a:lnTo>
                  <a:pt x="853" y="629"/>
                </a:lnTo>
                <a:lnTo>
                  <a:pt x="853" y="629"/>
                </a:lnTo>
                <a:lnTo>
                  <a:pt x="870" y="628"/>
                </a:lnTo>
                <a:lnTo>
                  <a:pt x="886" y="625"/>
                </a:lnTo>
                <a:lnTo>
                  <a:pt x="903" y="621"/>
                </a:lnTo>
                <a:lnTo>
                  <a:pt x="918" y="615"/>
                </a:lnTo>
                <a:lnTo>
                  <a:pt x="932" y="609"/>
                </a:lnTo>
                <a:lnTo>
                  <a:pt x="946" y="600"/>
                </a:lnTo>
                <a:lnTo>
                  <a:pt x="958" y="591"/>
                </a:lnTo>
                <a:lnTo>
                  <a:pt x="969" y="580"/>
                </a:lnTo>
                <a:lnTo>
                  <a:pt x="980" y="567"/>
                </a:lnTo>
                <a:lnTo>
                  <a:pt x="988" y="555"/>
                </a:lnTo>
                <a:lnTo>
                  <a:pt x="997" y="541"/>
                </a:lnTo>
                <a:lnTo>
                  <a:pt x="1004" y="527"/>
                </a:lnTo>
                <a:lnTo>
                  <a:pt x="1009" y="512"/>
                </a:lnTo>
                <a:lnTo>
                  <a:pt x="1012" y="497"/>
                </a:lnTo>
                <a:lnTo>
                  <a:pt x="1015" y="480"/>
                </a:lnTo>
                <a:lnTo>
                  <a:pt x="1016" y="465"/>
                </a:lnTo>
                <a:lnTo>
                  <a:pt x="1016" y="465"/>
                </a:lnTo>
                <a:lnTo>
                  <a:pt x="1015" y="451"/>
                </a:lnTo>
                <a:lnTo>
                  <a:pt x="1013" y="439"/>
                </a:lnTo>
                <a:lnTo>
                  <a:pt x="1011" y="426"/>
                </a:lnTo>
                <a:lnTo>
                  <a:pt x="1006" y="414"/>
                </a:lnTo>
                <a:lnTo>
                  <a:pt x="1001" y="402"/>
                </a:lnTo>
                <a:lnTo>
                  <a:pt x="995" y="390"/>
                </a:lnTo>
                <a:lnTo>
                  <a:pt x="988" y="379"/>
                </a:lnTo>
                <a:lnTo>
                  <a:pt x="980" y="370"/>
                </a:lnTo>
                <a:lnTo>
                  <a:pt x="972" y="360"/>
                </a:lnTo>
                <a:lnTo>
                  <a:pt x="962" y="352"/>
                </a:lnTo>
                <a:lnTo>
                  <a:pt x="951" y="344"/>
                </a:lnTo>
                <a:lnTo>
                  <a:pt x="940" y="337"/>
                </a:lnTo>
                <a:lnTo>
                  <a:pt x="929" y="330"/>
                </a:lnTo>
                <a:lnTo>
                  <a:pt x="917" y="324"/>
                </a:lnTo>
                <a:lnTo>
                  <a:pt x="903" y="319"/>
                </a:lnTo>
                <a:lnTo>
                  <a:pt x="890" y="315"/>
                </a:lnTo>
                <a:lnTo>
                  <a:pt x="890" y="315"/>
                </a:lnTo>
                <a:close/>
              </a:path>
            </a:pathLst>
          </a:custGeom>
          <a:noFill/>
          <a:ln w="28575">
            <a:solidFill>
              <a:srgbClr val="000000"/>
            </a:solid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pic>
        <p:nvPicPr>
          <p:cNvPr id="73" name="Graphic 72">
            <a:extLst>
              <a:ext uri="{FF2B5EF4-FFF2-40B4-BE49-F238E27FC236}">
                <a16:creationId xmlns:a16="http://schemas.microsoft.com/office/drawing/2014/main" id="{D74CFF5F-0802-304F-9E77-B63B2FDEF10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9226" y="4329600"/>
            <a:ext cx="626831" cy="571224"/>
          </a:xfrm>
          <a:prstGeom prst="rect">
            <a:avLst/>
          </a:prstGeom>
        </p:spPr>
      </p:pic>
      <p:grpSp>
        <p:nvGrpSpPr>
          <p:cNvPr id="8" name="Group 7">
            <a:extLst>
              <a:ext uri="{FF2B5EF4-FFF2-40B4-BE49-F238E27FC236}">
                <a16:creationId xmlns:a16="http://schemas.microsoft.com/office/drawing/2014/main" id="{345E5175-99B2-4EBD-A824-3536BA4DC019}"/>
              </a:ext>
            </a:extLst>
          </p:cNvPr>
          <p:cNvGrpSpPr/>
          <p:nvPr/>
        </p:nvGrpSpPr>
        <p:grpSpPr>
          <a:xfrm>
            <a:off x="1984664" y="4274615"/>
            <a:ext cx="760927" cy="681192"/>
            <a:chOff x="1989090" y="4050616"/>
            <a:chExt cx="761035" cy="681288"/>
          </a:xfrm>
          <a:solidFill>
            <a:srgbClr val="000000"/>
          </a:solidFill>
        </p:grpSpPr>
        <p:sp>
          <p:nvSpPr>
            <p:cNvPr id="74" name="Freeform 5">
              <a:extLst>
                <a:ext uri="{FF2B5EF4-FFF2-40B4-BE49-F238E27FC236}">
                  <a16:creationId xmlns:a16="http://schemas.microsoft.com/office/drawing/2014/main" id="{CCE6DAAB-2669-E045-B147-4FD39B9D19F6}"/>
                </a:ext>
              </a:extLst>
            </p:cNvPr>
            <p:cNvSpPr>
              <a:spLocks/>
            </p:cNvSpPr>
            <p:nvPr/>
          </p:nvSpPr>
          <p:spPr bwMode="auto">
            <a:xfrm>
              <a:off x="1989090" y="4050616"/>
              <a:ext cx="761035" cy="531641"/>
            </a:xfrm>
            <a:custGeom>
              <a:avLst/>
              <a:gdLst>
                <a:gd name="T0" fmla="*/ 0 w 661"/>
                <a:gd name="T1" fmla="*/ 304 h 456"/>
                <a:gd name="T2" fmla="*/ 82 w 661"/>
                <a:gd name="T3" fmla="*/ 192 h 456"/>
                <a:gd name="T4" fmla="*/ 93 w 661"/>
                <a:gd name="T5" fmla="*/ 179 h 456"/>
                <a:gd name="T6" fmla="*/ 125 w 661"/>
                <a:gd name="T7" fmla="*/ 87 h 456"/>
                <a:gd name="T8" fmla="*/ 209 w 661"/>
                <a:gd name="T9" fmla="*/ 16 h 456"/>
                <a:gd name="T10" fmla="*/ 294 w 661"/>
                <a:gd name="T11" fmla="*/ 0 h 456"/>
                <a:gd name="T12" fmla="*/ 393 w 661"/>
                <a:gd name="T13" fmla="*/ 34 h 456"/>
                <a:gd name="T14" fmla="*/ 458 w 661"/>
                <a:gd name="T15" fmla="*/ 106 h 456"/>
                <a:gd name="T16" fmla="*/ 466 w 661"/>
                <a:gd name="T17" fmla="*/ 111 h 456"/>
                <a:gd name="T18" fmla="*/ 494 w 661"/>
                <a:gd name="T19" fmla="*/ 112 h 456"/>
                <a:gd name="T20" fmla="*/ 647 w 661"/>
                <a:gd name="T21" fmla="*/ 218 h 456"/>
                <a:gd name="T22" fmla="*/ 660 w 661"/>
                <a:gd name="T23" fmla="*/ 276 h 456"/>
                <a:gd name="T24" fmla="*/ 655 w 661"/>
                <a:gd name="T25" fmla="*/ 328 h 456"/>
                <a:gd name="T26" fmla="*/ 609 w 661"/>
                <a:gd name="T27" fmla="*/ 411 h 456"/>
                <a:gd name="T28" fmla="*/ 566 w 661"/>
                <a:gd name="T29" fmla="*/ 442 h 456"/>
                <a:gd name="T30" fmla="*/ 551 w 661"/>
                <a:gd name="T31" fmla="*/ 442 h 456"/>
                <a:gd name="T32" fmla="*/ 553 w 661"/>
                <a:gd name="T33" fmla="*/ 423 h 456"/>
                <a:gd name="T34" fmla="*/ 601 w 661"/>
                <a:gd name="T35" fmla="*/ 385 h 456"/>
                <a:gd name="T36" fmla="*/ 634 w 661"/>
                <a:gd name="T37" fmla="*/ 319 h 456"/>
                <a:gd name="T38" fmla="*/ 637 w 661"/>
                <a:gd name="T39" fmla="*/ 281 h 456"/>
                <a:gd name="T40" fmla="*/ 610 w 661"/>
                <a:gd name="T41" fmla="*/ 197 h 456"/>
                <a:gd name="T42" fmla="*/ 531 w 661"/>
                <a:gd name="T43" fmla="*/ 140 h 456"/>
                <a:gd name="T44" fmla="*/ 492 w 661"/>
                <a:gd name="T45" fmla="*/ 136 h 456"/>
                <a:gd name="T46" fmla="*/ 454 w 661"/>
                <a:gd name="T47" fmla="*/ 136 h 456"/>
                <a:gd name="T48" fmla="*/ 442 w 661"/>
                <a:gd name="T49" fmla="*/ 129 h 456"/>
                <a:gd name="T50" fmla="*/ 414 w 661"/>
                <a:gd name="T51" fmla="*/ 83 h 456"/>
                <a:gd name="T52" fmla="*/ 351 w 661"/>
                <a:gd name="T53" fmla="*/ 36 h 456"/>
                <a:gd name="T54" fmla="*/ 285 w 661"/>
                <a:gd name="T55" fmla="*/ 22 h 456"/>
                <a:gd name="T56" fmla="*/ 181 w 661"/>
                <a:gd name="T57" fmla="*/ 59 h 456"/>
                <a:gd name="T58" fmla="*/ 131 w 661"/>
                <a:gd name="T59" fmla="*/ 122 h 456"/>
                <a:gd name="T60" fmla="*/ 117 w 661"/>
                <a:gd name="T61" fmla="*/ 168 h 456"/>
                <a:gd name="T62" fmla="*/ 114 w 661"/>
                <a:gd name="T63" fmla="*/ 201 h 456"/>
                <a:gd name="T64" fmla="*/ 108 w 661"/>
                <a:gd name="T65" fmla="*/ 207 h 456"/>
                <a:gd name="T66" fmla="*/ 28 w 661"/>
                <a:gd name="T67" fmla="*/ 286 h 456"/>
                <a:gd name="T68" fmla="*/ 58 w 661"/>
                <a:gd name="T69" fmla="*/ 405 h 456"/>
                <a:gd name="T70" fmla="*/ 101 w 661"/>
                <a:gd name="T71" fmla="*/ 431 h 456"/>
                <a:gd name="T72" fmla="*/ 111 w 661"/>
                <a:gd name="T73" fmla="*/ 449 h 456"/>
                <a:gd name="T74" fmla="*/ 94 w 661"/>
                <a:gd name="T75" fmla="*/ 454 h 456"/>
                <a:gd name="T76" fmla="*/ 7 w 661"/>
                <a:gd name="T77" fmla="*/ 365 h 456"/>
                <a:gd name="T78" fmla="*/ 0 w 661"/>
                <a:gd name="T79" fmla="*/ 330 h 456"/>
                <a:gd name="T80" fmla="*/ 0 w 661"/>
                <a:gd name="T81" fmla="*/ 3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1" h="456">
                  <a:moveTo>
                    <a:pt x="0" y="304"/>
                  </a:moveTo>
                  <a:cubicBezTo>
                    <a:pt x="6" y="251"/>
                    <a:pt x="34" y="214"/>
                    <a:pt x="82" y="192"/>
                  </a:cubicBezTo>
                  <a:cubicBezTo>
                    <a:pt x="88" y="189"/>
                    <a:pt x="92" y="186"/>
                    <a:pt x="93" y="179"/>
                  </a:cubicBezTo>
                  <a:cubicBezTo>
                    <a:pt x="94" y="145"/>
                    <a:pt x="106" y="115"/>
                    <a:pt x="125" y="87"/>
                  </a:cubicBezTo>
                  <a:cubicBezTo>
                    <a:pt x="146" y="55"/>
                    <a:pt x="174" y="31"/>
                    <a:pt x="209" y="16"/>
                  </a:cubicBezTo>
                  <a:cubicBezTo>
                    <a:pt x="224" y="9"/>
                    <a:pt x="243" y="0"/>
                    <a:pt x="294" y="0"/>
                  </a:cubicBezTo>
                  <a:cubicBezTo>
                    <a:pt x="330" y="0"/>
                    <a:pt x="363" y="13"/>
                    <a:pt x="393" y="34"/>
                  </a:cubicBezTo>
                  <a:cubicBezTo>
                    <a:pt x="421" y="52"/>
                    <a:pt x="442" y="77"/>
                    <a:pt x="458" y="106"/>
                  </a:cubicBezTo>
                  <a:cubicBezTo>
                    <a:pt x="459" y="109"/>
                    <a:pt x="463" y="111"/>
                    <a:pt x="466" y="111"/>
                  </a:cubicBezTo>
                  <a:cubicBezTo>
                    <a:pt x="475" y="112"/>
                    <a:pt x="485" y="112"/>
                    <a:pt x="494" y="112"/>
                  </a:cubicBezTo>
                  <a:cubicBezTo>
                    <a:pt x="561" y="112"/>
                    <a:pt x="622" y="154"/>
                    <a:pt x="647" y="218"/>
                  </a:cubicBezTo>
                  <a:cubicBezTo>
                    <a:pt x="654" y="236"/>
                    <a:pt x="658" y="255"/>
                    <a:pt x="660" y="276"/>
                  </a:cubicBezTo>
                  <a:cubicBezTo>
                    <a:pt x="661" y="294"/>
                    <a:pt x="660" y="311"/>
                    <a:pt x="655" y="328"/>
                  </a:cubicBezTo>
                  <a:cubicBezTo>
                    <a:pt x="647" y="360"/>
                    <a:pt x="632" y="388"/>
                    <a:pt x="609" y="411"/>
                  </a:cubicBezTo>
                  <a:cubicBezTo>
                    <a:pt x="596" y="424"/>
                    <a:pt x="582" y="435"/>
                    <a:pt x="566" y="442"/>
                  </a:cubicBezTo>
                  <a:cubicBezTo>
                    <a:pt x="561" y="444"/>
                    <a:pt x="555" y="444"/>
                    <a:pt x="551" y="442"/>
                  </a:cubicBezTo>
                  <a:cubicBezTo>
                    <a:pt x="542" y="438"/>
                    <a:pt x="544" y="428"/>
                    <a:pt x="553" y="423"/>
                  </a:cubicBezTo>
                  <a:cubicBezTo>
                    <a:pt x="571" y="414"/>
                    <a:pt x="587" y="401"/>
                    <a:pt x="601" y="385"/>
                  </a:cubicBezTo>
                  <a:cubicBezTo>
                    <a:pt x="618" y="366"/>
                    <a:pt x="629" y="344"/>
                    <a:pt x="634" y="319"/>
                  </a:cubicBezTo>
                  <a:cubicBezTo>
                    <a:pt x="636" y="307"/>
                    <a:pt x="637" y="293"/>
                    <a:pt x="637" y="281"/>
                  </a:cubicBezTo>
                  <a:cubicBezTo>
                    <a:pt x="637" y="250"/>
                    <a:pt x="627" y="222"/>
                    <a:pt x="610" y="197"/>
                  </a:cubicBezTo>
                  <a:cubicBezTo>
                    <a:pt x="590" y="169"/>
                    <a:pt x="563" y="150"/>
                    <a:pt x="531" y="140"/>
                  </a:cubicBezTo>
                  <a:cubicBezTo>
                    <a:pt x="519" y="136"/>
                    <a:pt x="505" y="136"/>
                    <a:pt x="492" y="136"/>
                  </a:cubicBezTo>
                  <a:cubicBezTo>
                    <a:pt x="479" y="135"/>
                    <a:pt x="467" y="136"/>
                    <a:pt x="454" y="136"/>
                  </a:cubicBezTo>
                  <a:cubicBezTo>
                    <a:pt x="447" y="137"/>
                    <a:pt x="445" y="134"/>
                    <a:pt x="442" y="129"/>
                  </a:cubicBezTo>
                  <a:cubicBezTo>
                    <a:pt x="435" y="112"/>
                    <a:pt x="426" y="97"/>
                    <a:pt x="414" y="83"/>
                  </a:cubicBezTo>
                  <a:cubicBezTo>
                    <a:pt x="397" y="62"/>
                    <a:pt x="375" y="47"/>
                    <a:pt x="351" y="36"/>
                  </a:cubicBezTo>
                  <a:cubicBezTo>
                    <a:pt x="330" y="26"/>
                    <a:pt x="307" y="22"/>
                    <a:pt x="285" y="22"/>
                  </a:cubicBezTo>
                  <a:cubicBezTo>
                    <a:pt x="247" y="22"/>
                    <a:pt x="212" y="35"/>
                    <a:pt x="181" y="59"/>
                  </a:cubicBezTo>
                  <a:cubicBezTo>
                    <a:pt x="159" y="76"/>
                    <a:pt x="142" y="97"/>
                    <a:pt x="131" y="122"/>
                  </a:cubicBezTo>
                  <a:cubicBezTo>
                    <a:pt x="125" y="137"/>
                    <a:pt x="121" y="152"/>
                    <a:pt x="117" y="168"/>
                  </a:cubicBezTo>
                  <a:cubicBezTo>
                    <a:pt x="115" y="179"/>
                    <a:pt x="115" y="190"/>
                    <a:pt x="114" y="201"/>
                  </a:cubicBezTo>
                  <a:cubicBezTo>
                    <a:pt x="113" y="203"/>
                    <a:pt x="111" y="207"/>
                    <a:pt x="108" y="207"/>
                  </a:cubicBezTo>
                  <a:cubicBezTo>
                    <a:pt x="67" y="218"/>
                    <a:pt x="40" y="245"/>
                    <a:pt x="28" y="286"/>
                  </a:cubicBezTo>
                  <a:cubicBezTo>
                    <a:pt x="13" y="332"/>
                    <a:pt x="26" y="371"/>
                    <a:pt x="58" y="405"/>
                  </a:cubicBezTo>
                  <a:cubicBezTo>
                    <a:pt x="70" y="418"/>
                    <a:pt x="85" y="426"/>
                    <a:pt x="101" y="431"/>
                  </a:cubicBezTo>
                  <a:cubicBezTo>
                    <a:pt x="110" y="434"/>
                    <a:pt x="113" y="440"/>
                    <a:pt x="111" y="449"/>
                  </a:cubicBezTo>
                  <a:cubicBezTo>
                    <a:pt x="109" y="454"/>
                    <a:pt x="102" y="456"/>
                    <a:pt x="94" y="454"/>
                  </a:cubicBezTo>
                  <a:cubicBezTo>
                    <a:pt x="50" y="439"/>
                    <a:pt x="21" y="409"/>
                    <a:pt x="7" y="365"/>
                  </a:cubicBezTo>
                  <a:cubicBezTo>
                    <a:pt x="3" y="354"/>
                    <a:pt x="2" y="348"/>
                    <a:pt x="0" y="330"/>
                  </a:cubicBezTo>
                  <a:cubicBezTo>
                    <a:pt x="0" y="327"/>
                    <a:pt x="0" y="306"/>
                    <a:pt x="0" y="304"/>
                  </a:cubicBezTo>
                  <a:close/>
                </a:path>
              </a:pathLst>
            </a:custGeom>
            <a:grpFill/>
            <a:ln>
              <a:solidFill>
                <a:srgbClr val="000000"/>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5" name="Freeform 6">
              <a:extLst>
                <a:ext uri="{FF2B5EF4-FFF2-40B4-BE49-F238E27FC236}">
                  <a16:creationId xmlns:a16="http://schemas.microsoft.com/office/drawing/2014/main" id="{83B3AC76-A723-AA45-A6A1-F04C1FC3E69B}"/>
                </a:ext>
              </a:extLst>
            </p:cNvPr>
            <p:cNvSpPr>
              <a:spLocks noEditPoints="1"/>
            </p:cNvSpPr>
            <p:nvPr/>
          </p:nvSpPr>
          <p:spPr bwMode="auto">
            <a:xfrm>
              <a:off x="2166304" y="4243582"/>
              <a:ext cx="410546" cy="488322"/>
            </a:xfrm>
            <a:custGeom>
              <a:avLst/>
              <a:gdLst>
                <a:gd name="T0" fmla="*/ 355 w 356"/>
                <a:gd name="T1" fmla="*/ 111 h 419"/>
                <a:gd name="T2" fmla="*/ 354 w 356"/>
                <a:gd name="T3" fmla="*/ 307 h 419"/>
                <a:gd name="T4" fmla="*/ 349 w 356"/>
                <a:gd name="T5" fmla="*/ 318 h 419"/>
                <a:gd name="T6" fmla="*/ 255 w 356"/>
                <a:gd name="T7" fmla="*/ 374 h 419"/>
                <a:gd name="T8" fmla="*/ 184 w 356"/>
                <a:gd name="T9" fmla="*/ 417 h 419"/>
                <a:gd name="T10" fmla="*/ 173 w 356"/>
                <a:gd name="T11" fmla="*/ 417 h 419"/>
                <a:gd name="T12" fmla="*/ 83 w 356"/>
                <a:gd name="T13" fmla="*/ 363 h 419"/>
                <a:gd name="T14" fmla="*/ 7 w 356"/>
                <a:gd name="T15" fmla="*/ 318 h 419"/>
                <a:gd name="T16" fmla="*/ 0 w 356"/>
                <a:gd name="T17" fmla="*/ 307 h 419"/>
                <a:gd name="T18" fmla="*/ 0 w 356"/>
                <a:gd name="T19" fmla="*/ 112 h 419"/>
                <a:gd name="T20" fmla="*/ 7 w 356"/>
                <a:gd name="T21" fmla="*/ 100 h 419"/>
                <a:gd name="T22" fmla="*/ 157 w 356"/>
                <a:gd name="T23" fmla="*/ 11 h 419"/>
                <a:gd name="T24" fmla="*/ 173 w 356"/>
                <a:gd name="T25" fmla="*/ 1 h 419"/>
                <a:gd name="T26" fmla="*/ 183 w 356"/>
                <a:gd name="T27" fmla="*/ 2 h 419"/>
                <a:gd name="T28" fmla="*/ 289 w 356"/>
                <a:gd name="T29" fmla="*/ 64 h 419"/>
                <a:gd name="T30" fmla="*/ 350 w 356"/>
                <a:gd name="T31" fmla="*/ 100 h 419"/>
                <a:gd name="T32" fmla="*/ 355 w 356"/>
                <a:gd name="T33" fmla="*/ 111 h 419"/>
                <a:gd name="T34" fmla="*/ 26 w 356"/>
                <a:gd name="T35" fmla="*/ 133 h 419"/>
                <a:gd name="T36" fmla="*/ 25 w 356"/>
                <a:gd name="T37" fmla="*/ 140 h 419"/>
                <a:gd name="T38" fmla="*/ 25 w 356"/>
                <a:gd name="T39" fmla="*/ 295 h 419"/>
                <a:gd name="T40" fmla="*/ 32 w 356"/>
                <a:gd name="T41" fmla="*/ 305 h 419"/>
                <a:gd name="T42" fmla="*/ 87 w 356"/>
                <a:gd name="T43" fmla="*/ 338 h 419"/>
                <a:gd name="T44" fmla="*/ 164 w 356"/>
                <a:gd name="T45" fmla="*/ 384 h 419"/>
                <a:gd name="T46" fmla="*/ 175 w 356"/>
                <a:gd name="T47" fmla="*/ 379 h 419"/>
                <a:gd name="T48" fmla="*/ 175 w 356"/>
                <a:gd name="T49" fmla="*/ 223 h 419"/>
                <a:gd name="T50" fmla="*/ 169 w 356"/>
                <a:gd name="T51" fmla="*/ 211 h 419"/>
                <a:gd name="T52" fmla="*/ 33 w 356"/>
                <a:gd name="T53" fmla="*/ 135 h 419"/>
                <a:gd name="T54" fmla="*/ 26 w 356"/>
                <a:gd name="T55" fmla="*/ 133 h 419"/>
                <a:gd name="T56" fmla="*/ 189 w 356"/>
                <a:gd name="T57" fmla="*/ 385 h 419"/>
                <a:gd name="T58" fmla="*/ 197 w 356"/>
                <a:gd name="T59" fmla="*/ 381 h 419"/>
                <a:gd name="T60" fmla="*/ 325 w 356"/>
                <a:gd name="T61" fmla="*/ 305 h 419"/>
                <a:gd name="T62" fmla="*/ 332 w 356"/>
                <a:gd name="T63" fmla="*/ 294 h 419"/>
                <a:gd name="T64" fmla="*/ 332 w 356"/>
                <a:gd name="T65" fmla="*/ 137 h 419"/>
                <a:gd name="T66" fmla="*/ 199 w 356"/>
                <a:gd name="T67" fmla="*/ 208 h 419"/>
                <a:gd name="T68" fmla="*/ 187 w 356"/>
                <a:gd name="T69" fmla="*/ 228 h 419"/>
                <a:gd name="T70" fmla="*/ 188 w 356"/>
                <a:gd name="T71" fmla="*/ 368 h 419"/>
                <a:gd name="T72" fmla="*/ 189 w 356"/>
                <a:gd name="T73" fmla="*/ 385 h 419"/>
                <a:gd name="T74" fmla="*/ 179 w 356"/>
                <a:gd name="T75" fmla="*/ 27 h 419"/>
                <a:gd name="T76" fmla="*/ 172 w 356"/>
                <a:gd name="T77" fmla="*/ 31 h 419"/>
                <a:gd name="T78" fmla="*/ 45 w 356"/>
                <a:gd name="T79" fmla="*/ 106 h 419"/>
                <a:gd name="T80" fmla="*/ 46 w 356"/>
                <a:gd name="T81" fmla="*/ 116 h 419"/>
                <a:gd name="T82" fmla="*/ 79 w 356"/>
                <a:gd name="T83" fmla="*/ 135 h 419"/>
                <a:gd name="T84" fmla="*/ 176 w 356"/>
                <a:gd name="T85" fmla="*/ 190 h 419"/>
                <a:gd name="T86" fmla="*/ 187 w 356"/>
                <a:gd name="T87" fmla="*/ 189 h 419"/>
                <a:gd name="T88" fmla="*/ 229 w 356"/>
                <a:gd name="T89" fmla="*/ 166 h 419"/>
                <a:gd name="T90" fmla="*/ 313 w 356"/>
                <a:gd name="T91" fmla="*/ 119 h 419"/>
                <a:gd name="T92" fmla="*/ 315 w 356"/>
                <a:gd name="T93" fmla="*/ 108 h 419"/>
                <a:gd name="T94" fmla="*/ 184 w 356"/>
                <a:gd name="T95" fmla="*/ 29 h 419"/>
                <a:gd name="T96" fmla="*/ 179 w 356"/>
                <a:gd name="T97" fmla="*/ 2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6" h="419">
                  <a:moveTo>
                    <a:pt x="355" y="111"/>
                  </a:moveTo>
                  <a:cubicBezTo>
                    <a:pt x="355" y="176"/>
                    <a:pt x="355" y="242"/>
                    <a:pt x="354" y="307"/>
                  </a:cubicBezTo>
                  <a:cubicBezTo>
                    <a:pt x="354" y="311"/>
                    <a:pt x="352" y="316"/>
                    <a:pt x="349" y="318"/>
                  </a:cubicBezTo>
                  <a:cubicBezTo>
                    <a:pt x="318" y="337"/>
                    <a:pt x="286" y="355"/>
                    <a:pt x="255" y="374"/>
                  </a:cubicBezTo>
                  <a:cubicBezTo>
                    <a:pt x="232" y="388"/>
                    <a:pt x="208" y="403"/>
                    <a:pt x="184" y="417"/>
                  </a:cubicBezTo>
                  <a:cubicBezTo>
                    <a:pt x="181" y="418"/>
                    <a:pt x="176" y="419"/>
                    <a:pt x="173" y="417"/>
                  </a:cubicBezTo>
                  <a:cubicBezTo>
                    <a:pt x="143" y="399"/>
                    <a:pt x="113" y="381"/>
                    <a:pt x="83" y="363"/>
                  </a:cubicBezTo>
                  <a:cubicBezTo>
                    <a:pt x="58" y="348"/>
                    <a:pt x="33" y="333"/>
                    <a:pt x="7" y="318"/>
                  </a:cubicBezTo>
                  <a:cubicBezTo>
                    <a:pt x="2" y="315"/>
                    <a:pt x="0" y="312"/>
                    <a:pt x="0" y="307"/>
                  </a:cubicBezTo>
                  <a:cubicBezTo>
                    <a:pt x="0" y="242"/>
                    <a:pt x="0" y="177"/>
                    <a:pt x="0" y="112"/>
                  </a:cubicBezTo>
                  <a:cubicBezTo>
                    <a:pt x="0" y="106"/>
                    <a:pt x="2" y="103"/>
                    <a:pt x="7" y="100"/>
                  </a:cubicBezTo>
                  <a:cubicBezTo>
                    <a:pt x="57" y="71"/>
                    <a:pt x="107" y="41"/>
                    <a:pt x="157" y="11"/>
                  </a:cubicBezTo>
                  <a:cubicBezTo>
                    <a:pt x="162" y="8"/>
                    <a:pt x="168" y="4"/>
                    <a:pt x="173" y="1"/>
                  </a:cubicBezTo>
                  <a:cubicBezTo>
                    <a:pt x="176" y="0"/>
                    <a:pt x="181" y="0"/>
                    <a:pt x="183" y="2"/>
                  </a:cubicBezTo>
                  <a:cubicBezTo>
                    <a:pt x="219" y="22"/>
                    <a:pt x="254" y="43"/>
                    <a:pt x="289" y="64"/>
                  </a:cubicBezTo>
                  <a:cubicBezTo>
                    <a:pt x="309" y="76"/>
                    <a:pt x="329" y="88"/>
                    <a:pt x="350" y="100"/>
                  </a:cubicBezTo>
                  <a:cubicBezTo>
                    <a:pt x="353" y="102"/>
                    <a:pt x="356" y="111"/>
                    <a:pt x="355" y="111"/>
                  </a:cubicBezTo>
                  <a:close/>
                  <a:moveTo>
                    <a:pt x="26" y="133"/>
                  </a:moveTo>
                  <a:cubicBezTo>
                    <a:pt x="26" y="136"/>
                    <a:pt x="25" y="138"/>
                    <a:pt x="25" y="140"/>
                  </a:cubicBezTo>
                  <a:cubicBezTo>
                    <a:pt x="25" y="192"/>
                    <a:pt x="25" y="243"/>
                    <a:pt x="25" y="295"/>
                  </a:cubicBezTo>
                  <a:cubicBezTo>
                    <a:pt x="25" y="300"/>
                    <a:pt x="28" y="303"/>
                    <a:pt x="32" y="305"/>
                  </a:cubicBezTo>
                  <a:cubicBezTo>
                    <a:pt x="50" y="316"/>
                    <a:pt x="68" y="327"/>
                    <a:pt x="87" y="338"/>
                  </a:cubicBezTo>
                  <a:cubicBezTo>
                    <a:pt x="112" y="353"/>
                    <a:pt x="138" y="369"/>
                    <a:pt x="164" y="384"/>
                  </a:cubicBezTo>
                  <a:cubicBezTo>
                    <a:pt x="172" y="389"/>
                    <a:pt x="175" y="388"/>
                    <a:pt x="175" y="379"/>
                  </a:cubicBezTo>
                  <a:cubicBezTo>
                    <a:pt x="175" y="327"/>
                    <a:pt x="175" y="275"/>
                    <a:pt x="175" y="223"/>
                  </a:cubicBezTo>
                  <a:cubicBezTo>
                    <a:pt x="175" y="217"/>
                    <a:pt x="173" y="214"/>
                    <a:pt x="169" y="211"/>
                  </a:cubicBezTo>
                  <a:cubicBezTo>
                    <a:pt x="123" y="186"/>
                    <a:pt x="78" y="161"/>
                    <a:pt x="33" y="135"/>
                  </a:cubicBezTo>
                  <a:cubicBezTo>
                    <a:pt x="31" y="134"/>
                    <a:pt x="29" y="134"/>
                    <a:pt x="26" y="133"/>
                  </a:cubicBezTo>
                  <a:close/>
                  <a:moveTo>
                    <a:pt x="189" y="385"/>
                  </a:moveTo>
                  <a:cubicBezTo>
                    <a:pt x="192" y="383"/>
                    <a:pt x="195" y="382"/>
                    <a:pt x="197" y="381"/>
                  </a:cubicBezTo>
                  <a:cubicBezTo>
                    <a:pt x="217" y="369"/>
                    <a:pt x="303" y="318"/>
                    <a:pt x="325" y="305"/>
                  </a:cubicBezTo>
                  <a:cubicBezTo>
                    <a:pt x="330" y="303"/>
                    <a:pt x="332" y="300"/>
                    <a:pt x="332" y="294"/>
                  </a:cubicBezTo>
                  <a:cubicBezTo>
                    <a:pt x="332" y="244"/>
                    <a:pt x="332" y="140"/>
                    <a:pt x="332" y="137"/>
                  </a:cubicBezTo>
                  <a:cubicBezTo>
                    <a:pt x="328" y="138"/>
                    <a:pt x="240" y="186"/>
                    <a:pt x="199" y="208"/>
                  </a:cubicBezTo>
                  <a:cubicBezTo>
                    <a:pt x="190" y="213"/>
                    <a:pt x="187" y="219"/>
                    <a:pt x="187" y="228"/>
                  </a:cubicBezTo>
                  <a:cubicBezTo>
                    <a:pt x="188" y="275"/>
                    <a:pt x="188" y="322"/>
                    <a:pt x="188" y="368"/>
                  </a:cubicBezTo>
                  <a:cubicBezTo>
                    <a:pt x="188" y="374"/>
                    <a:pt x="188" y="379"/>
                    <a:pt x="189" y="385"/>
                  </a:cubicBezTo>
                  <a:close/>
                  <a:moveTo>
                    <a:pt x="179" y="27"/>
                  </a:moveTo>
                  <a:cubicBezTo>
                    <a:pt x="177" y="28"/>
                    <a:pt x="174" y="29"/>
                    <a:pt x="172" y="31"/>
                  </a:cubicBezTo>
                  <a:cubicBezTo>
                    <a:pt x="130" y="56"/>
                    <a:pt x="88" y="81"/>
                    <a:pt x="45" y="106"/>
                  </a:cubicBezTo>
                  <a:cubicBezTo>
                    <a:pt x="38" y="110"/>
                    <a:pt x="38" y="112"/>
                    <a:pt x="46" y="116"/>
                  </a:cubicBezTo>
                  <a:cubicBezTo>
                    <a:pt x="57" y="123"/>
                    <a:pt x="68" y="129"/>
                    <a:pt x="79" y="135"/>
                  </a:cubicBezTo>
                  <a:cubicBezTo>
                    <a:pt x="111" y="153"/>
                    <a:pt x="144" y="171"/>
                    <a:pt x="176" y="190"/>
                  </a:cubicBezTo>
                  <a:cubicBezTo>
                    <a:pt x="180" y="192"/>
                    <a:pt x="184" y="191"/>
                    <a:pt x="187" y="189"/>
                  </a:cubicBezTo>
                  <a:cubicBezTo>
                    <a:pt x="201" y="181"/>
                    <a:pt x="215" y="174"/>
                    <a:pt x="229" y="166"/>
                  </a:cubicBezTo>
                  <a:cubicBezTo>
                    <a:pt x="257" y="150"/>
                    <a:pt x="285" y="135"/>
                    <a:pt x="313" y="119"/>
                  </a:cubicBezTo>
                  <a:cubicBezTo>
                    <a:pt x="321" y="115"/>
                    <a:pt x="322" y="112"/>
                    <a:pt x="315" y="108"/>
                  </a:cubicBezTo>
                  <a:cubicBezTo>
                    <a:pt x="271" y="82"/>
                    <a:pt x="228" y="55"/>
                    <a:pt x="184" y="29"/>
                  </a:cubicBezTo>
                  <a:cubicBezTo>
                    <a:pt x="183" y="28"/>
                    <a:pt x="181" y="28"/>
                    <a:pt x="179" y="27"/>
                  </a:cubicBezTo>
                  <a:close/>
                </a:path>
              </a:pathLst>
            </a:custGeom>
            <a:grpFill/>
            <a:ln>
              <a:solidFill>
                <a:srgbClr val="000000"/>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grpSp>
      <p:grpSp>
        <p:nvGrpSpPr>
          <p:cNvPr id="87" name="Group 86">
            <a:extLst>
              <a:ext uri="{FF2B5EF4-FFF2-40B4-BE49-F238E27FC236}">
                <a16:creationId xmlns:a16="http://schemas.microsoft.com/office/drawing/2014/main" id="{9B3BDF1D-53DD-4ED4-B981-8163E5BA115E}"/>
              </a:ext>
            </a:extLst>
          </p:cNvPr>
          <p:cNvGrpSpPr/>
          <p:nvPr/>
        </p:nvGrpSpPr>
        <p:grpSpPr>
          <a:xfrm>
            <a:off x="5673469" y="2213452"/>
            <a:ext cx="986036" cy="591027"/>
            <a:chOff x="6443663" y="-1544638"/>
            <a:chExt cx="2108201" cy="1263650"/>
          </a:xfrm>
          <a:solidFill>
            <a:srgbClr val="000000"/>
          </a:solidFill>
        </p:grpSpPr>
        <p:sp>
          <p:nvSpPr>
            <p:cNvPr id="35" name="Freeform 5">
              <a:extLst>
                <a:ext uri="{FF2B5EF4-FFF2-40B4-BE49-F238E27FC236}">
                  <a16:creationId xmlns:a16="http://schemas.microsoft.com/office/drawing/2014/main" id="{96035E8A-4BD1-4ADF-A329-8EEB840B69D7}"/>
                </a:ext>
              </a:extLst>
            </p:cNvPr>
            <p:cNvSpPr>
              <a:spLocks/>
            </p:cNvSpPr>
            <p:nvPr/>
          </p:nvSpPr>
          <p:spPr bwMode="auto">
            <a:xfrm>
              <a:off x="7256463" y="-1530351"/>
              <a:ext cx="444500" cy="330200"/>
            </a:xfrm>
            <a:custGeom>
              <a:avLst/>
              <a:gdLst>
                <a:gd name="T0" fmla="*/ 28 w 130"/>
                <a:gd name="T1" fmla="*/ 87 h 93"/>
                <a:gd name="T2" fmla="*/ 1 w 130"/>
                <a:gd name="T3" fmla="*/ 10 h 93"/>
                <a:gd name="T4" fmla="*/ 0 w 130"/>
                <a:gd name="T5" fmla="*/ 7 h 93"/>
                <a:gd name="T6" fmla="*/ 7 w 130"/>
                <a:gd name="T7" fmla="*/ 0 h 93"/>
                <a:gd name="T8" fmla="*/ 14 w 130"/>
                <a:gd name="T9" fmla="*/ 6 h 93"/>
                <a:gd name="T10" fmla="*/ 36 w 130"/>
                <a:gd name="T11" fmla="*/ 72 h 93"/>
                <a:gd name="T12" fmla="*/ 58 w 130"/>
                <a:gd name="T13" fmla="*/ 5 h 93"/>
                <a:gd name="T14" fmla="*/ 65 w 130"/>
                <a:gd name="T15" fmla="*/ 0 h 93"/>
                <a:gd name="T16" fmla="*/ 65 w 130"/>
                <a:gd name="T17" fmla="*/ 0 h 93"/>
                <a:gd name="T18" fmla="*/ 72 w 130"/>
                <a:gd name="T19" fmla="*/ 5 h 93"/>
                <a:gd name="T20" fmla="*/ 95 w 130"/>
                <a:gd name="T21" fmla="*/ 72 h 93"/>
                <a:gd name="T22" fmla="*/ 117 w 130"/>
                <a:gd name="T23" fmla="*/ 5 h 93"/>
                <a:gd name="T24" fmla="*/ 123 w 130"/>
                <a:gd name="T25" fmla="*/ 0 h 93"/>
                <a:gd name="T26" fmla="*/ 130 w 130"/>
                <a:gd name="T27" fmla="*/ 6 h 93"/>
                <a:gd name="T28" fmla="*/ 129 w 130"/>
                <a:gd name="T29" fmla="*/ 10 h 93"/>
                <a:gd name="T30" fmla="*/ 102 w 130"/>
                <a:gd name="T31" fmla="*/ 87 h 93"/>
                <a:gd name="T32" fmla="*/ 95 w 130"/>
                <a:gd name="T33" fmla="*/ 93 h 93"/>
                <a:gd name="T34" fmla="*/ 94 w 130"/>
                <a:gd name="T35" fmla="*/ 93 h 93"/>
                <a:gd name="T36" fmla="*/ 87 w 130"/>
                <a:gd name="T37" fmla="*/ 87 h 93"/>
                <a:gd name="T38" fmla="*/ 65 w 130"/>
                <a:gd name="T39" fmla="*/ 22 h 93"/>
                <a:gd name="T40" fmla="*/ 43 w 130"/>
                <a:gd name="T41" fmla="*/ 87 h 93"/>
                <a:gd name="T42" fmla="*/ 36 w 130"/>
                <a:gd name="T43" fmla="*/ 93 h 93"/>
                <a:gd name="T44" fmla="*/ 35 w 130"/>
                <a:gd name="T45" fmla="*/ 93 h 93"/>
                <a:gd name="T46" fmla="*/ 28 w 130"/>
                <a:gd name="T4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93">
                  <a:moveTo>
                    <a:pt x="28" y="87"/>
                  </a:moveTo>
                  <a:cubicBezTo>
                    <a:pt x="1" y="10"/>
                    <a:pt x="1" y="10"/>
                    <a:pt x="1" y="10"/>
                  </a:cubicBezTo>
                  <a:cubicBezTo>
                    <a:pt x="1" y="9"/>
                    <a:pt x="0" y="8"/>
                    <a:pt x="0" y="7"/>
                  </a:cubicBezTo>
                  <a:cubicBezTo>
                    <a:pt x="0" y="3"/>
                    <a:pt x="3" y="0"/>
                    <a:pt x="7" y="0"/>
                  </a:cubicBezTo>
                  <a:cubicBezTo>
                    <a:pt x="10" y="0"/>
                    <a:pt x="13" y="2"/>
                    <a:pt x="14" y="6"/>
                  </a:cubicBezTo>
                  <a:cubicBezTo>
                    <a:pt x="36" y="72"/>
                    <a:pt x="36" y="72"/>
                    <a:pt x="36" y="72"/>
                  </a:cubicBezTo>
                  <a:cubicBezTo>
                    <a:pt x="58" y="5"/>
                    <a:pt x="58" y="5"/>
                    <a:pt x="58" y="5"/>
                  </a:cubicBezTo>
                  <a:cubicBezTo>
                    <a:pt x="59" y="2"/>
                    <a:pt x="61" y="0"/>
                    <a:pt x="65" y="0"/>
                  </a:cubicBezTo>
                  <a:cubicBezTo>
                    <a:pt x="65" y="0"/>
                    <a:pt x="65" y="0"/>
                    <a:pt x="65" y="0"/>
                  </a:cubicBezTo>
                  <a:cubicBezTo>
                    <a:pt x="69" y="0"/>
                    <a:pt x="71" y="2"/>
                    <a:pt x="72" y="5"/>
                  </a:cubicBezTo>
                  <a:cubicBezTo>
                    <a:pt x="95" y="72"/>
                    <a:pt x="95" y="72"/>
                    <a:pt x="95" y="72"/>
                  </a:cubicBezTo>
                  <a:cubicBezTo>
                    <a:pt x="117" y="5"/>
                    <a:pt x="117" y="5"/>
                    <a:pt x="117" y="5"/>
                  </a:cubicBezTo>
                  <a:cubicBezTo>
                    <a:pt x="118" y="2"/>
                    <a:pt x="120" y="0"/>
                    <a:pt x="123" y="0"/>
                  </a:cubicBezTo>
                  <a:cubicBezTo>
                    <a:pt x="127" y="0"/>
                    <a:pt x="130" y="3"/>
                    <a:pt x="130" y="6"/>
                  </a:cubicBezTo>
                  <a:cubicBezTo>
                    <a:pt x="130" y="8"/>
                    <a:pt x="129" y="9"/>
                    <a:pt x="129" y="10"/>
                  </a:cubicBezTo>
                  <a:cubicBezTo>
                    <a:pt x="102" y="87"/>
                    <a:pt x="102" y="87"/>
                    <a:pt x="102" y="87"/>
                  </a:cubicBezTo>
                  <a:cubicBezTo>
                    <a:pt x="101" y="91"/>
                    <a:pt x="98" y="93"/>
                    <a:pt x="95" y="93"/>
                  </a:cubicBezTo>
                  <a:cubicBezTo>
                    <a:pt x="94" y="93"/>
                    <a:pt x="94" y="93"/>
                    <a:pt x="94" y="93"/>
                  </a:cubicBezTo>
                  <a:cubicBezTo>
                    <a:pt x="91" y="93"/>
                    <a:pt x="88" y="91"/>
                    <a:pt x="87" y="87"/>
                  </a:cubicBezTo>
                  <a:cubicBezTo>
                    <a:pt x="65" y="22"/>
                    <a:pt x="65" y="22"/>
                    <a:pt x="65" y="22"/>
                  </a:cubicBezTo>
                  <a:cubicBezTo>
                    <a:pt x="43" y="87"/>
                    <a:pt x="43" y="87"/>
                    <a:pt x="43" y="87"/>
                  </a:cubicBezTo>
                  <a:cubicBezTo>
                    <a:pt x="42" y="91"/>
                    <a:pt x="39" y="93"/>
                    <a:pt x="36" y="93"/>
                  </a:cubicBezTo>
                  <a:cubicBezTo>
                    <a:pt x="35" y="93"/>
                    <a:pt x="35" y="93"/>
                    <a:pt x="35" y="93"/>
                  </a:cubicBezTo>
                  <a:cubicBezTo>
                    <a:pt x="32" y="93"/>
                    <a:pt x="29" y="91"/>
                    <a:pt x="28" y="87"/>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6" name="Freeform 6">
              <a:extLst>
                <a:ext uri="{FF2B5EF4-FFF2-40B4-BE49-F238E27FC236}">
                  <a16:creationId xmlns:a16="http://schemas.microsoft.com/office/drawing/2014/main" id="{EE4D691D-A650-4C3C-99F9-C864A8142DF8}"/>
                </a:ext>
              </a:extLst>
            </p:cNvPr>
            <p:cNvSpPr>
              <a:spLocks/>
            </p:cNvSpPr>
            <p:nvPr/>
          </p:nvSpPr>
          <p:spPr bwMode="auto">
            <a:xfrm>
              <a:off x="8023226" y="-1530351"/>
              <a:ext cx="171450" cy="330200"/>
            </a:xfrm>
            <a:custGeom>
              <a:avLst/>
              <a:gdLst>
                <a:gd name="T0" fmla="*/ 0 w 50"/>
                <a:gd name="T1" fmla="*/ 7 h 93"/>
                <a:gd name="T2" fmla="*/ 6 w 50"/>
                <a:gd name="T3" fmla="*/ 0 h 93"/>
                <a:gd name="T4" fmla="*/ 13 w 50"/>
                <a:gd name="T5" fmla="*/ 7 h 93"/>
                <a:gd name="T6" fmla="*/ 13 w 50"/>
                <a:gd name="T7" fmla="*/ 22 h 93"/>
                <a:gd name="T8" fmla="*/ 43 w 50"/>
                <a:gd name="T9" fmla="*/ 0 h 93"/>
                <a:gd name="T10" fmla="*/ 50 w 50"/>
                <a:gd name="T11" fmla="*/ 7 h 93"/>
                <a:gd name="T12" fmla="*/ 44 w 50"/>
                <a:gd name="T13" fmla="*/ 14 h 93"/>
                <a:gd name="T14" fmla="*/ 13 w 50"/>
                <a:gd name="T15" fmla="*/ 55 h 93"/>
                <a:gd name="T16" fmla="*/ 13 w 50"/>
                <a:gd name="T17" fmla="*/ 86 h 93"/>
                <a:gd name="T18" fmla="*/ 6 w 50"/>
                <a:gd name="T19" fmla="*/ 93 h 93"/>
                <a:gd name="T20" fmla="*/ 0 w 50"/>
                <a:gd name="T21" fmla="*/ 86 h 93"/>
                <a:gd name="T22" fmla="*/ 0 w 50"/>
                <a:gd name="T23"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3">
                  <a:moveTo>
                    <a:pt x="0" y="7"/>
                  </a:moveTo>
                  <a:cubicBezTo>
                    <a:pt x="0" y="3"/>
                    <a:pt x="3" y="0"/>
                    <a:pt x="6" y="0"/>
                  </a:cubicBezTo>
                  <a:cubicBezTo>
                    <a:pt x="10" y="0"/>
                    <a:pt x="13" y="3"/>
                    <a:pt x="13" y="7"/>
                  </a:cubicBezTo>
                  <a:cubicBezTo>
                    <a:pt x="13" y="22"/>
                    <a:pt x="13" y="22"/>
                    <a:pt x="13" y="22"/>
                  </a:cubicBezTo>
                  <a:cubicBezTo>
                    <a:pt x="19" y="7"/>
                    <a:pt x="34" y="0"/>
                    <a:pt x="43" y="0"/>
                  </a:cubicBezTo>
                  <a:cubicBezTo>
                    <a:pt x="47" y="0"/>
                    <a:pt x="50" y="3"/>
                    <a:pt x="50" y="7"/>
                  </a:cubicBezTo>
                  <a:cubicBezTo>
                    <a:pt x="50" y="11"/>
                    <a:pt x="48" y="13"/>
                    <a:pt x="44" y="14"/>
                  </a:cubicBezTo>
                  <a:cubicBezTo>
                    <a:pt x="27" y="16"/>
                    <a:pt x="13" y="29"/>
                    <a:pt x="13" y="55"/>
                  </a:cubicBezTo>
                  <a:cubicBezTo>
                    <a:pt x="13" y="86"/>
                    <a:pt x="13" y="86"/>
                    <a:pt x="13" y="86"/>
                  </a:cubicBezTo>
                  <a:cubicBezTo>
                    <a:pt x="13" y="90"/>
                    <a:pt x="10" y="93"/>
                    <a:pt x="6" y="93"/>
                  </a:cubicBezTo>
                  <a:cubicBezTo>
                    <a:pt x="3" y="93"/>
                    <a:pt x="0" y="90"/>
                    <a:pt x="0" y="86"/>
                  </a:cubicBezTo>
                  <a:cubicBezTo>
                    <a:pt x="0" y="7"/>
                    <a:pt x="0" y="7"/>
                    <a:pt x="0" y="7"/>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7" name="Freeform 7">
              <a:extLst>
                <a:ext uri="{FF2B5EF4-FFF2-40B4-BE49-F238E27FC236}">
                  <a16:creationId xmlns:a16="http://schemas.microsoft.com/office/drawing/2014/main" id="{B1BA8B19-54C4-434C-A2F9-435D8A5B1AF0}"/>
                </a:ext>
              </a:extLst>
            </p:cNvPr>
            <p:cNvSpPr>
              <a:spLocks noEditPoints="1"/>
            </p:cNvSpPr>
            <p:nvPr/>
          </p:nvSpPr>
          <p:spPr bwMode="auto">
            <a:xfrm>
              <a:off x="8191501" y="-1530351"/>
              <a:ext cx="280988" cy="333375"/>
            </a:xfrm>
            <a:custGeom>
              <a:avLst/>
              <a:gdLst>
                <a:gd name="T0" fmla="*/ 43 w 82"/>
                <a:gd name="T1" fmla="*/ 94 h 94"/>
                <a:gd name="T2" fmla="*/ 0 w 82"/>
                <a:gd name="T3" fmla="*/ 47 h 94"/>
                <a:gd name="T4" fmla="*/ 0 w 82"/>
                <a:gd name="T5" fmla="*/ 46 h 94"/>
                <a:gd name="T6" fmla="*/ 42 w 82"/>
                <a:gd name="T7" fmla="*/ 0 h 94"/>
                <a:gd name="T8" fmla="*/ 82 w 82"/>
                <a:gd name="T9" fmla="*/ 45 h 94"/>
                <a:gd name="T10" fmla="*/ 76 w 82"/>
                <a:gd name="T11" fmla="*/ 52 h 94"/>
                <a:gd name="T12" fmla="*/ 13 w 82"/>
                <a:gd name="T13" fmla="*/ 52 h 94"/>
                <a:gd name="T14" fmla="*/ 44 w 82"/>
                <a:gd name="T15" fmla="*/ 82 h 94"/>
                <a:gd name="T16" fmla="*/ 69 w 82"/>
                <a:gd name="T17" fmla="*/ 71 h 94"/>
                <a:gd name="T18" fmla="*/ 72 w 82"/>
                <a:gd name="T19" fmla="*/ 70 h 94"/>
                <a:gd name="T20" fmla="*/ 78 w 82"/>
                <a:gd name="T21" fmla="*/ 76 h 94"/>
                <a:gd name="T22" fmla="*/ 76 w 82"/>
                <a:gd name="T23" fmla="*/ 80 h 94"/>
                <a:gd name="T24" fmla="*/ 43 w 82"/>
                <a:gd name="T25" fmla="*/ 94 h 94"/>
                <a:gd name="T26" fmla="*/ 69 w 82"/>
                <a:gd name="T27" fmla="*/ 42 h 94"/>
                <a:gd name="T28" fmla="*/ 41 w 82"/>
                <a:gd name="T29" fmla="*/ 11 h 94"/>
                <a:gd name="T30" fmla="*/ 13 w 82"/>
                <a:gd name="T31" fmla="*/ 42 h 94"/>
                <a:gd name="T32" fmla="*/ 69 w 82"/>
                <a:gd name="T33" fmla="*/ 4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94">
                  <a:moveTo>
                    <a:pt x="43" y="94"/>
                  </a:moveTo>
                  <a:cubicBezTo>
                    <a:pt x="20" y="94"/>
                    <a:pt x="0" y="75"/>
                    <a:pt x="0" y="47"/>
                  </a:cubicBezTo>
                  <a:cubicBezTo>
                    <a:pt x="0" y="46"/>
                    <a:pt x="0" y="46"/>
                    <a:pt x="0" y="46"/>
                  </a:cubicBezTo>
                  <a:cubicBezTo>
                    <a:pt x="0" y="21"/>
                    <a:pt x="18" y="0"/>
                    <a:pt x="42" y="0"/>
                  </a:cubicBezTo>
                  <a:cubicBezTo>
                    <a:pt x="67" y="0"/>
                    <a:pt x="82" y="21"/>
                    <a:pt x="82" y="45"/>
                  </a:cubicBezTo>
                  <a:cubicBezTo>
                    <a:pt x="82" y="49"/>
                    <a:pt x="79" y="52"/>
                    <a:pt x="76" y="52"/>
                  </a:cubicBezTo>
                  <a:cubicBezTo>
                    <a:pt x="13" y="52"/>
                    <a:pt x="13" y="52"/>
                    <a:pt x="13" y="52"/>
                  </a:cubicBezTo>
                  <a:cubicBezTo>
                    <a:pt x="15" y="71"/>
                    <a:pt x="28" y="82"/>
                    <a:pt x="44" y="82"/>
                  </a:cubicBezTo>
                  <a:cubicBezTo>
                    <a:pt x="54" y="82"/>
                    <a:pt x="62" y="78"/>
                    <a:pt x="69" y="71"/>
                  </a:cubicBezTo>
                  <a:cubicBezTo>
                    <a:pt x="70" y="71"/>
                    <a:pt x="71" y="70"/>
                    <a:pt x="72" y="70"/>
                  </a:cubicBezTo>
                  <a:cubicBezTo>
                    <a:pt x="76" y="70"/>
                    <a:pt x="78" y="73"/>
                    <a:pt x="78" y="76"/>
                  </a:cubicBezTo>
                  <a:cubicBezTo>
                    <a:pt x="78" y="77"/>
                    <a:pt x="77" y="79"/>
                    <a:pt x="76" y="80"/>
                  </a:cubicBezTo>
                  <a:cubicBezTo>
                    <a:pt x="68" y="88"/>
                    <a:pt x="58" y="94"/>
                    <a:pt x="43" y="94"/>
                  </a:cubicBezTo>
                  <a:moveTo>
                    <a:pt x="69" y="42"/>
                  </a:moveTo>
                  <a:cubicBezTo>
                    <a:pt x="68" y="25"/>
                    <a:pt x="59" y="11"/>
                    <a:pt x="41" y="11"/>
                  </a:cubicBezTo>
                  <a:cubicBezTo>
                    <a:pt x="26" y="11"/>
                    <a:pt x="15" y="24"/>
                    <a:pt x="13" y="42"/>
                  </a:cubicBezTo>
                  <a:lnTo>
                    <a:pt x="69" y="4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8" name="Freeform 8">
              <a:extLst>
                <a:ext uri="{FF2B5EF4-FFF2-40B4-BE49-F238E27FC236}">
                  <a16:creationId xmlns:a16="http://schemas.microsoft.com/office/drawing/2014/main" id="{9C89D7C7-B2F6-4C66-8C36-5E72A953AF71}"/>
                </a:ext>
              </a:extLst>
            </p:cNvPr>
            <p:cNvSpPr>
              <a:spLocks noEditPoints="1"/>
            </p:cNvSpPr>
            <p:nvPr/>
          </p:nvSpPr>
          <p:spPr bwMode="auto">
            <a:xfrm>
              <a:off x="7700963" y="-1530351"/>
              <a:ext cx="268288" cy="333375"/>
            </a:xfrm>
            <a:custGeom>
              <a:avLst/>
              <a:gdLst>
                <a:gd name="T0" fmla="*/ 0 w 78"/>
                <a:gd name="T1" fmla="*/ 65 h 94"/>
                <a:gd name="T2" fmla="*/ 0 w 78"/>
                <a:gd name="T3" fmla="*/ 65 h 94"/>
                <a:gd name="T4" fmla="*/ 38 w 78"/>
                <a:gd name="T5" fmla="*/ 36 h 94"/>
                <a:gd name="T6" fmla="*/ 65 w 78"/>
                <a:gd name="T7" fmla="*/ 40 h 94"/>
                <a:gd name="T8" fmla="*/ 65 w 78"/>
                <a:gd name="T9" fmla="*/ 37 h 94"/>
                <a:gd name="T10" fmla="*/ 39 w 78"/>
                <a:gd name="T11" fmla="*/ 12 h 94"/>
                <a:gd name="T12" fmla="*/ 18 w 78"/>
                <a:gd name="T13" fmla="*/ 16 h 94"/>
                <a:gd name="T14" fmla="*/ 16 w 78"/>
                <a:gd name="T15" fmla="*/ 17 h 94"/>
                <a:gd name="T16" fmla="*/ 10 w 78"/>
                <a:gd name="T17" fmla="*/ 11 h 94"/>
                <a:gd name="T18" fmla="*/ 14 w 78"/>
                <a:gd name="T19" fmla="*/ 5 h 94"/>
                <a:gd name="T20" fmla="*/ 40 w 78"/>
                <a:gd name="T21" fmla="*/ 0 h 94"/>
                <a:gd name="T22" fmla="*/ 69 w 78"/>
                <a:gd name="T23" fmla="*/ 10 h 94"/>
                <a:gd name="T24" fmla="*/ 78 w 78"/>
                <a:gd name="T25" fmla="*/ 36 h 94"/>
                <a:gd name="T26" fmla="*/ 78 w 78"/>
                <a:gd name="T27" fmla="*/ 86 h 94"/>
                <a:gd name="T28" fmla="*/ 71 w 78"/>
                <a:gd name="T29" fmla="*/ 93 h 94"/>
                <a:gd name="T30" fmla="*/ 65 w 78"/>
                <a:gd name="T31" fmla="*/ 87 h 94"/>
                <a:gd name="T32" fmla="*/ 65 w 78"/>
                <a:gd name="T33" fmla="*/ 78 h 94"/>
                <a:gd name="T34" fmla="*/ 33 w 78"/>
                <a:gd name="T35" fmla="*/ 94 h 94"/>
                <a:gd name="T36" fmla="*/ 0 w 78"/>
                <a:gd name="T37" fmla="*/ 65 h 94"/>
                <a:gd name="T38" fmla="*/ 65 w 78"/>
                <a:gd name="T39" fmla="*/ 58 h 94"/>
                <a:gd name="T40" fmla="*/ 65 w 78"/>
                <a:gd name="T41" fmla="*/ 50 h 94"/>
                <a:gd name="T42" fmla="*/ 39 w 78"/>
                <a:gd name="T43" fmla="*/ 46 h 94"/>
                <a:gd name="T44" fmla="*/ 14 w 78"/>
                <a:gd name="T45" fmla="*/ 65 h 94"/>
                <a:gd name="T46" fmla="*/ 14 w 78"/>
                <a:gd name="T47" fmla="*/ 65 h 94"/>
                <a:gd name="T48" fmla="*/ 36 w 78"/>
                <a:gd name="T49" fmla="*/ 83 h 94"/>
                <a:gd name="T50" fmla="*/ 65 w 78"/>
                <a:gd name="T5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94">
                  <a:moveTo>
                    <a:pt x="0" y="65"/>
                  </a:moveTo>
                  <a:cubicBezTo>
                    <a:pt x="0" y="65"/>
                    <a:pt x="0" y="65"/>
                    <a:pt x="0" y="65"/>
                  </a:cubicBezTo>
                  <a:cubicBezTo>
                    <a:pt x="0" y="46"/>
                    <a:pt x="16" y="36"/>
                    <a:pt x="38" y="36"/>
                  </a:cubicBezTo>
                  <a:cubicBezTo>
                    <a:pt x="49" y="36"/>
                    <a:pt x="57" y="37"/>
                    <a:pt x="65" y="40"/>
                  </a:cubicBezTo>
                  <a:cubicBezTo>
                    <a:pt x="65" y="37"/>
                    <a:pt x="65" y="37"/>
                    <a:pt x="65" y="37"/>
                  </a:cubicBezTo>
                  <a:cubicBezTo>
                    <a:pt x="65" y="20"/>
                    <a:pt x="55" y="12"/>
                    <a:pt x="39" y="12"/>
                  </a:cubicBezTo>
                  <a:cubicBezTo>
                    <a:pt x="30" y="12"/>
                    <a:pt x="25" y="13"/>
                    <a:pt x="18" y="16"/>
                  </a:cubicBezTo>
                  <a:cubicBezTo>
                    <a:pt x="17" y="16"/>
                    <a:pt x="17" y="17"/>
                    <a:pt x="16" y="17"/>
                  </a:cubicBezTo>
                  <a:cubicBezTo>
                    <a:pt x="13" y="17"/>
                    <a:pt x="10" y="14"/>
                    <a:pt x="10" y="11"/>
                  </a:cubicBezTo>
                  <a:cubicBezTo>
                    <a:pt x="10" y="8"/>
                    <a:pt x="11" y="6"/>
                    <a:pt x="14" y="5"/>
                  </a:cubicBezTo>
                  <a:cubicBezTo>
                    <a:pt x="22" y="1"/>
                    <a:pt x="29" y="0"/>
                    <a:pt x="40" y="0"/>
                  </a:cubicBezTo>
                  <a:cubicBezTo>
                    <a:pt x="53" y="0"/>
                    <a:pt x="62" y="3"/>
                    <a:pt x="69" y="10"/>
                  </a:cubicBezTo>
                  <a:cubicBezTo>
                    <a:pt x="75" y="16"/>
                    <a:pt x="78" y="25"/>
                    <a:pt x="78" y="36"/>
                  </a:cubicBezTo>
                  <a:cubicBezTo>
                    <a:pt x="78" y="86"/>
                    <a:pt x="78" y="86"/>
                    <a:pt x="78" y="86"/>
                  </a:cubicBezTo>
                  <a:cubicBezTo>
                    <a:pt x="78" y="90"/>
                    <a:pt x="75" y="93"/>
                    <a:pt x="71" y="93"/>
                  </a:cubicBezTo>
                  <a:cubicBezTo>
                    <a:pt x="68" y="93"/>
                    <a:pt x="65" y="90"/>
                    <a:pt x="65" y="87"/>
                  </a:cubicBezTo>
                  <a:cubicBezTo>
                    <a:pt x="65" y="78"/>
                    <a:pt x="65" y="78"/>
                    <a:pt x="65" y="78"/>
                  </a:cubicBezTo>
                  <a:cubicBezTo>
                    <a:pt x="59" y="86"/>
                    <a:pt x="49" y="94"/>
                    <a:pt x="33" y="94"/>
                  </a:cubicBezTo>
                  <a:cubicBezTo>
                    <a:pt x="17" y="94"/>
                    <a:pt x="0" y="84"/>
                    <a:pt x="0" y="65"/>
                  </a:cubicBezTo>
                  <a:moveTo>
                    <a:pt x="65" y="58"/>
                  </a:moveTo>
                  <a:cubicBezTo>
                    <a:pt x="65" y="50"/>
                    <a:pt x="65" y="50"/>
                    <a:pt x="65" y="50"/>
                  </a:cubicBezTo>
                  <a:cubicBezTo>
                    <a:pt x="59" y="48"/>
                    <a:pt x="50" y="46"/>
                    <a:pt x="39" y="46"/>
                  </a:cubicBezTo>
                  <a:cubicBezTo>
                    <a:pt x="23" y="46"/>
                    <a:pt x="14" y="53"/>
                    <a:pt x="14" y="65"/>
                  </a:cubicBezTo>
                  <a:cubicBezTo>
                    <a:pt x="14" y="65"/>
                    <a:pt x="14" y="65"/>
                    <a:pt x="14" y="65"/>
                  </a:cubicBezTo>
                  <a:cubicBezTo>
                    <a:pt x="14" y="76"/>
                    <a:pt x="24" y="83"/>
                    <a:pt x="36" y="83"/>
                  </a:cubicBezTo>
                  <a:cubicBezTo>
                    <a:pt x="52" y="83"/>
                    <a:pt x="65" y="73"/>
                    <a:pt x="65" y="58"/>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9" name="Freeform 9">
              <a:extLst>
                <a:ext uri="{FF2B5EF4-FFF2-40B4-BE49-F238E27FC236}">
                  <a16:creationId xmlns:a16="http://schemas.microsoft.com/office/drawing/2014/main" id="{6820B2FD-E08D-421C-AC7E-41B95B138191}"/>
                </a:ext>
              </a:extLst>
            </p:cNvPr>
            <p:cNvSpPr>
              <a:spLocks/>
            </p:cNvSpPr>
            <p:nvPr/>
          </p:nvSpPr>
          <p:spPr bwMode="auto">
            <a:xfrm>
              <a:off x="6443663" y="-1544638"/>
              <a:ext cx="795338" cy="347663"/>
            </a:xfrm>
            <a:custGeom>
              <a:avLst/>
              <a:gdLst>
                <a:gd name="T0" fmla="*/ 25 w 232"/>
                <a:gd name="T1" fmla="*/ 10 h 98"/>
                <a:gd name="T2" fmla="*/ 9 w 232"/>
                <a:gd name="T3" fmla="*/ 3 h 98"/>
                <a:gd name="T4" fmla="*/ 3 w 232"/>
                <a:gd name="T5" fmla="*/ 20 h 98"/>
                <a:gd name="T6" fmla="*/ 31 w 232"/>
                <a:gd name="T7" fmla="*/ 83 h 98"/>
                <a:gd name="T8" fmla="*/ 48 w 232"/>
                <a:gd name="T9" fmla="*/ 98 h 98"/>
                <a:gd name="T10" fmla="*/ 66 w 232"/>
                <a:gd name="T11" fmla="*/ 83 h 98"/>
                <a:gd name="T12" fmla="*/ 91 w 232"/>
                <a:gd name="T13" fmla="*/ 28 h 98"/>
                <a:gd name="T14" fmla="*/ 94 w 232"/>
                <a:gd name="T15" fmla="*/ 25 h 98"/>
                <a:gd name="T16" fmla="*/ 98 w 232"/>
                <a:gd name="T17" fmla="*/ 29 h 98"/>
                <a:gd name="T18" fmla="*/ 98 w 232"/>
                <a:gd name="T19" fmla="*/ 83 h 98"/>
                <a:gd name="T20" fmla="*/ 111 w 232"/>
                <a:gd name="T21" fmla="*/ 98 h 98"/>
                <a:gd name="T22" fmla="*/ 125 w 232"/>
                <a:gd name="T23" fmla="*/ 83 h 98"/>
                <a:gd name="T24" fmla="*/ 125 w 232"/>
                <a:gd name="T25" fmla="*/ 39 h 98"/>
                <a:gd name="T26" fmla="*/ 139 w 232"/>
                <a:gd name="T27" fmla="*/ 25 h 98"/>
                <a:gd name="T28" fmla="*/ 152 w 232"/>
                <a:gd name="T29" fmla="*/ 39 h 98"/>
                <a:gd name="T30" fmla="*/ 152 w 232"/>
                <a:gd name="T31" fmla="*/ 83 h 98"/>
                <a:gd name="T32" fmla="*/ 165 w 232"/>
                <a:gd name="T33" fmla="*/ 98 h 98"/>
                <a:gd name="T34" fmla="*/ 178 w 232"/>
                <a:gd name="T35" fmla="*/ 83 h 98"/>
                <a:gd name="T36" fmla="*/ 178 w 232"/>
                <a:gd name="T37" fmla="*/ 39 h 98"/>
                <a:gd name="T38" fmla="*/ 192 w 232"/>
                <a:gd name="T39" fmla="*/ 25 h 98"/>
                <a:gd name="T40" fmla="*/ 205 w 232"/>
                <a:gd name="T41" fmla="*/ 39 h 98"/>
                <a:gd name="T42" fmla="*/ 205 w 232"/>
                <a:gd name="T43" fmla="*/ 83 h 98"/>
                <a:gd name="T44" fmla="*/ 218 w 232"/>
                <a:gd name="T45" fmla="*/ 98 h 98"/>
                <a:gd name="T46" fmla="*/ 232 w 232"/>
                <a:gd name="T47" fmla="*/ 83 h 98"/>
                <a:gd name="T48" fmla="*/ 232 w 232"/>
                <a:gd name="T49" fmla="*/ 33 h 98"/>
                <a:gd name="T50" fmla="*/ 200 w 232"/>
                <a:gd name="T51" fmla="*/ 2 h 98"/>
                <a:gd name="T52" fmla="*/ 172 w 232"/>
                <a:gd name="T53" fmla="*/ 14 h 98"/>
                <a:gd name="T54" fmla="*/ 145 w 232"/>
                <a:gd name="T55" fmla="*/ 2 h 98"/>
                <a:gd name="T56" fmla="*/ 119 w 232"/>
                <a:gd name="T57" fmla="*/ 14 h 98"/>
                <a:gd name="T58" fmla="*/ 95 w 232"/>
                <a:gd name="T59" fmla="*/ 2 h 98"/>
                <a:gd name="T60" fmla="*/ 66 w 232"/>
                <a:gd name="T61" fmla="*/ 22 h 98"/>
                <a:gd name="T62" fmla="*/ 48 w 232"/>
                <a:gd name="T63" fmla="*/ 65 h 98"/>
                <a:gd name="T64" fmla="*/ 25 w 232"/>
                <a:gd name="T65"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98">
                  <a:moveTo>
                    <a:pt x="25" y="10"/>
                  </a:moveTo>
                  <a:cubicBezTo>
                    <a:pt x="23" y="3"/>
                    <a:pt x="15" y="0"/>
                    <a:pt x="9" y="3"/>
                  </a:cubicBezTo>
                  <a:cubicBezTo>
                    <a:pt x="2" y="6"/>
                    <a:pt x="0" y="14"/>
                    <a:pt x="3" y="20"/>
                  </a:cubicBezTo>
                  <a:cubicBezTo>
                    <a:pt x="31" y="83"/>
                    <a:pt x="31" y="83"/>
                    <a:pt x="31" y="83"/>
                  </a:cubicBezTo>
                  <a:cubicBezTo>
                    <a:pt x="35" y="93"/>
                    <a:pt x="40" y="98"/>
                    <a:pt x="48" y="98"/>
                  </a:cubicBezTo>
                  <a:cubicBezTo>
                    <a:pt x="58" y="98"/>
                    <a:pt x="62" y="92"/>
                    <a:pt x="66" y="83"/>
                  </a:cubicBezTo>
                  <a:cubicBezTo>
                    <a:pt x="66" y="83"/>
                    <a:pt x="91" y="28"/>
                    <a:pt x="91" y="28"/>
                  </a:cubicBezTo>
                  <a:cubicBezTo>
                    <a:pt x="91" y="27"/>
                    <a:pt x="92" y="25"/>
                    <a:pt x="94" y="25"/>
                  </a:cubicBezTo>
                  <a:cubicBezTo>
                    <a:pt x="97" y="25"/>
                    <a:pt x="98" y="27"/>
                    <a:pt x="98" y="29"/>
                  </a:cubicBezTo>
                  <a:cubicBezTo>
                    <a:pt x="98" y="83"/>
                    <a:pt x="98" y="83"/>
                    <a:pt x="98" y="83"/>
                  </a:cubicBezTo>
                  <a:cubicBezTo>
                    <a:pt x="98" y="91"/>
                    <a:pt x="103" y="98"/>
                    <a:pt x="111" y="98"/>
                  </a:cubicBezTo>
                  <a:cubicBezTo>
                    <a:pt x="120" y="98"/>
                    <a:pt x="125" y="91"/>
                    <a:pt x="125" y="83"/>
                  </a:cubicBezTo>
                  <a:cubicBezTo>
                    <a:pt x="125" y="39"/>
                    <a:pt x="125" y="39"/>
                    <a:pt x="125" y="39"/>
                  </a:cubicBezTo>
                  <a:cubicBezTo>
                    <a:pt x="125" y="31"/>
                    <a:pt x="130" y="25"/>
                    <a:pt x="139" y="25"/>
                  </a:cubicBezTo>
                  <a:cubicBezTo>
                    <a:pt x="147" y="25"/>
                    <a:pt x="152" y="31"/>
                    <a:pt x="152" y="39"/>
                  </a:cubicBezTo>
                  <a:cubicBezTo>
                    <a:pt x="152" y="83"/>
                    <a:pt x="152" y="83"/>
                    <a:pt x="152" y="83"/>
                  </a:cubicBezTo>
                  <a:cubicBezTo>
                    <a:pt x="152" y="91"/>
                    <a:pt x="156" y="98"/>
                    <a:pt x="165" y="98"/>
                  </a:cubicBezTo>
                  <a:cubicBezTo>
                    <a:pt x="173" y="98"/>
                    <a:pt x="178" y="91"/>
                    <a:pt x="178" y="83"/>
                  </a:cubicBezTo>
                  <a:cubicBezTo>
                    <a:pt x="178" y="39"/>
                    <a:pt x="178" y="39"/>
                    <a:pt x="178" y="39"/>
                  </a:cubicBezTo>
                  <a:cubicBezTo>
                    <a:pt x="178" y="31"/>
                    <a:pt x="184" y="25"/>
                    <a:pt x="192" y="25"/>
                  </a:cubicBezTo>
                  <a:cubicBezTo>
                    <a:pt x="200" y="25"/>
                    <a:pt x="205" y="31"/>
                    <a:pt x="205" y="39"/>
                  </a:cubicBezTo>
                  <a:cubicBezTo>
                    <a:pt x="205" y="83"/>
                    <a:pt x="205" y="83"/>
                    <a:pt x="205" y="83"/>
                  </a:cubicBezTo>
                  <a:cubicBezTo>
                    <a:pt x="205" y="91"/>
                    <a:pt x="210" y="98"/>
                    <a:pt x="218" y="98"/>
                  </a:cubicBezTo>
                  <a:cubicBezTo>
                    <a:pt x="227" y="98"/>
                    <a:pt x="232" y="91"/>
                    <a:pt x="232" y="83"/>
                  </a:cubicBezTo>
                  <a:cubicBezTo>
                    <a:pt x="232" y="33"/>
                    <a:pt x="232" y="33"/>
                    <a:pt x="232" y="33"/>
                  </a:cubicBezTo>
                  <a:cubicBezTo>
                    <a:pt x="232" y="15"/>
                    <a:pt x="217" y="2"/>
                    <a:pt x="200" y="2"/>
                  </a:cubicBezTo>
                  <a:cubicBezTo>
                    <a:pt x="183" y="2"/>
                    <a:pt x="172" y="14"/>
                    <a:pt x="172" y="14"/>
                  </a:cubicBezTo>
                  <a:cubicBezTo>
                    <a:pt x="166" y="7"/>
                    <a:pt x="158" y="2"/>
                    <a:pt x="145" y="2"/>
                  </a:cubicBezTo>
                  <a:cubicBezTo>
                    <a:pt x="131" y="2"/>
                    <a:pt x="119" y="14"/>
                    <a:pt x="119" y="14"/>
                  </a:cubicBezTo>
                  <a:cubicBezTo>
                    <a:pt x="113" y="7"/>
                    <a:pt x="103" y="2"/>
                    <a:pt x="95" y="2"/>
                  </a:cubicBezTo>
                  <a:cubicBezTo>
                    <a:pt x="82" y="2"/>
                    <a:pt x="72" y="8"/>
                    <a:pt x="66" y="22"/>
                  </a:cubicBezTo>
                  <a:cubicBezTo>
                    <a:pt x="48" y="65"/>
                    <a:pt x="48" y="65"/>
                    <a:pt x="48" y="65"/>
                  </a:cubicBezTo>
                  <a:cubicBezTo>
                    <a:pt x="25" y="10"/>
                    <a:pt x="25" y="10"/>
                    <a:pt x="25" y="10"/>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40" name="Freeform 10">
              <a:extLst>
                <a:ext uri="{FF2B5EF4-FFF2-40B4-BE49-F238E27FC236}">
                  <a16:creationId xmlns:a16="http://schemas.microsoft.com/office/drawing/2014/main" id="{ECAD90DC-7813-420B-A607-A784857C0DD4}"/>
                </a:ext>
              </a:extLst>
            </p:cNvPr>
            <p:cNvSpPr>
              <a:spLocks noEditPoints="1"/>
            </p:cNvSpPr>
            <p:nvPr/>
          </p:nvSpPr>
          <p:spPr bwMode="auto">
            <a:xfrm>
              <a:off x="8477251" y="-1530351"/>
              <a:ext cx="74613" cy="77788"/>
            </a:xfrm>
            <a:custGeom>
              <a:avLst/>
              <a:gdLst>
                <a:gd name="T0" fmla="*/ 0 w 22"/>
                <a:gd name="T1" fmla="*/ 11 h 22"/>
                <a:gd name="T2" fmla="*/ 0 w 22"/>
                <a:gd name="T3" fmla="*/ 11 h 22"/>
                <a:gd name="T4" fmla="*/ 11 w 22"/>
                <a:gd name="T5" fmla="*/ 0 h 22"/>
                <a:gd name="T6" fmla="*/ 22 w 22"/>
                <a:gd name="T7" fmla="*/ 11 h 22"/>
                <a:gd name="T8" fmla="*/ 22 w 22"/>
                <a:gd name="T9" fmla="*/ 11 h 22"/>
                <a:gd name="T10" fmla="*/ 11 w 22"/>
                <a:gd name="T11" fmla="*/ 22 h 22"/>
                <a:gd name="T12" fmla="*/ 0 w 22"/>
                <a:gd name="T13" fmla="*/ 11 h 22"/>
                <a:gd name="T14" fmla="*/ 20 w 22"/>
                <a:gd name="T15" fmla="*/ 11 h 22"/>
                <a:gd name="T16" fmla="*/ 20 w 22"/>
                <a:gd name="T17" fmla="*/ 11 h 22"/>
                <a:gd name="T18" fmla="*/ 11 w 22"/>
                <a:gd name="T19" fmla="*/ 2 h 22"/>
                <a:gd name="T20" fmla="*/ 2 w 22"/>
                <a:gd name="T21" fmla="*/ 11 h 22"/>
                <a:gd name="T22" fmla="*/ 2 w 22"/>
                <a:gd name="T23" fmla="*/ 11 h 22"/>
                <a:gd name="T24" fmla="*/ 11 w 22"/>
                <a:gd name="T25" fmla="*/ 20 h 22"/>
                <a:gd name="T26" fmla="*/ 20 w 22"/>
                <a:gd name="T2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2">
                  <a:moveTo>
                    <a:pt x="0" y="11"/>
                  </a:moveTo>
                  <a:cubicBezTo>
                    <a:pt x="0" y="11"/>
                    <a:pt x="0" y="11"/>
                    <a:pt x="0" y="11"/>
                  </a:cubicBez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moveTo>
                    <a:pt x="20" y="11"/>
                  </a:moveTo>
                  <a:cubicBezTo>
                    <a:pt x="20" y="11"/>
                    <a:pt x="20" y="11"/>
                    <a:pt x="20" y="11"/>
                  </a:cubicBezTo>
                  <a:cubicBezTo>
                    <a:pt x="20" y="6"/>
                    <a:pt x="16" y="2"/>
                    <a:pt x="11" y="2"/>
                  </a:cubicBezTo>
                  <a:cubicBezTo>
                    <a:pt x="6" y="2"/>
                    <a:pt x="2" y="6"/>
                    <a:pt x="2" y="11"/>
                  </a:cubicBezTo>
                  <a:cubicBezTo>
                    <a:pt x="2" y="11"/>
                    <a:pt x="2" y="11"/>
                    <a:pt x="2" y="11"/>
                  </a:cubicBezTo>
                  <a:cubicBezTo>
                    <a:pt x="2" y="16"/>
                    <a:pt x="6" y="20"/>
                    <a:pt x="11" y="20"/>
                  </a:cubicBezTo>
                  <a:cubicBezTo>
                    <a:pt x="16" y="20"/>
                    <a:pt x="20" y="16"/>
                    <a:pt x="20" y="11"/>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6" name="Freeform 11">
              <a:extLst>
                <a:ext uri="{FF2B5EF4-FFF2-40B4-BE49-F238E27FC236}">
                  <a16:creationId xmlns:a16="http://schemas.microsoft.com/office/drawing/2014/main" id="{0ED64D60-0721-499A-8291-22D6134DBFA2}"/>
                </a:ext>
              </a:extLst>
            </p:cNvPr>
            <p:cNvSpPr>
              <a:spLocks noEditPoints="1"/>
            </p:cNvSpPr>
            <p:nvPr/>
          </p:nvSpPr>
          <p:spPr bwMode="auto">
            <a:xfrm>
              <a:off x="8501063" y="-1512888"/>
              <a:ext cx="30163" cy="38100"/>
            </a:xfrm>
            <a:custGeom>
              <a:avLst/>
              <a:gdLst>
                <a:gd name="T0" fmla="*/ 0 w 9"/>
                <a:gd name="T1" fmla="*/ 2 h 11"/>
                <a:gd name="T2" fmla="*/ 1 w 9"/>
                <a:gd name="T3" fmla="*/ 0 h 11"/>
                <a:gd name="T4" fmla="*/ 5 w 9"/>
                <a:gd name="T5" fmla="*/ 0 h 11"/>
                <a:gd name="T6" fmla="*/ 8 w 9"/>
                <a:gd name="T7" fmla="*/ 2 h 11"/>
                <a:gd name="T8" fmla="*/ 9 w 9"/>
                <a:gd name="T9" fmla="*/ 4 h 11"/>
                <a:gd name="T10" fmla="*/ 9 w 9"/>
                <a:gd name="T11" fmla="*/ 4 h 11"/>
                <a:gd name="T12" fmla="*/ 7 w 9"/>
                <a:gd name="T13" fmla="*/ 7 h 11"/>
                <a:gd name="T14" fmla="*/ 8 w 9"/>
                <a:gd name="T15" fmla="*/ 9 h 11"/>
                <a:gd name="T16" fmla="*/ 9 w 9"/>
                <a:gd name="T17" fmla="*/ 10 h 11"/>
                <a:gd name="T18" fmla="*/ 7 w 9"/>
                <a:gd name="T19" fmla="*/ 11 h 11"/>
                <a:gd name="T20" fmla="*/ 6 w 9"/>
                <a:gd name="T21" fmla="*/ 11 h 11"/>
                <a:gd name="T22" fmla="*/ 4 w 9"/>
                <a:gd name="T23" fmla="*/ 8 h 11"/>
                <a:gd name="T24" fmla="*/ 2 w 9"/>
                <a:gd name="T25" fmla="*/ 8 h 11"/>
                <a:gd name="T26" fmla="*/ 2 w 9"/>
                <a:gd name="T27" fmla="*/ 10 h 11"/>
                <a:gd name="T28" fmla="*/ 1 w 9"/>
                <a:gd name="T29" fmla="*/ 11 h 11"/>
                <a:gd name="T30" fmla="*/ 0 w 9"/>
                <a:gd name="T31" fmla="*/ 10 h 11"/>
                <a:gd name="T32" fmla="*/ 0 w 9"/>
                <a:gd name="T33" fmla="*/ 2 h 11"/>
                <a:gd name="T34" fmla="*/ 5 w 9"/>
                <a:gd name="T35" fmla="*/ 6 h 11"/>
                <a:gd name="T36" fmla="*/ 6 w 9"/>
                <a:gd name="T37" fmla="*/ 4 h 11"/>
                <a:gd name="T38" fmla="*/ 6 w 9"/>
                <a:gd name="T39" fmla="*/ 4 h 11"/>
                <a:gd name="T40" fmla="*/ 4 w 9"/>
                <a:gd name="T41" fmla="*/ 3 h 11"/>
                <a:gd name="T42" fmla="*/ 2 w 9"/>
                <a:gd name="T43" fmla="*/ 3 h 11"/>
                <a:gd name="T44" fmla="*/ 2 w 9"/>
                <a:gd name="T45" fmla="*/ 6 h 11"/>
                <a:gd name="T46" fmla="*/ 5 w 9"/>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2"/>
                  </a:moveTo>
                  <a:cubicBezTo>
                    <a:pt x="0" y="1"/>
                    <a:pt x="0" y="0"/>
                    <a:pt x="1" y="0"/>
                  </a:cubicBezTo>
                  <a:cubicBezTo>
                    <a:pt x="5" y="0"/>
                    <a:pt x="5" y="0"/>
                    <a:pt x="5" y="0"/>
                  </a:cubicBezTo>
                  <a:cubicBezTo>
                    <a:pt x="6" y="0"/>
                    <a:pt x="7" y="1"/>
                    <a:pt x="8" y="2"/>
                  </a:cubicBezTo>
                  <a:cubicBezTo>
                    <a:pt x="8" y="2"/>
                    <a:pt x="9" y="3"/>
                    <a:pt x="9" y="4"/>
                  </a:cubicBezTo>
                  <a:cubicBezTo>
                    <a:pt x="9" y="4"/>
                    <a:pt x="9" y="4"/>
                    <a:pt x="9" y="4"/>
                  </a:cubicBezTo>
                  <a:cubicBezTo>
                    <a:pt x="9" y="6"/>
                    <a:pt x="8" y="7"/>
                    <a:pt x="7" y="7"/>
                  </a:cubicBezTo>
                  <a:cubicBezTo>
                    <a:pt x="8" y="9"/>
                    <a:pt x="8" y="9"/>
                    <a:pt x="8" y="9"/>
                  </a:cubicBezTo>
                  <a:cubicBezTo>
                    <a:pt x="8" y="10"/>
                    <a:pt x="9" y="10"/>
                    <a:pt x="9" y="10"/>
                  </a:cubicBezTo>
                  <a:cubicBezTo>
                    <a:pt x="9" y="11"/>
                    <a:pt x="8" y="11"/>
                    <a:pt x="7" y="11"/>
                  </a:cubicBezTo>
                  <a:cubicBezTo>
                    <a:pt x="7" y="11"/>
                    <a:pt x="7" y="11"/>
                    <a:pt x="6" y="11"/>
                  </a:cubicBezTo>
                  <a:cubicBezTo>
                    <a:pt x="4" y="8"/>
                    <a:pt x="4" y="8"/>
                    <a:pt x="4" y="8"/>
                  </a:cubicBezTo>
                  <a:cubicBezTo>
                    <a:pt x="2" y="8"/>
                    <a:pt x="2" y="8"/>
                    <a:pt x="2" y="8"/>
                  </a:cubicBezTo>
                  <a:cubicBezTo>
                    <a:pt x="2" y="10"/>
                    <a:pt x="2" y="10"/>
                    <a:pt x="2" y="10"/>
                  </a:cubicBezTo>
                  <a:cubicBezTo>
                    <a:pt x="2" y="11"/>
                    <a:pt x="2" y="11"/>
                    <a:pt x="1" y="11"/>
                  </a:cubicBezTo>
                  <a:cubicBezTo>
                    <a:pt x="0" y="11"/>
                    <a:pt x="0" y="11"/>
                    <a:pt x="0" y="10"/>
                  </a:cubicBezTo>
                  <a:lnTo>
                    <a:pt x="0" y="2"/>
                  </a:lnTo>
                  <a:close/>
                  <a:moveTo>
                    <a:pt x="5" y="6"/>
                  </a:moveTo>
                  <a:cubicBezTo>
                    <a:pt x="6" y="6"/>
                    <a:pt x="6" y="5"/>
                    <a:pt x="6" y="4"/>
                  </a:cubicBezTo>
                  <a:cubicBezTo>
                    <a:pt x="6" y="4"/>
                    <a:pt x="6" y="4"/>
                    <a:pt x="6" y="4"/>
                  </a:cubicBezTo>
                  <a:cubicBezTo>
                    <a:pt x="6" y="3"/>
                    <a:pt x="6" y="3"/>
                    <a:pt x="4" y="3"/>
                  </a:cubicBezTo>
                  <a:cubicBezTo>
                    <a:pt x="2" y="3"/>
                    <a:pt x="2" y="3"/>
                    <a:pt x="2" y="3"/>
                  </a:cubicBezTo>
                  <a:cubicBezTo>
                    <a:pt x="2" y="6"/>
                    <a:pt x="2" y="6"/>
                    <a:pt x="2" y="6"/>
                  </a:cubicBezTo>
                  <a:lnTo>
                    <a:pt x="5" y="6"/>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7" name="Freeform 12">
              <a:extLst>
                <a:ext uri="{FF2B5EF4-FFF2-40B4-BE49-F238E27FC236}">
                  <a16:creationId xmlns:a16="http://schemas.microsoft.com/office/drawing/2014/main" id="{39277B2E-0C4C-4088-80E0-8FC54BCDA4E5}"/>
                </a:ext>
              </a:extLst>
            </p:cNvPr>
            <p:cNvSpPr>
              <a:spLocks/>
            </p:cNvSpPr>
            <p:nvPr/>
          </p:nvSpPr>
          <p:spPr bwMode="auto">
            <a:xfrm>
              <a:off x="6446838" y="-855663"/>
              <a:ext cx="2025650" cy="0"/>
            </a:xfrm>
            <a:custGeom>
              <a:avLst/>
              <a:gdLst>
                <a:gd name="T0" fmla="*/ 1276 w 1276"/>
                <a:gd name="T1" fmla="*/ 0 w 1276"/>
                <a:gd name="T2" fmla="*/ 1276 w 1276"/>
              </a:gdLst>
              <a:ahLst/>
              <a:cxnLst>
                <a:cxn ang="0">
                  <a:pos x="T0" y="0"/>
                </a:cxn>
                <a:cxn ang="0">
                  <a:pos x="T1" y="0"/>
                </a:cxn>
                <a:cxn ang="0">
                  <a:pos x="T2" y="0"/>
                </a:cxn>
              </a:cxnLst>
              <a:rect l="0" t="0" r="r" b="b"/>
              <a:pathLst>
                <a:path w="1276">
                  <a:moveTo>
                    <a:pt x="1276" y="0"/>
                  </a:moveTo>
                  <a:lnTo>
                    <a:pt x="0" y="0"/>
                  </a:lnTo>
                  <a:lnTo>
                    <a:pt x="1276" y="0"/>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8" name="Line 13">
              <a:extLst>
                <a:ext uri="{FF2B5EF4-FFF2-40B4-BE49-F238E27FC236}">
                  <a16:creationId xmlns:a16="http://schemas.microsoft.com/office/drawing/2014/main" id="{52545853-2339-4495-B17C-1195D189B5D8}"/>
                </a:ext>
              </a:extLst>
            </p:cNvPr>
            <p:cNvSpPr>
              <a:spLocks noChangeShapeType="1"/>
            </p:cNvSpPr>
            <p:nvPr/>
          </p:nvSpPr>
          <p:spPr bwMode="auto">
            <a:xfrm flipH="1">
              <a:off x="6446838" y="-855663"/>
              <a:ext cx="2025650" cy="0"/>
            </a:xfrm>
            <a:prstGeom prst="line">
              <a:avLst/>
            </a:prstGeom>
            <a:grpFill/>
            <a:ln w="20638" cap="flat">
              <a:solidFill>
                <a:srgbClr val="000000"/>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9" name="Freeform 14">
              <a:extLst>
                <a:ext uri="{FF2B5EF4-FFF2-40B4-BE49-F238E27FC236}">
                  <a16:creationId xmlns:a16="http://schemas.microsoft.com/office/drawing/2014/main" id="{0ECE36B9-A7E0-4A91-AE61-94E95953B593}"/>
                </a:ext>
              </a:extLst>
            </p:cNvPr>
            <p:cNvSpPr>
              <a:spLocks/>
            </p:cNvSpPr>
            <p:nvPr/>
          </p:nvSpPr>
          <p:spPr bwMode="auto">
            <a:xfrm>
              <a:off x="6473826" y="-511176"/>
              <a:ext cx="157163" cy="227013"/>
            </a:xfrm>
            <a:custGeom>
              <a:avLst/>
              <a:gdLst>
                <a:gd name="T0" fmla="*/ 0 w 99"/>
                <a:gd name="T1" fmla="*/ 0 h 143"/>
                <a:gd name="T2" fmla="*/ 24 w 99"/>
                <a:gd name="T3" fmla="*/ 0 h 143"/>
                <a:gd name="T4" fmla="*/ 24 w 99"/>
                <a:gd name="T5" fmla="*/ 60 h 143"/>
                <a:gd name="T6" fmla="*/ 78 w 99"/>
                <a:gd name="T7" fmla="*/ 60 h 143"/>
                <a:gd name="T8" fmla="*/ 78 w 99"/>
                <a:gd name="T9" fmla="*/ 0 h 143"/>
                <a:gd name="T10" fmla="*/ 99 w 99"/>
                <a:gd name="T11" fmla="*/ 0 h 143"/>
                <a:gd name="T12" fmla="*/ 99 w 99"/>
                <a:gd name="T13" fmla="*/ 143 h 143"/>
                <a:gd name="T14" fmla="*/ 78 w 99"/>
                <a:gd name="T15" fmla="*/ 143 h 143"/>
                <a:gd name="T16" fmla="*/ 78 w 99"/>
                <a:gd name="T17" fmla="*/ 83 h 143"/>
                <a:gd name="T18" fmla="*/ 24 w 99"/>
                <a:gd name="T19" fmla="*/ 83 h 143"/>
                <a:gd name="T20" fmla="*/ 24 w 99"/>
                <a:gd name="T21" fmla="*/ 143 h 143"/>
                <a:gd name="T22" fmla="*/ 0 w 99"/>
                <a:gd name="T23" fmla="*/ 143 h 143"/>
                <a:gd name="T24" fmla="*/ 0 w 99"/>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43">
                  <a:moveTo>
                    <a:pt x="0" y="0"/>
                  </a:moveTo>
                  <a:lnTo>
                    <a:pt x="24" y="0"/>
                  </a:lnTo>
                  <a:lnTo>
                    <a:pt x="24" y="60"/>
                  </a:lnTo>
                  <a:lnTo>
                    <a:pt x="78" y="60"/>
                  </a:lnTo>
                  <a:lnTo>
                    <a:pt x="78" y="0"/>
                  </a:lnTo>
                  <a:lnTo>
                    <a:pt x="99" y="0"/>
                  </a:lnTo>
                  <a:lnTo>
                    <a:pt x="99" y="143"/>
                  </a:lnTo>
                  <a:lnTo>
                    <a:pt x="78" y="143"/>
                  </a:lnTo>
                  <a:lnTo>
                    <a:pt x="78" y="83"/>
                  </a:lnTo>
                  <a:lnTo>
                    <a:pt x="24" y="83"/>
                  </a:lnTo>
                  <a:lnTo>
                    <a:pt x="24" y="143"/>
                  </a:lnTo>
                  <a:lnTo>
                    <a:pt x="0" y="143"/>
                  </a:lnTo>
                  <a:lnTo>
                    <a:pt x="0" y="0"/>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61" name="Freeform 15">
              <a:extLst>
                <a:ext uri="{FF2B5EF4-FFF2-40B4-BE49-F238E27FC236}">
                  <a16:creationId xmlns:a16="http://schemas.microsoft.com/office/drawing/2014/main" id="{4F6B8597-7326-4D5F-8AE0-165A6A2DDF10}"/>
                </a:ext>
              </a:extLst>
            </p:cNvPr>
            <p:cNvSpPr>
              <a:spLocks noEditPoints="1"/>
            </p:cNvSpPr>
            <p:nvPr/>
          </p:nvSpPr>
          <p:spPr bwMode="auto">
            <a:xfrm>
              <a:off x="6669088"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6" name="Freeform 16">
              <a:extLst>
                <a:ext uri="{FF2B5EF4-FFF2-40B4-BE49-F238E27FC236}">
                  <a16:creationId xmlns:a16="http://schemas.microsoft.com/office/drawing/2014/main" id="{A5A07C2B-4DE0-414E-BD84-31F4EE8D9335}"/>
                </a:ext>
              </a:extLst>
            </p:cNvPr>
            <p:cNvSpPr>
              <a:spLocks/>
            </p:cNvSpPr>
            <p:nvPr/>
          </p:nvSpPr>
          <p:spPr bwMode="auto">
            <a:xfrm>
              <a:off x="6854826" y="-461963"/>
              <a:ext cx="85725" cy="177800"/>
            </a:xfrm>
            <a:custGeom>
              <a:avLst/>
              <a:gdLst>
                <a:gd name="T0" fmla="*/ 0 w 25"/>
                <a:gd name="T1" fmla="*/ 2 h 50"/>
                <a:gd name="T2" fmla="*/ 10 w 25"/>
                <a:gd name="T3" fmla="*/ 2 h 50"/>
                <a:gd name="T4" fmla="*/ 10 w 25"/>
                <a:gd name="T5" fmla="*/ 11 h 50"/>
                <a:gd name="T6" fmla="*/ 25 w 25"/>
                <a:gd name="T7" fmla="*/ 1 h 50"/>
                <a:gd name="T8" fmla="*/ 25 w 25"/>
                <a:gd name="T9" fmla="*/ 12 h 50"/>
                <a:gd name="T10" fmla="*/ 24 w 25"/>
                <a:gd name="T11" fmla="*/ 12 h 50"/>
                <a:gd name="T12" fmla="*/ 10 w 25"/>
                <a:gd name="T13" fmla="*/ 29 h 50"/>
                <a:gd name="T14" fmla="*/ 10 w 25"/>
                <a:gd name="T15" fmla="*/ 50 h 50"/>
                <a:gd name="T16" fmla="*/ 0 w 25"/>
                <a:gd name="T17" fmla="*/ 50 h 50"/>
                <a:gd name="T18" fmla="*/ 0 w 25"/>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0">
                  <a:moveTo>
                    <a:pt x="0" y="2"/>
                  </a:moveTo>
                  <a:cubicBezTo>
                    <a:pt x="10" y="2"/>
                    <a:pt x="10" y="2"/>
                    <a:pt x="10" y="2"/>
                  </a:cubicBezTo>
                  <a:cubicBezTo>
                    <a:pt x="10" y="11"/>
                    <a:pt x="10" y="11"/>
                    <a:pt x="10" y="11"/>
                  </a:cubicBezTo>
                  <a:cubicBezTo>
                    <a:pt x="13" y="5"/>
                    <a:pt x="17" y="0"/>
                    <a:pt x="25" y="1"/>
                  </a:cubicBezTo>
                  <a:cubicBezTo>
                    <a:pt x="25" y="12"/>
                    <a:pt x="25" y="12"/>
                    <a:pt x="25" y="12"/>
                  </a:cubicBezTo>
                  <a:cubicBezTo>
                    <a:pt x="24" y="12"/>
                    <a:pt x="24" y="12"/>
                    <a:pt x="24" y="12"/>
                  </a:cubicBezTo>
                  <a:cubicBezTo>
                    <a:pt x="16" y="12"/>
                    <a:pt x="10" y="18"/>
                    <a:pt x="10" y="29"/>
                  </a:cubicBezTo>
                  <a:cubicBezTo>
                    <a:pt x="10" y="50"/>
                    <a:pt x="10" y="50"/>
                    <a:pt x="10" y="50"/>
                  </a:cubicBezTo>
                  <a:cubicBezTo>
                    <a:pt x="0" y="50"/>
                    <a:pt x="0" y="50"/>
                    <a:pt x="0" y="50"/>
                  </a:cubicBezTo>
                  <a:lnTo>
                    <a:pt x="0" y="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7" name="Freeform 17">
              <a:extLst>
                <a:ext uri="{FF2B5EF4-FFF2-40B4-BE49-F238E27FC236}">
                  <a16:creationId xmlns:a16="http://schemas.microsoft.com/office/drawing/2014/main" id="{E233123C-71A4-4DCA-A0E7-DB3393BBC554}"/>
                </a:ext>
              </a:extLst>
            </p:cNvPr>
            <p:cNvSpPr>
              <a:spLocks noEditPoints="1"/>
            </p:cNvSpPr>
            <p:nvPr/>
          </p:nvSpPr>
          <p:spPr bwMode="auto">
            <a:xfrm>
              <a:off x="6967538" y="-519113"/>
              <a:ext cx="38100" cy="234950"/>
            </a:xfrm>
            <a:custGeom>
              <a:avLst/>
              <a:gdLst>
                <a:gd name="T0" fmla="*/ 0 w 24"/>
                <a:gd name="T1" fmla="*/ 0 h 148"/>
                <a:gd name="T2" fmla="*/ 24 w 24"/>
                <a:gd name="T3" fmla="*/ 0 h 148"/>
                <a:gd name="T4" fmla="*/ 24 w 24"/>
                <a:gd name="T5" fmla="*/ 25 h 148"/>
                <a:gd name="T6" fmla="*/ 0 w 24"/>
                <a:gd name="T7" fmla="*/ 25 h 148"/>
                <a:gd name="T8" fmla="*/ 0 w 24"/>
                <a:gd name="T9" fmla="*/ 0 h 148"/>
                <a:gd name="T10" fmla="*/ 0 w 24"/>
                <a:gd name="T11" fmla="*/ 41 h 148"/>
                <a:gd name="T12" fmla="*/ 22 w 24"/>
                <a:gd name="T13" fmla="*/ 41 h 148"/>
                <a:gd name="T14" fmla="*/ 22 w 24"/>
                <a:gd name="T15" fmla="*/ 148 h 148"/>
                <a:gd name="T16" fmla="*/ 0 w 24"/>
                <a:gd name="T17" fmla="*/ 148 h 148"/>
                <a:gd name="T18" fmla="*/ 0 w 24"/>
                <a:gd name="T19"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8">
                  <a:moveTo>
                    <a:pt x="0" y="0"/>
                  </a:moveTo>
                  <a:lnTo>
                    <a:pt x="24" y="0"/>
                  </a:lnTo>
                  <a:lnTo>
                    <a:pt x="24" y="25"/>
                  </a:lnTo>
                  <a:lnTo>
                    <a:pt x="0" y="25"/>
                  </a:lnTo>
                  <a:lnTo>
                    <a:pt x="0" y="0"/>
                  </a:lnTo>
                  <a:close/>
                  <a:moveTo>
                    <a:pt x="0" y="41"/>
                  </a:moveTo>
                  <a:lnTo>
                    <a:pt x="22" y="41"/>
                  </a:lnTo>
                  <a:lnTo>
                    <a:pt x="22" y="148"/>
                  </a:lnTo>
                  <a:lnTo>
                    <a:pt x="0" y="148"/>
                  </a:lnTo>
                  <a:lnTo>
                    <a:pt x="0" y="4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8" name="Freeform 18">
              <a:extLst>
                <a:ext uri="{FF2B5EF4-FFF2-40B4-BE49-F238E27FC236}">
                  <a16:creationId xmlns:a16="http://schemas.microsoft.com/office/drawing/2014/main" id="{85140CA9-2773-4D38-B605-668EE3A5080F}"/>
                </a:ext>
              </a:extLst>
            </p:cNvPr>
            <p:cNvSpPr>
              <a:spLocks/>
            </p:cNvSpPr>
            <p:nvPr/>
          </p:nvSpPr>
          <p:spPr bwMode="auto">
            <a:xfrm>
              <a:off x="7038976" y="-454026"/>
              <a:ext cx="123825" cy="169863"/>
            </a:xfrm>
            <a:custGeom>
              <a:avLst/>
              <a:gdLst>
                <a:gd name="T0" fmla="*/ 0 w 78"/>
                <a:gd name="T1" fmla="*/ 91 h 107"/>
                <a:gd name="T2" fmla="*/ 50 w 78"/>
                <a:gd name="T3" fmla="*/ 17 h 107"/>
                <a:gd name="T4" fmla="*/ 0 w 78"/>
                <a:gd name="T5" fmla="*/ 17 h 107"/>
                <a:gd name="T6" fmla="*/ 0 w 78"/>
                <a:gd name="T7" fmla="*/ 0 h 107"/>
                <a:gd name="T8" fmla="*/ 78 w 78"/>
                <a:gd name="T9" fmla="*/ 0 h 107"/>
                <a:gd name="T10" fmla="*/ 78 w 78"/>
                <a:gd name="T11" fmla="*/ 15 h 107"/>
                <a:gd name="T12" fmla="*/ 26 w 78"/>
                <a:gd name="T13" fmla="*/ 87 h 107"/>
                <a:gd name="T14" fmla="*/ 78 w 78"/>
                <a:gd name="T15" fmla="*/ 87 h 107"/>
                <a:gd name="T16" fmla="*/ 78 w 78"/>
                <a:gd name="T17" fmla="*/ 107 h 107"/>
                <a:gd name="T18" fmla="*/ 0 w 78"/>
                <a:gd name="T19" fmla="*/ 107 h 107"/>
                <a:gd name="T20" fmla="*/ 0 w 78"/>
                <a:gd name="T21"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7">
                  <a:moveTo>
                    <a:pt x="0" y="91"/>
                  </a:moveTo>
                  <a:lnTo>
                    <a:pt x="50" y="17"/>
                  </a:lnTo>
                  <a:lnTo>
                    <a:pt x="0" y="17"/>
                  </a:lnTo>
                  <a:lnTo>
                    <a:pt x="0" y="0"/>
                  </a:lnTo>
                  <a:lnTo>
                    <a:pt x="78" y="0"/>
                  </a:lnTo>
                  <a:lnTo>
                    <a:pt x="78" y="15"/>
                  </a:lnTo>
                  <a:lnTo>
                    <a:pt x="26" y="87"/>
                  </a:lnTo>
                  <a:lnTo>
                    <a:pt x="78" y="87"/>
                  </a:lnTo>
                  <a:lnTo>
                    <a:pt x="78" y="107"/>
                  </a:lnTo>
                  <a:lnTo>
                    <a:pt x="0" y="107"/>
                  </a:lnTo>
                  <a:lnTo>
                    <a:pt x="0" y="9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9" name="Freeform 19">
              <a:extLst>
                <a:ext uri="{FF2B5EF4-FFF2-40B4-BE49-F238E27FC236}">
                  <a16:creationId xmlns:a16="http://schemas.microsoft.com/office/drawing/2014/main" id="{5FF11845-9DE2-41C0-88EA-7F63CD8AADD5}"/>
                </a:ext>
              </a:extLst>
            </p:cNvPr>
            <p:cNvSpPr>
              <a:spLocks noEditPoints="1"/>
            </p:cNvSpPr>
            <p:nvPr/>
          </p:nvSpPr>
          <p:spPr bwMode="auto">
            <a:xfrm>
              <a:off x="7186613"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0" name="Freeform 20">
              <a:extLst>
                <a:ext uri="{FF2B5EF4-FFF2-40B4-BE49-F238E27FC236}">
                  <a16:creationId xmlns:a16="http://schemas.microsoft.com/office/drawing/2014/main" id="{2B6BEEDB-920D-4BB5-95FE-89F84BDD12B7}"/>
                </a:ext>
              </a:extLst>
            </p:cNvPr>
            <p:cNvSpPr>
              <a:spLocks/>
            </p:cNvSpPr>
            <p:nvPr/>
          </p:nvSpPr>
          <p:spPr bwMode="auto">
            <a:xfrm>
              <a:off x="7372351" y="-458788"/>
              <a:ext cx="130175" cy="174625"/>
            </a:xfrm>
            <a:custGeom>
              <a:avLst/>
              <a:gdLst>
                <a:gd name="T0" fmla="*/ 0 w 38"/>
                <a:gd name="T1" fmla="*/ 1 h 49"/>
                <a:gd name="T2" fmla="*/ 10 w 38"/>
                <a:gd name="T3" fmla="*/ 1 h 49"/>
                <a:gd name="T4" fmla="*/ 10 w 38"/>
                <a:gd name="T5" fmla="*/ 8 h 49"/>
                <a:gd name="T6" fmla="*/ 23 w 38"/>
                <a:gd name="T7" fmla="*/ 0 h 49"/>
                <a:gd name="T8" fmla="*/ 38 w 38"/>
                <a:gd name="T9" fmla="*/ 17 h 49"/>
                <a:gd name="T10" fmla="*/ 38 w 38"/>
                <a:gd name="T11" fmla="*/ 49 h 49"/>
                <a:gd name="T12" fmla="*/ 28 w 38"/>
                <a:gd name="T13" fmla="*/ 49 h 49"/>
                <a:gd name="T14" fmla="*/ 28 w 38"/>
                <a:gd name="T15" fmla="*/ 19 h 49"/>
                <a:gd name="T16" fmla="*/ 19 w 38"/>
                <a:gd name="T17" fmla="*/ 9 h 49"/>
                <a:gd name="T18" fmla="*/ 10 w 38"/>
                <a:gd name="T19" fmla="*/ 20 h 49"/>
                <a:gd name="T20" fmla="*/ 10 w 38"/>
                <a:gd name="T21" fmla="*/ 49 h 49"/>
                <a:gd name="T22" fmla="*/ 0 w 38"/>
                <a:gd name="T23" fmla="*/ 49 h 49"/>
                <a:gd name="T24" fmla="*/ 0 w 38"/>
                <a:gd name="T2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1"/>
                  </a:moveTo>
                  <a:cubicBezTo>
                    <a:pt x="10" y="1"/>
                    <a:pt x="10" y="1"/>
                    <a:pt x="10" y="1"/>
                  </a:cubicBezTo>
                  <a:cubicBezTo>
                    <a:pt x="10" y="8"/>
                    <a:pt x="10" y="8"/>
                    <a:pt x="10" y="8"/>
                  </a:cubicBezTo>
                  <a:cubicBezTo>
                    <a:pt x="13" y="3"/>
                    <a:pt x="17" y="0"/>
                    <a:pt x="23" y="0"/>
                  </a:cubicBezTo>
                  <a:cubicBezTo>
                    <a:pt x="33" y="0"/>
                    <a:pt x="38" y="6"/>
                    <a:pt x="38" y="17"/>
                  </a:cubicBezTo>
                  <a:cubicBezTo>
                    <a:pt x="38" y="49"/>
                    <a:pt x="38" y="49"/>
                    <a:pt x="38" y="49"/>
                  </a:cubicBezTo>
                  <a:cubicBezTo>
                    <a:pt x="28" y="49"/>
                    <a:pt x="28" y="49"/>
                    <a:pt x="28" y="49"/>
                  </a:cubicBezTo>
                  <a:cubicBezTo>
                    <a:pt x="28" y="19"/>
                    <a:pt x="28" y="19"/>
                    <a:pt x="28" y="19"/>
                  </a:cubicBezTo>
                  <a:cubicBezTo>
                    <a:pt x="28" y="13"/>
                    <a:pt x="25" y="9"/>
                    <a:pt x="19" y="9"/>
                  </a:cubicBezTo>
                  <a:cubicBezTo>
                    <a:pt x="14" y="9"/>
                    <a:pt x="10" y="13"/>
                    <a:pt x="10" y="20"/>
                  </a:cubicBezTo>
                  <a:cubicBezTo>
                    <a:pt x="10" y="49"/>
                    <a:pt x="10" y="49"/>
                    <a:pt x="10" y="49"/>
                  </a:cubicBezTo>
                  <a:cubicBezTo>
                    <a:pt x="0" y="49"/>
                    <a:pt x="0" y="49"/>
                    <a:pt x="0" y="49"/>
                  </a:cubicBezTo>
                  <a:lnTo>
                    <a:pt x="0" y="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1" name="Freeform 21">
              <a:extLst>
                <a:ext uri="{FF2B5EF4-FFF2-40B4-BE49-F238E27FC236}">
                  <a16:creationId xmlns:a16="http://schemas.microsoft.com/office/drawing/2014/main" id="{4CCB3F8A-8FD5-45B6-8D5A-87DEB510F426}"/>
                </a:ext>
              </a:extLst>
            </p:cNvPr>
            <p:cNvSpPr>
              <a:spLocks noEditPoints="1"/>
            </p:cNvSpPr>
            <p:nvPr/>
          </p:nvSpPr>
          <p:spPr bwMode="auto">
            <a:xfrm>
              <a:off x="7526338" y="-525463"/>
              <a:ext cx="58738" cy="63500"/>
            </a:xfrm>
            <a:custGeom>
              <a:avLst/>
              <a:gdLst>
                <a:gd name="T0" fmla="*/ 0 w 17"/>
                <a:gd name="T1" fmla="*/ 9 h 18"/>
                <a:gd name="T2" fmla="*/ 0 w 17"/>
                <a:gd name="T3" fmla="*/ 9 h 18"/>
                <a:gd name="T4" fmla="*/ 8 w 17"/>
                <a:gd name="T5" fmla="*/ 0 h 18"/>
                <a:gd name="T6" fmla="*/ 17 w 17"/>
                <a:gd name="T7" fmla="*/ 9 h 18"/>
                <a:gd name="T8" fmla="*/ 17 w 17"/>
                <a:gd name="T9" fmla="*/ 9 h 18"/>
                <a:gd name="T10" fmla="*/ 8 w 17"/>
                <a:gd name="T11" fmla="*/ 18 h 18"/>
                <a:gd name="T12" fmla="*/ 0 w 17"/>
                <a:gd name="T13" fmla="*/ 9 h 18"/>
                <a:gd name="T14" fmla="*/ 16 w 17"/>
                <a:gd name="T15" fmla="*/ 9 h 18"/>
                <a:gd name="T16" fmla="*/ 16 w 17"/>
                <a:gd name="T17" fmla="*/ 9 h 18"/>
                <a:gd name="T18" fmla="*/ 8 w 17"/>
                <a:gd name="T19" fmla="*/ 1 h 18"/>
                <a:gd name="T20" fmla="*/ 1 w 17"/>
                <a:gd name="T21" fmla="*/ 9 h 18"/>
                <a:gd name="T22" fmla="*/ 1 w 17"/>
                <a:gd name="T23" fmla="*/ 9 h 18"/>
                <a:gd name="T24" fmla="*/ 8 w 17"/>
                <a:gd name="T25" fmla="*/ 17 h 18"/>
                <a:gd name="T26" fmla="*/ 16 w 17"/>
                <a:gd name="T27" fmla="*/ 9 h 18"/>
                <a:gd name="T28" fmla="*/ 5 w 17"/>
                <a:gd name="T29" fmla="*/ 4 h 18"/>
                <a:gd name="T30" fmla="*/ 9 w 17"/>
                <a:gd name="T31" fmla="*/ 4 h 18"/>
                <a:gd name="T32" fmla="*/ 12 w 17"/>
                <a:gd name="T33" fmla="*/ 7 h 18"/>
                <a:gd name="T34" fmla="*/ 12 w 17"/>
                <a:gd name="T35" fmla="*/ 7 h 18"/>
                <a:gd name="T36" fmla="*/ 10 w 17"/>
                <a:gd name="T37" fmla="*/ 10 h 18"/>
                <a:gd name="T38" fmla="*/ 13 w 17"/>
                <a:gd name="T39" fmla="*/ 14 h 18"/>
                <a:gd name="T40" fmla="*/ 10 w 17"/>
                <a:gd name="T41" fmla="*/ 14 h 18"/>
                <a:gd name="T42" fmla="*/ 8 w 17"/>
                <a:gd name="T43" fmla="*/ 11 h 18"/>
                <a:gd name="T44" fmla="*/ 7 w 17"/>
                <a:gd name="T45" fmla="*/ 11 h 18"/>
                <a:gd name="T46" fmla="*/ 7 w 17"/>
                <a:gd name="T47" fmla="*/ 14 h 18"/>
                <a:gd name="T48" fmla="*/ 5 w 17"/>
                <a:gd name="T49" fmla="*/ 14 h 18"/>
                <a:gd name="T50" fmla="*/ 5 w 17"/>
                <a:gd name="T51" fmla="*/ 4 h 18"/>
                <a:gd name="T52" fmla="*/ 8 w 17"/>
                <a:gd name="T53" fmla="*/ 9 h 18"/>
                <a:gd name="T54" fmla="*/ 10 w 17"/>
                <a:gd name="T55" fmla="*/ 7 h 18"/>
                <a:gd name="T56" fmla="*/ 8 w 17"/>
                <a:gd name="T57" fmla="*/ 6 h 18"/>
                <a:gd name="T58" fmla="*/ 7 w 17"/>
                <a:gd name="T59" fmla="*/ 6 h 18"/>
                <a:gd name="T60" fmla="*/ 7 w 17"/>
                <a:gd name="T61" fmla="*/ 9 h 18"/>
                <a:gd name="T62" fmla="*/ 8 w 17"/>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9"/>
                  </a:moveTo>
                  <a:cubicBezTo>
                    <a:pt x="0" y="9"/>
                    <a:pt x="0" y="9"/>
                    <a:pt x="0" y="9"/>
                  </a:cubicBezTo>
                  <a:cubicBezTo>
                    <a:pt x="0" y="4"/>
                    <a:pt x="3" y="0"/>
                    <a:pt x="8" y="0"/>
                  </a:cubicBezTo>
                  <a:cubicBezTo>
                    <a:pt x="13" y="0"/>
                    <a:pt x="17" y="4"/>
                    <a:pt x="17" y="9"/>
                  </a:cubicBezTo>
                  <a:cubicBezTo>
                    <a:pt x="17" y="9"/>
                    <a:pt x="17" y="9"/>
                    <a:pt x="17" y="9"/>
                  </a:cubicBezTo>
                  <a:cubicBezTo>
                    <a:pt x="17" y="14"/>
                    <a:pt x="13" y="18"/>
                    <a:pt x="8" y="18"/>
                  </a:cubicBezTo>
                  <a:cubicBezTo>
                    <a:pt x="3" y="18"/>
                    <a:pt x="0" y="14"/>
                    <a:pt x="0" y="9"/>
                  </a:cubicBezTo>
                  <a:close/>
                  <a:moveTo>
                    <a:pt x="16" y="9"/>
                  </a:moveTo>
                  <a:cubicBezTo>
                    <a:pt x="16" y="9"/>
                    <a:pt x="16" y="9"/>
                    <a:pt x="16" y="9"/>
                  </a:cubicBezTo>
                  <a:cubicBezTo>
                    <a:pt x="16" y="4"/>
                    <a:pt x="13" y="1"/>
                    <a:pt x="8" y="1"/>
                  </a:cubicBezTo>
                  <a:cubicBezTo>
                    <a:pt x="4" y="1"/>
                    <a:pt x="1" y="4"/>
                    <a:pt x="1" y="9"/>
                  </a:cubicBezTo>
                  <a:cubicBezTo>
                    <a:pt x="1" y="9"/>
                    <a:pt x="1" y="9"/>
                    <a:pt x="1" y="9"/>
                  </a:cubicBezTo>
                  <a:cubicBezTo>
                    <a:pt x="1" y="14"/>
                    <a:pt x="4" y="17"/>
                    <a:pt x="8" y="17"/>
                  </a:cubicBezTo>
                  <a:cubicBezTo>
                    <a:pt x="12" y="17"/>
                    <a:pt x="16" y="14"/>
                    <a:pt x="16" y="9"/>
                  </a:cubicBezTo>
                  <a:close/>
                  <a:moveTo>
                    <a:pt x="5" y="4"/>
                  </a:moveTo>
                  <a:cubicBezTo>
                    <a:pt x="9" y="4"/>
                    <a:pt x="9" y="4"/>
                    <a:pt x="9" y="4"/>
                  </a:cubicBezTo>
                  <a:cubicBezTo>
                    <a:pt x="11" y="4"/>
                    <a:pt x="12" y="5"/>
                    <a:pt x="12" y="7"/>
                  </a:cubicBezTo>
                  <a:cubicBezTo>
                    <a:pt x="12" y="7"/>
                    <a:pt x="12" y="7"/>
                    <a:pt x="12" y="7"/>
                  </a:cubicBezTo>
                  <a:cubicBezTo>
                    <a:pt x="12" y="9"/>
                    <a:pt x="11" y="10"/>
                    <a:pt x="10" y="10"/>
                  </a:cubicBezTo>
                  <a:cubicBezTo>
                    <a:pt x="13" y="14"/>
                    <a:pt x="13" y="14"/>
                    <a:pt x="13" y="14"/>
                  </a:cubicBezTo>
                  <a:cubicBezTo>
                    <a:pt x="10" y="14"/>
                    <a:pt x="10" y="14"/>
                    <a:pt x="10" y="14"/>
                  </a:cubicBezTo>
                  <a:cubicBezTo>
                    <a:pt x="8" y="11"/>
                    <a:pt x="8" y="11"/>
                    <a:pt x="8" y="11"/>
                  </a:cubicBezTo>
                  <a:cubicBezTo>
                    <a:pt x="7" y="11"/>
                    <a:pt x="7" y="11"/>
                    <a:pt x="7" y="11"/>
                  </a:cubicBezTo>
                  <a:cubicBezTo>
                    <a:pt x="7" y="14"/>
                    <a:pt x="7" y="14"/>
                    <a:pt x="7" y="14"/>
                  </a:cubicBezTo>
                  <a:cubicBezTo>
                    <a:pt x="5" y="14"/>
                    <a:pt x="5" y="14"/>
                    <a:pt x="5" y="14"/>
                  </a:cubicBezTo>
                  <a:lnTo>
                    <a:pt x="5" y="4"/>
                  </a:lnTo>
                  <a:close/>
                  <a:moveTo>
                    <a:pt x="8" y="9"/>
                  </a:moveTo>
                  <a:cubicBezTo>
                    <a:pt x="9" y="9"/>
                    <a:pt x="10" y="8"/>
                    <a:pt x="10" y="7"/>
                  </a:cubicBezTo>
                  <a:cubicBezTo>
                    <a:pt x="10" y="6"/>
                    <a:pt x="9" y="6"/>
                    <a:pt x="8" y="6"/>
                  </a:cubicBezTo>
                  <a:cubicBezTo>
                    <a:pt x="7" y="6"/>
                    <a:pt x="7" y="6"/>
                    <a:pt x="7" y="6"/>
                  </a:cubicBezTo>
                  <a:cubicBezTo>
                    <a:pt x="7" y="9"/>
                    <a:pt x="7" y="9"/>
                    <a:pt x="7" y="9"/>
                  </a:cubicBezTo>
                  <a:lnTo>
                    <a:pt x="8" y="9"/>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2" name="Freeform 22">
              <a:extLst>
                <a:ext uri="{FF2B5EF4-FFF2-40B4-BE49-F238E27FC236}">
                  <a16:creationId xmlns:a16="http://schemas.microsoft.com/office/drawing/2014/main" id="{7D6E87B1-2C74-444E-9ED8-1D3D7E4864DC}"/>
                </a:ext>
              </a:extLst>
            </p:cNvPr>
            <p:cNvSpPr>
              <a:spLocks/>
            </p:cNvSpPr>
            <p:nvPr/>
          </p:nvSpPr>
          <p:spPr bwMode="auto">
            <a:xfrm>
              <a:off x="7685088" y="-514351"/>
              <a:ext cx="166688" cy="233363"/>
            </a:xfrm>
            <a:custGeom>
              <a:avLst/>
              <a:gdLst>
                <a:gd name="T0" fmla="*/ 0 w 49"/>
                <a:gd name="T1" fmla="*/ 33 h 66"/>
                <a:gd name="T2" fmla="*/ 0 w 49"/>
                <a:gd name="T3" fmla="*/ 33 h 66"/>
                <a:gd name="T4" fmla="*/ 28 w 49"/>
                <a:gd name="T5" fmla="*/ 0 h 66"/>
                <a:gd name="T6" fmla="*/ 48 w 49"/>
                <a:gd name="T7" fmla="*/ 8 h 66"/>
                <a:gd name="T8" fmla="*/ 42 w 49"/>
                <a:gd name="T9" fmla="*/ 16 h 66"/>
                <a:gd name="T10" fmla="*/ 28 w 49"/>
                <a:gd name="T11" fmla="*/ 10 h 66"/>
                <a:gd name="T12" fmla="*/ 11 w 49"/>
                <a:gd name="T13" fmla="*/ 33 h 66"/>
                <a:gd name="T14" fmla="*/ 11 w 49"/>
                <a:gd name="T15" fmla="*/ 33 h 66"/>
                <a:gd name="T16" fmla="*/ 28 w 49"/>
                <a:gd name="T17" fmla="*/ 56 h 66"/>
                <a:gd name="T18" fmla="*/ 42 w 49"/>
                <a:gd name="T19" fmla="*/ 49 h 66"/>
                <a:gd name="T20" fmla="*/ 49 w 49"/>
                <a:gd name="T21" fmla="*/ 57 h 66"/>
                <a:gd name="T22" fmla="*/ 28 w 49"/>
                <a:gd name="T23" fmla="*/ 66 h 66"/>
                <a:gd name="T24" fmla="*/ 0 w 49"/>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6">
                  <a:moveTo>
                    <a:pt x="0" y="33"/>
                  </a:moveTo>
                  <a:cubicBezTo>
                    <a:pt x="0" y="33"/>
                    <a:pt x="0" y="33"/>
                    <a:pt x="0" y="33"/>
                  </a:cubicBezTo>
                  <a:cubicBezTo>
                    <a:pt x="0" y="13"/>
                    <a:pt x="12" y="0"/>
                    <a:pt x="28" y="0"/>
                  </a:cubicBezTo>
                  <a:cubicBezTo>
                    <a:pt x="37" y="0"/>
                    <a:pt x="43" y="3"/>
                    <a:pt x="48" y="8"/>
                  </a:cubicBezTo>
                  <a:cubicBezTo>
                    <a:pt x="42" y="16"/>
                    <a:pt x="42" y="16"/>
                    <a:pt x="42" y="16"/>
                  </a:cubicBezTo>
                  <a:cubicBezTo>
                    <a:pt x="38" y="13"/>
                    <a:pt x="34" y="10"/>
                    <a:pt x="28" y="10"/>
                  </a:cubicBezTo>
                  <a:cubicBezTo>
                    <a:pt x="18" y="10"/>
                    <a:pt x="11" y="19"/>
                    <a:pt x="11" y="33"/>
                  </a:cubicBezTo>
                  <a:cubicBezTo>
                    <a:pt x="11" y="33"/>
                    <a:pt x="11" y="33"/>
                    <a:pt x="11" y="33"/>
                  </a:cubicBezTo>
                  <a:cubicBezTo>
                    <a:pt x="11" y="47"/>
                    <a:pt x="18" y="56"/>
                    <a:pt x="28" y="56"/>
                  </a:cubicBezTo>
                  <a:cubicBezTo>
                    <a:pt x="34" y="56"/>
                    <a:pt x="38" y="53"/>
                    <a:pt x="42" y="49"/>
                  </a:cubicBezTo>
                  <a:cubicBezTo>
                    <a:pt x="49" y="57"/>
                    <a:pt x="49" y="57"/>
                    <a:pt x="49" y="57"/>
                  </a:cubicBezTo>
                  <a:cubicBezTo>
                    <a:pt x="43" y="63"/>
                    <a:pt x="37" y="66"/>
                    <a:pt x="28" y="66"/>
                  </a:cubicBezTo>
                  <a:cubicBezTo>
                    <a:pt x="11" y="66"/>
                    <a:pt x="0" y="53"/>
                    <a:pt x="0" y="33"/>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3" name="Rectangle 23">
              <a:extLst>
                <a:ext uri="{FF2B5EF4-FFF2-40B4-BE49-F238E27FC236}">
                  <a16:creationId xmlns:a16="http://schemas.microsoft.com/office/drawing/2014/main" id="{040C76B6-F84F-42E4-924C-5CCF92B52C20}"/>
                </a:ext>
              </a:extLst>
            </p:cNvPr>
            <p:cNvSpPr>
              <a:spLocks noChangeArrowheads="1"/>
            </p:cNvSpPr>
            <p:nvPr/>
          </p:nvSpPr>
          <p:spPr bwMode="auto">
            <a:xfrm>
              <a:off x="7883526" y="-519113"/>
              <a:ext cx="33338" cy="234950"/>
            </a:xfrm>
            <a:prstGeom prst="rect">
              <a:avLst/>
            </a:prstGeom>
            <a:grpFill/>
            <a:ln w="9525">
              <a:solidFill>
                <a:srgbClr val="000000"/>
              </a:solid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4" name="Freeform 24">
              <a:extLst>
                <a:ext uri="{FF2B5EF4-FFF2-40B4-BE49-F238E27FC236}">
                  <a16:creationId xmlns:a16="http://schemas.microsoft.com/office/drawing/2014/main" id="{81A1465E-3953-457E-9C58-A3A6F9B86398}"/>
                </a:ext>
              </a:extLst>
            </p:cNvPr>
            <p:cNvSpPr>
              <a:spLocks noEditPoints="1"/>
            </p:cNvSpPr>
            <p:nvPr/>
          </p:nvSpPr>
          <p:spPr bwMode="auto">
            <a:xfrm>
              <a:off x="7951788" y="-458788"/>
              <a:ext cx="153988" cy="177800"/>
            </a:xfrm>
            <a:custGeom>
              <a:avLst/>
              <a:gdLst>
                <a:gd name="T0" fmla="*/ 0 w 45"/>
                <a:gd name="T1" fmla="*/ 25 h 50"/>
                <a:gd name="T2" fmla="*/ 0 w 45"/>
                <a:gd name="T3" fmla="*/ 24 h 50"/>
                <a:gd name="T4" fmla="*/ 23 w 45"/>
                <a:gd name="T5" fmla="*/ 0 h 50"/>
                <a:gd name="T6" fmla="*/ 45 w 45"/>
                <a:gd name="T7" fmla="*/ 24 h 50"/>
                <a:gd name="T8" fmla="*/ 45 w 45"/>
                <a:gd name="T9" fmla="*/ 25 h 50"/>
                <a:gd name="T10" fmla="*/ 22 w 45"/>
                <a:gd name="T11" fmla="*/ 50 h 50"/>
                <a:gd name="T12" fmla="*/ 0 w 45"/>
                <a:gd name="T13" fmla="*/ 25 h 50"/>
                <a:gd name="T14" fmla="*/ 34 w 45"/>
                <a:gd name="T15" fmla="*/ 25 h 50"/>
                <a:gd name="T16" fmla="*/ 34 w 45"/>
                <a:gd name="T17" fmla="*/ 25 h 50"/>
                <a:gd name="T18" fmla="*/ 22 w 45"/>
                <a:gd name="T19" fmla="*/ 9 h 50"/>
                <a:gd name="T20" fmla="*/ 11 w 45"/>
                <a:gd name="T21" fmla="*/ 24 h 50"/>
                <a:gd name="T22" fmla="*/ 11 w 45"/>
                <a:gd name="T23" fmla="*/ 25 h 50"/>
                <a:gd name="T24" fmla="*/ 23 w 45"/>
                <a:gd name="T25" fmla="*/ 41 h 50"/>
                <a:gd name="T26" fmla="*/ 34 w 45"/>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0" y="25"/>
                  </a:moveTo>
                  <a:cubicBezTo>
                    <a:pt x="0" y="24"/>
                    <a:pt x="0" y="24"/>
                    <a:pt x="0" y="24"/>
                  </a:cubicBezTo>
                  <a:cubicBezTo>
                    <a:pt x="0" y="10"/>
                    <a:pt x="10" y="0"/>
                    <a:pt x="23" y="0"/>
                  </a:cubicBezTo>
                  <a:cubicBezTo>
                    <a:pt x="35" y="0"/>
                    <a:pt x="45" y="10"/>
                    <a:pt x="45" y="24"/>
                  </a:cubicBezTo>
                  <a:cubicBezTo>
                    <a:pt x="45" y="25"/>
                    <a:pt x="45" y="25"/>
                    <a:pt x="45" y="25"/>
                  </a:cubicBezTo>
                  <a:cubicBezTo>
                    <a:pt x="45" y="39"/>
                    <a:pt x="35" y="50"/>
                    <a:pt x="22" y="50"/>
                  </a:cubicBezTo>
                  <a:cubicBezTo>
                    <a:pt x="10" y="50"/>
                    <a:pt x="0" y="40"/>
                    <a:pt x="0" y="25"/>
                  </a:cubicBezTo>
                  <a:close/>
                  <a:moveTo>
                    <a:pt x="34" y="25"/>
                  </a:moveTo>
                  <a:cubicBezTo>
                    <a:pt x="34" y="25"/>
                    <a:pt x="34" y="25"/>
                    <a:pt x="34" y="25"/>
                  </a:cubicBezTo>
                  <a:cubicBezTo>
                    <a:pt x="34" y="16"/>
                    <a:pt x="29" y="9"/>
                    <a:pt x="22" y="9"/>
                  </a:cubicBezTo>
                  <a:cubicBezTo>
                    <a:pt x="15" y="9"/>
                    <a:pt x="11" y="15"/>
                    <a:pt x="11" y="24"/>
                  </a:cubicBezTo>
                  <a:cubicBezTo>
                    <a:pt x="11" y="25"/>
                    <a:pt x="11" y="25"/>
                    <a:pt x="11" y="25"/>
                  </a:cubicBezTo>
                  <a:cubicBezTo>
                    <a:pt x="11" y="34"/>
                    <a:pt x="16" y="41"/>
                    <a:pt x="23" y="41"/>
                  </a:cubicBezTo>
                  <a:cubicBezTo>
                    <a:pt x="30"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5" name="Freeform 25">
              <a:extLst>
                <a:ext uri="{FF2B5EF4-FFF2-40B4-BE49-F238E27FC236}">
                  <a16:creationId xmlns:a16="http://schemas.microsoft.com/office/drawing/2014/main" id="{30116C6E-BD3B-457E-A2C9-7D3F71DD0970}"/>
                </a:ext>
              </a:extLst>
            </p:cNvPr>
            <p:cNvSpPr>
              <a:spLocks/>
            </p:cNvSpPr>
            <p:nvPr/>
          </p:nvSpPr>
          <p:spPr bwMode="auto">
            <a:xfrm>
              <a:off x="8137526" y="-454026"/>
              <a:ext cx="130175" cy="173038"/>
            </a:xfrm>
            <a:custGeom>
              <a:avLst/>
              <a:gdLst>
                <a:gd name="T0" fmla="*/ 0 w 38"/>
                <a:gd name="T1" fmla="*/ 32 h 49"/>
                <a:gd name="T2" fmla="*/ 0 w 38"/>
                <a:gd name="T3" fmla="*/ 0 h 49"/>
                <a:gd name="T4" fmla="*/ 10 w 38"/>
                <a:gd name="T5" fmla="*/ 0 h 49"/>
                <a:gd name="T6" fmla="*/ 10 w 38"/>
                <a:gd name="T7" fmla="*/ 29 h 49"/>
                <a:gd name="T8" fmla="*/ 19 w 38"/>
                <a:gd name="T9" fmla="*/ 40 h 49"/>
                <a:gd name="T10" fmla="*/ 28 w 38"/>
                <a:gd name="T11" fmla="*/ 29 h 49"/>
                <a:gd name="T12" fmla="*/ 28 w 38"/>
                <a:gd name="T13" fmla="*/ 0 h 49"/>
                <a:gd name="T14" fmla="*/ 38 w 38"/>
                <a:gd name="T15" fmla="*/ 0 h 49"/>
                <a:gd name="T16" fmla="*/ 38 w 38"/>
                <a:gd name="T17" fmla="*/ 48 h 49"/>
                <a:gd name="T18" fmla="*/ 28 w 38"/>
                <a:gd name="T19" fmla="*/ 48 h 49"/>
                <a:gd name="T20" fmla="*/ 28 w 38"/>
                <a:gd name="T21" fmla="*/ 41 h 49"/>
                <a:gd name="T22" fmla="*/ 15 w 38"/>
                <a:gd name="T23" fmla="*/ 49 h 49"/>
                <a:gd name="T24" fmla="*/ 0 w 38"/>
                <a:gd name="T2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32"/>
                  </a:moveTo>
                  <a:cubicBezTo>
                    <a:pt x="0" y="0"/>
                    <a:pt x="0" y="0"/>
                    <a:pt x="0" y="0"/>
                  </a:cubicBezTo>
                  <a:cubicBezTo>
                    <a:pt x="10" y="0"/>
                    <a:pt x="10" y="0"/>
                    <a:pt x="10" y="0"/>
                  </a:cubicBezTo>
                  <a:cubicBezTo>
                    <a:pt x="10" y="29"/>
                    <a:pt x="10" y="29"/>
                    <a:pt x="10" y="29"/>
                  </a:cubicBezTo>
                  <a:cubicBezTo>
                    <a:pt x="10" y="36"/>
                    <a:pt x="13" y="40"/>
                    <a:pt x="19" y="40"/>
                  </a:cubicBezTo>
                  <a:cubicBezTo>
                    <a:pt x="24" y="40"/>
                    <a:pt x="28" y="35"/>
                    <a:pt x="28" y="29"/>
                  </a:cubicBezTo>
                  <a:cubicBezTo>
                    <a:pt x="28" y="0"/>
                    <a:pt x="28" y="0"/>
                    <a:pt x="28" y="0"/>
                  </a:cubicBezTo>
                  <a:cubicBezTo>
                    <a:pt x="38" y="0"/>
                    <a:pt x="38" y="0"/>
                    <a:pt x="38" y="0"/>
                  </a:cubicBezTo>
                  <a:cubicBezTo>
                    <a:pt x="38" y="48"/>
                    <a:pt x="38" y="48"/>
                    <a:pt x="38" y="48"/>
                  </a:cubicBezTo>
                  <a:cubicBezTo>
                    <a:pt x="28" y="48"/>
                    <a:pt x="28" y="48"/>
                    <a:pt x="28" y="48"/>
                  </a:cubicBezTo>
                  <a:cubicBezTo>
                    <a:pt x="28" y="41"/>
                    <a:pt x="28" y="41"/>
                    <a:pt x="28" y="41"/>
                  </a:cubicBezTo>
                  <a:cubicBezTo>
                    <a:pt x="25" y="45"/>
                    <a:pt x="21" y="49"/>
                    <a:pt x="15" y="49"/>
                  </a:cubicBezTo>
                  <a:cubicBezTo>
                    <a:pt x="5" y="49"/>
                    <a:pt x="0" y="42"/>
                    <a:pt x="0" y="32"/>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6" name="Freeform 26">
              <a:extLst>
                <a:ext uri="{FF2B5EF4-FFF2-40B4-BE49-F238E27FC236}">
                  <a16:creationId xmlns:a16="http://schemas.microsoft.com/office/drawing/2014/main" id="{187407FF-962D-4C28-85AB-0B1E07A99A3A}"/>
                </a:ext>
              </a:extLst>
            </p:cNvPr>
            <p:cNvSpPr>
              <a:spLocks noEditPoints="1"/>
            </p:cNvSpPr>
            <p:nvPr/>
          </p:nvSpPr>
          <p:spPr bwMode="auto">
            <a:xfrm>
              <a:off x="8301038" y="-519113"/>
              <a:ext cx="147638" cy="238125"/>
            </a:xfrm>
            <a:custGeom>
              <a:avLst/>
              <a:gdLst>
                <a:gd name="T0" fmla="*/ 0 w 43"/>
                <a:gd name="T1" fmla="*/ 42 h 67"/>
                <a:gd name="T2" fmla="*/ 0 w 43"/>
                <a:gd name="T3" fmla="*/ 41 h 67"/>
                <a:gd name="T4" fmla="*/ 19 w 43"/>
                <a:gd name="T5" fmla="*/ 17 h 67"/>
                <a:gd name="T6" fmla="*/ 33 w 43"/>
                <a:gd name="T7" fmla="*/ 25 h 67"/>
                <a:gd name="T8" fmla="*/ 33 w 43"/>
                <a:gd name="T9" fmla="*/ 0 h 67"/>
                <a:gd name="T10" fmla="*/ 43 w 43"/>
                <a:gd name="T11" fmla="*/ 0 h 67"/>
                <a:gd name="T12" fmla="*/ 43 w 43"/>
                <a:gd name="T13" fmla="*/ 66 h 67"/>
                <a:gd name="T14" fmla="*/ 33 w 43"/>
                <a:gd name="T15" fmla="*/ 66 h 67"/>
                <a:gd name="T16" fmla="*/ 33 w 43"/>
                <a:gd name="T17" fmla="*/ 58 h 67"/>
                <a:gd name="T18" fmla="*/ 19 w 43"/>
                <a:gd name="T19" fmla="*/ 67 h 67"/>
                <a:gd name="T20" fmla="*/ 0 w 43"/>
                <a:gd name="T21" fmla="*/ 42 h 67"/>
                <a:gd name="T22" fmla="*/ 33 w 43"/>
                <a:gd name="T23" fmla="*/ 42 h 67"/>
                <a:gd name="T24" fmla="*/ 33 w 43"/>
                <a:gd name="T25" fmla="*/ 41 h 67"/>
                <a:gd name="T26" fmla="*/ 21 w 43"/>
                <a:gd name="T27" fmla="*/ 26 h 67"/>
                <a:gd name="T28" fmla="*/ 10 w 43"/>
                <a:gd name="T29" fmla="*/ 41 h 67"/>
                <a:gd name="T30" fmla="*/ 10 w 43"/>
                <a:gd name="T31" fmla="*/ 42 h 67"/>
                <a:gd name="T32" fmla="*/ 21 w 43"/>
                <a:gd name="T33" fmla="*/ 58 h 67"/>
                <a:gd name="T34" fmla="*/ 33 w 43"/>
                <a:gd name="T35"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67">
                  <a:moveTo>
                    <a:pt x="0" y="42"/>
                  </a:moveTo>
                  <a:cubicBezTo>
                    <a:pt x="0" y="41"/>
                    <a:pt x="0" y="41"/>
                    <a:pt x="0" y="41"/>
                  </a:cubicBezTo>
                  <a:cubicBezTo>
                    <a:pt x="0" y="25"/>
                    <a:pt x="9" y="17"/>
                    <a:pt x="19" y="17"/>
                  </a:cubicBezTo>
                  <a:cubicBezTo>
                    <a:pt x="26" y="17"/>
                    <a:pt x="30" y="21"/>
                    <a:pt x="33" y="25"/>
                  </a:cubicBezTo>
                  <a:cubicBezTo>
                    <a:pt x="33" y="0"/>
                    <a:pt x="33" y="0"/>
                    <a:pt x="33" y="0"/>
                  </a:cubicBezTo>
                  <a:cubicBezTo>
                    <a:pt x="43" y="0"/>
                    <a:pt x="43" y="0"/>
                    <a:pt x="43" y="0"/>
                  </a:cubicBezTo>
                  <a:cubicBezTo>
                    <a:pt x="43" y="66"/>
                    <a:pt x="43" y="66"/>
                    <a:pt x="43" y="66"/>
                  </a:cubicBezTo>
                  <a:cubicBezTo>
                    <a:pt x="33" y="66"/>
                    <a:pt x="33" y="66"/>
                    <a:pt x="33" y="66"/>
                  </a:cubicBezTo>
                  <a:cubicBezTo>
                    <a:pt x="33" y="58"/>
                    <a:pt x="33" y="58"/>
                    <a:pt x="33" y="58"/>
                  </a:cubicBezTo>
                  <a:cubicBezTo>
                    <a:pt x="30" y="63"/>
                    <a:pt x="25" y="67"/>
                    <a:pt x="19" y="67"/>
                  </a:cubicBezTo>
                  <a:cubicBezTo>
                    <a:pt x="9" y="67"/>
                    <a:pt x="0" y="59"/>
                    <a:pt x="0" y="42"/>
                  </a:cubicBezTo>
                  <a:close/>
                  <a:moveTo>
                    <a:pt x="33" y="42"/>
                  </a:moveTo>
                  <a:cubicBezTo>
                    <a:pt x="33" y="41"/>
                    <a:pt x="33" y="41"/>
                    <a:pt x="33" y="41"/>
                  </a:cubicBezTo>
                  <a:cubicBezTo>
                    <a:pt x="33" y="32"/>
                    <a:pt x="28" y="26"/>
                    <a:pt x="21" y="26"/>
                  </a:cubicBezTo>
                  <a:cubicBezTo>
                    <a:pt x="15" y="26"/>
                    <a:pt x="10" y="32"/>
                    <a:pt x="10" y="41"/>
                  </a:cubicBezTo>
                  <a:cubicBezTo>
                    <a:pt x="10" y="42"/>
                    <a:pt x="10" y="42"/>
                    <a:pt x="10" y="42"/>
                  </a:cubicBezTo>
                  <a:cubicBezTo>
                    <a:pt x="10" y="52"/>
                    <a:pt x="15" y="58"/>
                    <a:pt x="21" y="58"/>
                  </a:cubicBezTo>
                  <a:cubicBezTo>
                    <a:pt x="28" y="58"/>
                    <a:pt x="33" y="52"/>
                    <a:pt x="33" y="42"/>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grpSp>
      <p:sp>
        <p:nvSpPr>
          <p:cNvPr id="88" name="TextBox 87">
            <a:extLst>
              <a:ext uri="{FF2B5EF4-FFF2-40B4-BE49-F238E27FC236}">
                <a16:creationId xmlns:a16="http://schemas.microsoft.com/office/drawing/2014/main" id="{2D662B1C-8B95-7149-AAD8-A1EA76D7AC4C}"/>
              </a:ext>
            </a:extLst>
          </p:cNvPr>
          <p:cNvSpPr txBox="1"/>
          <p:nvPr/>
        </p:nvSpPr>
        <p:spPr>
          <a:xfrm>
            <a:off x="2964720" y="5242804"/>
            <a:ext cx="2764097"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Real-time audio video &amp; peripheral support</a:t>
            </a:r>
          </a:p>
        </p:txBody>
      </p:sp>
      <p:cxnSp>
        <p:nvCxnSpPr>
          <p:cNvPr id="5" name="Straight Connector 4">
            <a:extLst>
              <a:ext uri="{FF2B5EF4-FFF2-40B4-BE49-F238E27FC236}">
                <a16:creationId xmlns:a16="http://schemas.microsoft.com/office/drawing/2014/main" id="{7E038D39-BD24-9142-896B-AEBF51489714}"/>
              </a:ext>
            </a:extLst>
          </p:cNvPr>
          <p:cNvCxnSpPr>
            <a:cxnSpLocks/>
          </p:cNvCxnSpPr>
          <p:nvPr/>
        </p:nvCxnSpPr>
        <p:spPr bwMode="gray">
          <a:xfrm>
            <a:off x="1809228" y="6146003"/>
            <a:ext cx="8471451" cy="0"/>
          </a:xfrm>
          <a:prstGeom prst="line">
            <a:avLst/>
          </a:prstGeom>
          <a:ln w="6350">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5E10700-06B7-1A45-ABA5-F544F58249C5}"/>
              </a:ext>
            </a:extLst>
          </p:cNvPr>
          <p:cNvSpPr txBox="1"/>
          <p:nvPr/>
        </p:nvSpPr>
        <p:spPr>
          <a:xfrm>
            <a:off x="7692660" y="5365897"/>
            <a:ext cx="2346476"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Hybrid environment support</a:t>
            </a:r>
          </a:p>
        </p:txBody>
      </p:sp>
      <p:sp>
        <p:nvSpPr>
          <p:cNvPr id="7" name="TextBox 6">
            <a:extLst>
              <a:ext uri="{FF2B5EF4-FFF2-40B4-BE49-F238E27FC236}">
                <a16:creationId xmlns:a16="http://schemas.microsoft.com/office/drawing/2014/main" id="{8E1B36FA-C9DF-1C47-8CB5-ED615441DD4E}"/>
              </a:ext>
            </a:extLst>
          </p:cNvPr>
          <p:cNvSpPr txBox="1"/>
          <p:nvPr/>
        </p:nvSpPr>
        <p:spPr>
          <a:xfrm>
            <a:off x="8893781" y="-283614"/>
            <a:ext cx="576313" cy="184666"/>
          </a:xfrm>
          <a:prstGeom prst="rect">
            <a:avLst/>
          </a:prstGeom>
        </p:spPr>
        <p:txBody>
          <a:bodyPr wrap="square" lIns="0" tIns="0" rIns="0" bIns="0" rtlCol="0">
            <a:spAutoFit/>
          </a:bodyPr>
          <a:lstStyle/>
          <a:p>
            <a:pPr defTabSz="914225">
              <a:spcAft>
                <a:spcPts val="600"/>
              </a:spcAft>
              <a:defRPr/>
            </a:pPr>
            <a:r>
              <a:rPr lang="en-US" sz="1200">
                <a:solidFill>
                  <a:srgbClr val="000000"/>
                </a:solidFill>
                <a:latin typeface="Metropolis"/>
              </a:rPr>
              <a:t>Need </a:t>
            </a:r>
          </a:p>
        </p:txBody>
      </p:sp>
      <p:cxnSp>
        <p:nvCxnSpPr>
          <p:cNvPr id="92" name="Straight Connector 91">
            <a:extLst>
              <a:ext uri="{FF2B5EF4-FFF2-40B4-BE49-F238E27FC236}">
                <a16:creationId xmlns:a16="http://schemas.microsoft.com/office/drawing/2014/main" id="{4F94025F-6953-467B-AD9D-014B335A839E}"/>
              </a:ext>
            </a:extLst>
          </p:cNvPr>
          <p:cNvCxnSpPr>
            <a:cxnSpLocks/>
          </p:cNvCxnSpPr>
          <p:nvPr/>
        </p:nvCxnSpPr>
        <p:spPr bwMode="gray">
          <a:xfrm>
            <a:off x="1842531" y="3005351"/>
            <a:ext cx="8404845" cy="0"/>
          </a:xfrm>
          <a:prstGeom prst="line">
            <a:avLst/>
          </a:prstGeom>
          <a:ln w="6350">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93" name="Graphic 92">
            <a:extLst>
              <a:ext uri="{FF2B5EF4-FFF2-40B4-BE49-F238E27FC236}">
                <a16:creationId xmlns:a16="http://schemas.microsoft.com/office/drawing/2014/main" id="{5EE3AF86-E8D2-430C-B7D1-1E9BF4B390D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80407" y="5331286"/>
            <a:ext cx="456584" cy="561598"/>
          </a:xfrm>
          <a:prstGeom prst="rect">
            <a:avLst/>
          </a:prstGeom>
        </p:spPr>
      </p:pic>
      <p:pic>
        <p:nvPicPr>
          <p:cNvPr id="94" name="Graphic 93">
            <a:extLst>
              <a:ext uri="{FF2B5EF4-FFF2-40B4-BE49-F238E27FC236}">
                <a16:creationId xmlns:a16="http://schemas.microsoft.com/office/drawing/2014/main" id="{D95A793D-DBD3-4DC6-8A30-A9EB5865ED0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43153" y="5406246"/>
            <a:ext cx="718979" cy="411674"/>
          </a:xfrm>
          <a:prstGeom prst="rect">
            <a:avLst/>
          </a:prstGeom>
        </p:spPr>
      </p:pic>
      <p:pic>
        <p:nvPicPr>
          <p:cNvPr id="95" name="Graphic 94">
            <a:extLst>
              <a:ext uri="{FF2B5EF4-FFF2-40B4-BE49-F238E27FC236}">
                <a16:creationId xmlns:a16="http://schemas.microsoft.com/office/drawing/2014/main" id="{5E77420E-C041-48F7-BA41-ADB6FEC7022A}"/>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789229" y="3339026"/>
            <a:ext cx="677643" cy="594326"/>
          </a:xfrm>
          <a:prstGeom prst="rect">
            <a:avLst/>
          </a:prstGeom>
        </p:spPr>
      </p:pic>
      <p:pic>
        <p:nvPicPr>
          <p:cNvPr id="96" name="Graphic 95">
            <a:extLst>
              <a:ext uri="{FF2B5EF4-FFF2-40B4-BE49-F238E27FC236}">
                <a16:creationId xmlns:a16="http://schemas.microsoft.com/office/drawing/2014/main" id="{A3F8E35F-6643-4DB4-8323-8A3188CAFECA}"/>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128937" y="3266153"/>
            <a:ext cx="559529" cy="700826"/>
          </a:xfrm>
          <a:prstGeom prst="rect">
            <a:avLst/>
          </a:prstGeom>
        </p:spPr>
      </p:pic>
      <p:pic>
        <p:nvPicPr>
          <p:cNvPr id="47" name="Picture 46">
            <a:extLst>
              <a:ext uri="{FF2B5EF4-FFF2-40B4-BE49-F238E27FC236}">
                <a16:creationId xmlns:a16="http://schemas.microsoft.com/office/drawing/2014/main" id="{4D57470A-1366-47AA-B047-411A33C2E089}"/>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21074"/>
          <a:stretch/>
        </p:blipFill>
        <p:spPr>
          <a:xfrm>
            <a:off x="276320" y="6299183"/>
            <a:ext cx="1770908" cy="369279"/>
          </a:xfrm>
          <a:prstGeom prst="rect">
            <a:avLst/>
          </a:prstGeom>
        </p:spPr>
      </p:pic>
    </p:spTree>
    <p:extLst>
      <p:ext uri="{BB962C8B-B14F-4D97-AF65-F5344CB8AC3E}">
        <p14:creationId xmlns:p14="http://schemas.microsoft.com/office/powerpoint/2010/main" val="37860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F0FFE9-1711-4949-84FE-8B823B728E67}"/>
              </a:ext>
            </a:extLst>
          </p:cNvPr>
          <p:cNvSpPr>
            <a:spLocks noGrp="1"/>
          </p:cNvSpPr>
          <p:nvPr>
            <p:ph type="subTitle" idx="10"/>
          </p:nvPr>
        </p:nvSpPr>
        <p:spPr>
          <a:xfrm>
            <a:off x="593802" y="812202"/>
            <a:ext cx="10963988" cy="307777"/>
          </a:xfrm>
        </p:spPr>
        <p:txBody>
          <a:bodyPr/>
          <a:lstStyle/>
          <a:p>
            <a:r>
              <a:rPr lang="en-US">
                <a:solidFill>
                  <a:srgbClr val="000000"/>
                </a:solidFill>
                <a:latin typeface="Segoe UI Light" panose="020B0502040204020203" pitchFamily="34" charset="0"/>
                <a:cs typeface="Segoe UI Light" panose="020B0502040204020203" pitchFamily="34" charset="0"/>
              </a:rPr>
              <a:t>Extends Windows Virtual Desktop</a:t>
            </a:r>
          </a:p>
        </p:txBody>
      </p:sp>
      <p:sp>
        <p:nvSpPr>
          <p:cNvPr id="3" name="Title 2">
            <a:extLst>
              <a:ext uri="{FF2B5EF4-FFF2-40B4-BE49-F238E27FC236}">
                <a16:creationId xmlns:a16="http://schemas.microsoft.com/office/drawing/2014/main" id="{62058B79-8FDC-42AB-9908-B159570117B5}"/>
              </a:ext>
            </a:extLst>
          </p:cNvPr>
          <p:cNvSpPr>
            <a:spLocks noGrp="1"/>
          </p:cNvSpPr>
          <p:nvPr>
            <p:ph type="title"/>
          </p:nvPr>
        </p:nvSpPr>
        <p:spPr>
          <a:xfrm>
            <a:off x="571237" y="202811"/>
            <a:ext cx="11336039" cy="744014"/>
          </a:xfrm>
        </p:spPr>
        <p:txBody>
          <a:bodyPr/>
          <a:lstStyle/>
          <a:p>
            <a:r>
              <a:rPr lang="en-US" sz="3529" dirty="0">
                <a:latin typeface="Segoe UI Light (Headings)"/>
                <a:cs typeface="Segoe UI Semibold" panose="020B0702040204020203" pitchFamily="34" charset="0"/>
              </a:rPr>
              <a:t>VMware Horizon Cloud on Microsoft Azure</a:t>
            </a:r>
          </a:p>
        </p:txBody>
      </p:sp>
      <p:sp>
        <p:nvSpPr>
          <p:cNvPr id="18" name="Rectangle 17">
            <a:extLst>
              <a:ext uri="{FF2B5EF4-FFF2-40B4-BE49-F238E27FC236}">
                <a16:creationId xmlns:a16="http://schemas.microsoft.com/office/drawing/2014/main" id="{054E5606-42CF-4D86-8713-25D20BF7B4B8}"/>
              </a:ext>
            </a:extLst>
          </p:cNvPr>
          <p:cNvSpPr/>
          <p:nvPr/>
        </p:nvSpPr>
        <p:spPr>
          <a:xfrm>
            <a:off x="634212" y="1535549"/>
            <a:ext cx="10999443" cy="4991689"/>
          </a:xfrm>
          <a:prstGeom prst="rect">
            <a:avLst/>
          </a:prstGeom>
          <a:solidFill>
            <a:schemeClr val="bg2"/>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endParaRPr lang="en-US" sz="1200">
              <a:solidFill>
                <a:prstClr val="white"/>
              </a:solidFill>
              <a:latin typeface="Segoe UI Light" panose="020B0502040204020203" pitchFamily="34" charset="0"/>
              <a:cs typeface="Segoe UI Light" panose="020B0502040204020203" pitchFamily="34" charset="0"/>
            </a:endParaRPr>
          </a:p>
        </p:txBody>
      </p:sp>
      <p:sp>
        <p:nvSpPr>
          <p:cNvPr id="57" name="Rectangle 56">
            <a:extLst>
              <a:ext uri="{FF2B5EF4-FFF2-40B4-BE49-F238E27FC236}">
                <a16:creationId xmlns:a16="http://schemas.microsoft.com/office/drawing/2014/main" id="{D8AA5E81-F4FA-4392-9541-3111F7F73161}"/>
              </a:ext>
            </a:extLst>
          </p:cNvPr>
          <p:cNvSpPr/>
          <p:nvPr/>
        </p:nvSpPr>
        <p:spPr>
          <a:xfrm>
            <a:off x="962592" y="2906957"/>
            <a:ext cx="1984404" cy="2964472"/>
          </a:xfrm>
          <a:prstGeom prst="rect">
            <a:avLst/>
          </a:prstGeom>
          <a:solidFill>
            <a:schemeClr val="bg1"/>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1" name="Isosceles Triangle 4">
            <a:extLst>
              <a:ext uri="{FF2B5EF4-FFF2-40B4-BE49-F238E27FC236}">
                <a16:creationId xmlns:a16="http://schemas.microsoft.com/office/drawing/2014/main" id="{F3327020-4643-4CBF-907F-18E974CDC704}"/>
              </a:ext>
            </a:extLst>
          </p:cNvPr>
          <p:cNvSpPr/>
          <p:nvPr/>
        </p:nvSpPr>
        <p:spPr>
          <a:xfrm rot="10800000">
            <a:off x="1536334" y="2740589"/>
            <a:ext cx="767776" cy="432160"/>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5" name="Rectangle 64">
            <a:extLst>
              <a:ext uri="{FF2B5EF4-FFF2-40B4-BE49-F238E27FC236}">
                <a16:creationId xmlns:a16="http://schemas.microsoft.com/office/drawing/2014/main" id="{2CF0BBFA-8701-43DD-94E6-BFDE0D3C04AF}"/>
              </a:ext>
            </a:extLst>
          </p:cNvPr>
          <p:cNvSpPr/>
          <p:nvPr/>
        </p:nvSpPr>
        <p:spPr>
          <a:xfrm>
            <a:off x="962591" y="1875420"/>
            <a:ext cx="1984404" cy="1115065"/>
          </a:xfrm>
          <a:prstGeom prst="rect">
            <a:avLst/>
          </a:prstGeom>
          <a:solidFill>
            <a:schemeClr val="accent4"/>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58" name="Rectangle 57">
            <a:extLst>
              <a:ext uri="{FF2B5EF4-FFF2-40B4-BE49-F238E27FC236}">
                <a16:creationId xmlns:a16="http://schemas.microsoft.com/office/drawing/2014/main" id="{281CC9E5-7EB1-48A2-B6E0-6806A996CD8F}"/>
              </a:ext>
            </a:extLst>
          </p:cNvPr>
          <p:cNvSpPr/>
          <p:nvPr/>
        </p:nvSpPr>
        <p:spPr>
          <a:xfrm>
            <a:off x="3059211" y="2906957"/>
            <a:ext cx="1984404" cy="2964472"/>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2" name="Isosceles Triangle 26">
            <a:extLst>
              <a:ext uri="{FF2B5EF4-FFF2-40B4-BE49-F238E27FC236}">
                <a16:creationId xmlns:a16="http://schemas.microsoft.com/office/drawing/2014/main" id="{9EA6DF5D-B7AF-4657-8070-DD9765CA3986}"/>
              </a:ext>
            </a:extLst>
          </p:cNvPr>
          <p:cNvSpPr/>
          <p:nvPr/>
        </p:nvSpPr>
        <p:spPr>
          <a:xfrm rot="10800000">
            <a:off x="3667523" y="2740589"/>
            <a:ext cx="767776" cy="43216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6" name="Rectangle 65">
            <a:extLst>
              <a:ext uri="{FF2B5EF4-FFF2-40B4-BE49-F238E27FC236}">
                <a16:creationId xmlns:a16="http://schemas.microsoft.com/office/drawing/2014/main" id="{5A301F24-4ADD-4E7C-A7A0-9C5B6F3CBC6B}"/>
              </a:ext>
            </a:extLst>
          </p:cNvPr>
          <p:cNvSpPr/>
          <p:nvPr/>
        </p:nvSpPr>
        <p:spPr>
          <a:xfrm>
            <a:off x="3059211" y="1875420"/>
            <a:ext cx="1984404" cy="1115065"/>
          </a:xfrm>
          <a:prstGeom prst="rect">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59" name="Rectangle 58">
            <a:extLst>
              <a:ext uri="{FF2B5EF4-FFF2-40B4-BE49-F238E27FC236}">
                <a16:creationId xmlns:a16="http://schemas.microsoft.com/office/drawing/2014/main" id="{8C4B4159-7859-468A-9C7D-0D4C8B0024C2}"/>
              </a:ext>
            </a:extLst>
          </p:cNvPr>
          <p:cNvSpPr/>
          <p:nvPr/>
        </p:nvSpPr>
        <p:spPr>
          <a:xfrm>
            <a:off x="5156813" y="2906957"/>
            <a:ext cx="1984404" cy="2964472"/>
          </a:xfrm>
          <a:prstGeom prst="rect">
            <a:avLst/>
          </a:prstGeom>
          <a:solidFill>
            <a:schemeClr val="bg1"/>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3" name="Isosceles Triangle 27">
            <a:extLst>
              <a:ext uri="{FF2B5EF4-FFF2-40B4-BE49-F238E27FC236}">
                <a16:creationId xmlns:a16="http://schemas.microsoft.com/office/drawing/2014/main" id="{E7782FA6-E3B5-4ABC-BBB0-03F08D3529DD}"/>
              </a:ext>
            </a:extLst>
          </p:cNvPr>
          <p:cNvSpPr/>
          <p:nvPr/>
        </p:nvSpPr>
        <p:spPr>
          <a:xfrm rot="10800000">
            <a:off x="5764144" y="2740590"/>
            <a:ext cx="767776" cy="43216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7" name="Rectangle 66">
            <a:extLst>
              <a:ext uri="{FF2B5EF4-FFF2-40B4-BE49-F238E27FC236}">
                <a16:creationId xmlns:a16="http://schemas.microsoft.com/office/drawing/2014/main" id="{151CD99A-C62E-47D7-8FE1-F4CA306EBC43}"/>
              </a:ext>
            </a:extLst>
          </p:cNvPr>
          <p:cNvSpPr/>
          <p:nvPr/>
        </p:nvSpPr>
        <p:spPr>
          <a:xfrm>
            <a:off x="5155833" y="1875420"/>
            <a:ext cx="1984404" cy="1115065"/>
          </a:xfrm>
          <a:prstGeom prst="rect">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0" name="Rectangle 59">
            <a:extLst>
              <a:ext uri="{FF2B5EF4-FFF2-40B4-BE49-F238E27FC236}">
                <a16:creationId xmlns:a16="http://schemas.microsoft.com/office/drawing/2014/main" id="{AB5F8F1B-E5F9-46D4-9652-C31961D1C15D}"/>
              </a:ext>
            </a:extLst>
          </p:cNvPr>
          <p:cNvSpPr/>
          <p:nvPr/>
        </p:nvSpPr>
        <p:spPr>
          <a:xfrm>
            <a:off x="7253432" y="2906957"/>
            <a:ext cx="1984404" cy="2964472"/>
          </a:xfrm>
          <a:prstGeom prst="rect">
            <a:avLst/>
          </a:prstGeom>
          <a:solidFill>
            <a:schemeClr val="bg1"/>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4" name="Isosceles Triangle 28">
            <a:extLst>
              <a:ext uri="{FF2B5EF4-FFF2-40B4-BE49-F238E27FC236}">
                <a16:creationId xmlns:a16="http://schemas.microsoft.com/office/drawing/2014/main" id="{CBF08F2B-9E38-465D-A59B-F823B112C9B6}"/>
              </a:ext>
            </a:extLst>
          </p:cNvPr>
          <p:cNvSpPr/>
          <p:nvPr/>
        </p:nvSpPr>
        <p:spPr>
          <a:xfrm rot="10800000">
            <a:off x="7860765" y="2740590"/>
            <a:ext cx="767776" cy="432160"/>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8" name="Rectangle 67">
            <a:extLst>
              <a:ext uri="{FF2B5EF4-FFF2-40B4-BE49-F238E27FC236}">
                <a16:creationId xmlns:a16="http://schemas.microsoft.com/office/drawing/2014/main" id="{F53E1A29-CF1C-4ED7-8BED-5B7285C6E4B4}"/>
              </a:ext>
            </a:extLst>
          </p:cNvPr>
          <p:cNvSpPr/>
          <p:nvPr/>
        </p:nvSpPr>
        <p:spPr>
          <a:xfrm>
            <a:off x="7252452" y="1875420"/>
            <a:ext cx="1984404" cy="1115065"/>
          </a:xfrm>
          <a:prstGeom prst="rect">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0" name="Rectangle 69">
            <a:extLst>
              <a:ext uri="{FF2B5EF4-FFF2-40B4-BE49-F238E27FC236}">
                <a16:creationId xmlns:a16="http://schemas.microsoft.com/office/drawing/2014/main" id="{A7C9E2AF-48FB-4E57-830E-889146D1A9E5}"/>
              </a:ext>
            </a:extLst>
          </p:cNvPr>
          <p:cNvSpPr/>
          <p:nvPr/>
        </p:nvSpPr>
        <p:spPr>
          <a:xfrm>
            <a:off x="9349071" y="2906957"/>
            <a:ext cx="1984404" cy="2964472"/>
          </a:xfrm>
          <a:prstGeom prst="rect">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1" name="Isosceles Triangle 28">
            <a:extLst>
              <a:ext uri="{FF2B5EF4-FFF2-40B4-BE49-F238E27FC236}">
                <a16:creationId xmlns:a16="http://schemas.microsoft.com/office/drawing/2014/main" id="{99FF35DD-32FC-4D8E-8C50-A29D159D54A4}"/>
              </a:ext>
            </a:extLst>
          </p:cNvPr>
          <p:cNvSpPr/>
          <p:nvPr/>
        </p:nvSpPr>
        <p:spPr>
          <a:xfrm rot="10800000">
            <a:off x="9956403" y="2740590"/>
            <a:ext cx="767776" cy="432160"/>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344C496D-961D-4446-82FB-4A00B070DCD0}"/>
              </a:ext>
            </a:extLst>
          </p:cNvPr>
          <p:cNvSpPr/>
          <p:nvPr/>
        </p:nvSpPr>
        <p:spPr>
          <a:xfrm>
            <a:off x="9348090" y="1875420"/>
            <a:ext cx="1984404" cy="1115065"/>
          </a:xfrm>
          <a:prstGeom prst="rect">
            <a:avLst/>
          </a:prstGeom>
          <a:solidFill>
            <a:schemeClr val="accent5"/>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2AAB0F40-DCC7-4460-9388-FD9720FF8322}"/>
              </a:ext>
            </a:extLst>
          </p:cNvPr>
          <p:cNvSpPr/>
          <p:nvPr/>
        </p:nvSpPr>
        <p:spPr>
          <a:xfrm>
            <a:off x="4062352" y="1380355"/>
            <a:ext cx="4171359" cy="4308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r>
              <a:rPr lang="en-US" sz="1800" b="1">
                <a:solidFill>
                  <a:prstClr val="white"/>
                </a:solidFill>
                <a:latin typeface="Segoe UI Light" panose="020B0502040204020203" pitchFamily="34" charset="0"/>
                <a:cs typeface="Segoe UI Light" panose="020B0502040204020203" pitchFamily="34" charset="0"/>
              </a:rPr>
              <a:t>Horizon Cloud on Microsoft Azure</a:t>
            </a:r>
          </a:p>
        </p:txBody>
      </p:sp>
      <p:sp>
        <p:nvSpPr>
          <p:cNvPr id="36" name="TextBox 35">
            <a:extLst>
              <a:ext uri="{FF2B5EF4-FFF2-40B4-BE49-F238E27FC236}">
                <a16:creationId xmlns:a16="http://schemas.microsoft.com/office/drawing/2014/main" id="{942BBAD8-ADD7-164F-A7AD-AA84E3A465D4}"/>
              </a:ext>
            </a:extLst>
          </p:cNvPr>
          <p:cNvSpPr txBox="1"/>
          <p:nvPr/>
        </p:nvSpPr>
        <p:spPr>
          <a:xfrm>
            <a:off x="961609" y="2503201"/>
            <a:ext cx="1985385" cy="430887"/>
          </a:xfrm>
          <a:prstGeom prst="rect">
            <a:avLst/>
          </a:prstGeom>
          <a:noFill/>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Endpoints &amp; Remote Experience</a:t>
            </a:r>
          </a:p>
        </p:txBody>
      </p:sp>
      <p:sp>
        <p:nvSpPr>
          <p:cNvPr id="37" name="TextBox 36">
            <a:extLst>
              <a:ext uri="{FF2B5EF4-FFF2-40B4-BE49-F238E27FC236}">
                <a16:creationId xmlns:a16="http://schemas.microsoft.com/office/drawing/2014/main" id="{6DCED6F5-C328-B54A-AC8B-D0770B71ACEA}"/>
              </a:ext>
            </a:extLst>
          </p:cNvPr>
          <p:cNvSpPr txBox="1"/>
          <p:nvPr/>
        </p:nvSpPr>
        <p:spPr>
          <a:xfrm>
            <a:off x="7250488" y="2503200"/>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Brokering &amp; Architecture</a:t>
            </a:r>
          </a:p>
        </p:txBody>
      </p:sp>
      <p:sp>
        <p:nvSpPr>
          <p:cNvPr id="38" name="TextBox 37">
            <a:extLst>
              <a:ext uri="{FF2B5EF4-FFF2-40B4-BE49-F238E27FC236}">
                <a16:creationId xmlns:a16="http://schemas.microsoft.com/office/drawing/2014/main" id="{2DD44334-7537-5A4E-B432-FA969A91E0BA}"/>
              </a:ext>
            </a:extLst>
          </p:cNvPr>
          <p:cNvSpPr txBox="1"/>
          <p:nvPr/>
        </p:nvSpPr>
        <p:spPr>
          <a:xfrm>
            <a:off x="3057248" y="2610904"/>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Desktop Options</a:t>
            </a:r>
          </a:p>
        </p:txBody>
      </p:sp>
      <p:sp>
        <p:nvSpPr>
          <p:cNvPr id="39" name="TextBox 38">
            <a:extLst>
              <a:ext uri="{FF2B5EF4-FFF2-40B4-BE49-F238E27FC236}">
                <a16:creationId xmlns:a16="http://schemas.microsoft.com/office/drawing/2014/main" id="{78CABC9B-C313-EB4D-B8F5-2024A239C621}"/>
              </a:ext>
            </a:extLst>
          </p:cNvPr>
          <p:cNvSpPr txBox="1"/>
          <p:nvPr/>
        </p:nvSpPr>
        <p:spPr>
          <a:xfrm>
            <a:off x="5153869" y="2610904"/>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Cloud</a:t>
            </a:r>
            <a:r>
              <a:rPr lang="en-US" sz="1200" b="1">
                <a:solidFill>
                  <a:prstClr val="white"/>
                </a:solidFill>
                <a:latin typeface="Segoe UI Light" panose="020B0502040204020203" pitchFamily="34" charset="0"/>
                <a:cs typeface="Segoe UI Light" panose="020B0502040204020203" pitchFamily="34" charset="0"/>
              </a:rPr>
              <a:t> </a:t>
            </a:r>
            <a:r>
              <a:rPr lang="en-US" sz="1400" b="1">
                <a:solidFill>
                  <a:prstClr val="white"/>
                </a:solidFill>
                <a:latin typeface="Segoe UI Light" panose="020B0502040204020203" pitchFamily="34" charset="0"/>
                <a:cs typeface="Segoe UI Light" panose="020B0502040204020203" pitchFamily="34" charset="0"/>
              </a:rPr>
              <a:t>Services</a:t>
            </a:r>
            <a:endParaRPr lang="en-US" sz="1200" b="1">
              <a:solidFill>
                <a:prstClr val="white"/>
              </a:solidFill>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27AB8B6A-962C-5442-A88F-BA2CE553459D}"/>
              </a:ext>
            </a:extLst>
          </p:cNvPr>
          <p:cNvSpPr txBox="1"/>
          <p:nvPr/>
        </p:nvSpPr>
        <p:spPr>
          <a:xfrm>
            <a:off x="9347108" y="2503201"/>
            <a:ext cx="1984404" cy="430887"/>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User Environment </a:t>
            </a:r>
            <a:br>
              <a:rPr lang="en-US" sz="1400" b="1">
                <a:solidFill>
                  <a:prstClr val="white"/>
                </a:solidFill>
                <a:latin typeface="Segoe UI Light" panose="020B0502040204020203" pitchFamily="34" charset="0"/>
                <a:cs typeface="Segoe UI Light" panose="020B0502040204020203" pitchFamily="34" charset="0"/>
              </a:rPr>
            </a:br>
            <a:r>
              <a:rPr lang="en-US" sz="1400" b="1">
                <a:solidFill>
                  <a:prstClr val="white"/>
                </a:solidFill>
                <a:latin typeface="Segoe UI Light" panose="020B0502040204020203" pitchFamily="34" charset="0"/>
                <a:cs typeface="Segoe UI Light" panose="020B0502040204020203" pitchFamily="34" charset="0"/>
              </a:rPr>
              <a:t>&amp; App Management </a:t>
            </a:r>
          </a:p>
        </p:txBody>
      </p:sp>
      <p:sp>
        <p:nvSpPr>
          <p:cNvPr id="41" name="TextBox 40">
            <a:extLst>
              <a:ext uri="{FF2B5EF4-FFF2-40B4-BE49-F238E27FC236}">
                <a16:creationId xmlns:a16="http://schemas.microsoft.com/office/drawing/2014/main" id="{94A027D7-2907-7C4F-A562-CA7CEEE39754}"/>
              </a:ext>
            </a:extLst>
          </p:cNvPr>
          <p:cNvSpPr txBox="1"/>
          <p:nvPr/>
        </p:nvSpPr>
        <p:spPr>
          <a:xfrm>
            <a:off x="1038473" y="3252597"/>
            <a:ext cx="1790865" cy="2379674"/>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Wide range of platforms and endpoints (including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thin clients) </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Advanced remote protocols that adapt to network</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Extensive Remote Experience features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Real time audio/video</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Advanced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Peripheral Support</a:t>
            </a:r>
          </a:p>
        </p:txBody>
      </p:sp>
      <p:sp>
        <p:nvSpPr>
          <p:cNvPr id="42" name="TextBox 41">
            <a:extLst>
              <a:ext uri="{FF2B5EF4-FFF2-40B4-BE49-F238E27FC236}">
                <a16:creationId xmlns:a16="http://schemas.microsoft.com/office/drawing/2014/main" id="{E3D1F0CD-CF75-0F43-AB47-1094331BFA92}"/>
              </a:ext>
            </a:extLst>
          </p:cNvPr>
          <p:cNvSpPr txBox="1"/>
          <p:nvPr/>
        </p:nvSpPr>
        <p:spPr>
          <a:xfrm>
            <a:off x="7340832" y="3252596"/>
            <a:ext cx="1869925" cy="2302739"/>
          </a:xfrm>
          <a:prstGeom prst="rect">
            <a:avLst/>
          </a:prstGeom>
        </p:spPr>
        <p:txBody>
          <a:bodyPr wrap="square" lIns="0" tIns="0" rIns="0" bIns="0" rtlCol="0" anchor="t">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Cloud-optimized architecture with Global Brokering &amp; granular policies </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Single management console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Universal License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for all Horizon implementations across clouds</a:t>
            </a:r>
          </a:p>
          <a:p>
            <a:pPr marL="171417" indent="-171417" defTabSz="914225">
              <a:spcBef>
                <a:spcPts val="600"/>
              </a:spcBef>
              <a:buFont typeface="Arial" panose="020B0604020202020204" pitchFamily="34" charset="0"/>
              <a:buChar char="•"/>
              <a:defRPr/>
            </a:pPr>
            <a:endParaRPr lang="en-US" sz="1200">
              <a:solidFill>
                <a:srgbClr val="3F3F3F"/>
              </a:solidFill>
              <a:latin typeface="Segoe UI Light" panose="020B0502040204020203" pitchFamily="34" charset="0"/>
              <a:cs typeface="Segoe UI Light" panose="020B0502040204020203" pitchFamily="34" charset="0"/>
            </a:endParaRPr>
          </a:p>
        </p:txBody>
      </p:sp>
      <p:sp>
        <p:nvSpPr>
          <p:cNvPr id="43" name="TextBox 42">
            <a:extLst>
              <a:ext uri="{FF2B5EF4-FFF2-40B4-BE49-F238E27FC236}">
                <a16:creationId xmlns:a16="http://schemas.microsoft.com/office/drawing/2014/main" id="{AE0596BC-0AFD-AD48-B519-B46B54FB35C7}"/>
              </a:ext>
            </a:extLst>
          </p:cNvPr>
          <p:cNvSpPr txBox="1"/>
          <p:nvPr/>
        </p:nvSpPr>
        <p:spPr>
          <a:xfrm>
            <a:off x="3151502" y="3252597"/>
            <a:ext cx="1892111" cy="830366"/>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Non-persistent. &amp; persistent desktops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Sophisticated Power Management options </a:t>
            </a:r>
          </a:p>
        </p:txBody>
      </p:sp>
      <p:sp>
        <p:nvSpPr>
          <p:cNvPr id="44" name="TextBox 43">
            <a:extLst>
              <a:ext uri="{FF2B5EF4-FFF2-40B4-BE49-F238E27FC236}">
                <a16:creationId xmlns:a16="http://schemas.microsoft.com/office/drawing/2014/main" id="{8D3F1DE6-C0AB-D24F-93E9-D6D0C33536A0}"/>
              </a:ext>
            </a:extLst>
          </p:cNvPr>
          <p:cNvSpPr txBox="1"/>
          <p:nvPr/>
        </p:nvSpPr>
        <p:spPr>
          <a:xfrm>
            <a:off x="5245381" y="3252598"/>
            <a:ext cx="1793305" cy="2517833"/>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Image Management Service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App layering &amp;  Lifecycle Management</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Dynamic Environment Manager</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Monitoring Service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Agent Auto Update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Workspace ONE Intelligence &amp; Analytics</a:t>
            </a:r>
          </a:p>
          <a:p>
            <a:pPr marL="171417" indent="-171417" defTabSz="914225">
              <a:spcBef>
                <a:spcPts val="600"/>
              </a:spcBef>
              <a:spcAft>
                <a:spcPts val="600"/>
              </a:spcAft>
              <a:buFont typeface="Arial" panose="020B0604020202020204" pitchFamily="34" charset="0"/>
              <a:buChar char="•"/>
              <a:defRPr/>
            </a:pPr>
            <a:endParaRPr lang="en-US" sz="1100">
              <a:solidFill>
                <a:srgbClr val="3F3F3F"/>
              </a:solidFill>
              <a:latin typeface="Segoe UI Light" panose="020B0502040204020203" pitchFamily="34" charset="0"/>
              <a:cs typeface="Segoe UI Light" panose="020B0502040204020203" pitchFamily="34" charset="0"/>
            </a:endParaRPr>
          </a:p>
        </p:txBody>
      </p:sp>
      <p:sp>
        <p:nvSpPr>
          <p:cNvPr id="45" name="TextBox 44">
            <a:extLst>
              <a:ext uri="{FF2B5EF4-FFF2-40B4-BE49-F238E27FC236}">
                <a16:creationId xmlns:a16="http://schemas.microsoft.com/office/drawing/2014/main" id="{B1502438-1E21-0047-AA00-B2A437361ABB}"/>
              </a:ext>
            </a:extLst>
          </p:cNvPr>
          <p:cNvSpPr txBox="1"/>
          <p:nvPr/>
        </p:nvSpPr>
        <p:spPr>
          <a:xfrm>
            <a:off x="9427882" y="3252597"/>
            <a:ext cx="1885704" cy="2475391"/>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VMware Dynamic Environment Manager works with FSLogix Profile &amp; Office 365 Container</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Adds traditional user environment management features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AppVolumes for lesser and leaner Images, Dynamic App Delivery &amp; sophisticated LCM  </a:t>
            </a:r>
          </a:p>
          <a:p>
            <a:pPr marL="171417" indent="-171417" defTabSz="914225">
              <a:spcBef>
                <a:spcPts val="600"/>
              </a:spcBef>
              <a:spcAft>
                <a:spcPts val="600"/>
              </a:spcAft>
              <a:buFont typeface="Arial" panose="020B0604020202020204" pitchFamily="34" charset="0"/>
              <a:buChar char="•"/>
              <a:defRPr/>
            </a:pPr>
            <a:endParaRPr lang="en-US" sz="1100">
              <a:solidFill>
                <a:srgbClr val="3F3F3F"/>
              </a:solidFill>
              <a:latin typeface="Segoe UI Light" panose="020B0502040204020203" pitchFamily="34" charset="0"/>
              <a:cs typeface="Segoe UI Light" panose="020B0502040204020203" pitchFamily="34" charset="0"/>
            </a:endParaRPr>
          </a:p>
        </p:txBody>
      </p:sp>
      <p:sp>
        <p:nvSpPr>
          <p:cNvPr id="73" name="Rectangle 72">
            <a:extLst>
              <a:ext uri="{FF2B5EF4-FFF2-40B4-BE49-F238E27FC236}">
                <a16:creationId xmlns:a16="http://schemas.microsoft.com/office/drawing/2014/main" id="{CE5D48F6-C703-48C2-890B-820C0D32BCA9}"/>
              </a:ext>
            </a:extLst>
          </p:cNvPr>
          <p:cNvSpPr/>
          <p:nvPr/>
        </p:nvSpPr>
        <p:spPr>
          <a:xfrm>
            <a:off x="961608" y="5976123"/>
            <a:ext cx="10369902" cy="430826"/>
          </a:xfrm>
          <a:prstGeom prst="rect">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r>
              <a:rPr lang="en-US" sz="1800" b="1">
                <a:solidFill>
                  <a:prstClr val="white"/>
                </a:solidFill>
                <a:latin typeface="Segoe UI Light" panose="020B0502040204020203" pitchFamily="34" charset="0"/>
                <a:cs typeface="Segoe UI Light" panose="020B0502040204020203" pitchFamily="34" charset="0"/>
              </a:rPr>
              <a:t>Windows Virtual Desktop</a:t>
            </a:r>
          </a:p>
        </p:txBody>
      </p:sp>
      <p:pic>
        <p:nvPicPr>
          <p:cNvPr id="55" name="Picture 54">
            <a:extLst>
              <a:ext uri="{FF2B5EF4-FFF2-40B4-BE49-F238E27FC236}">
                <a16:creationId xmlns:a16="http://schemas.microsoft.com/office/drawing/2014/main" id="{234C18A1-3208-1940-9310-538C3AE0CA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14445" y="6044349"/>
            <a:ext cx="309692" cy="294373"/>
          </a:xfrm>
          <a:prstGeom prst="rect">
            <a:avLst/>
          </a:prstGeom>
        </p:spPr>
      </p:pic>
      <p:pic>
        <p:nvPicPr>
          <p:cNvPr id="74" name="Graphic 73">
            <a:extLst>
              <a:ext uri="{FF2B5EF4-FFF2-40B4-BE49-F238E27FC236}">
                <a16:creationId xmlns:a16="http://schemas.microsoft.com/office/drawing/2014/main" id="{F21A56D6-F712-4FEC-BB27-F15244FCB88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19757" y="2043400"/>
            <a:ext cx="677426" cy="327422"/>
          </a:xfrm>
          <a:prstGeom prst="rect">
            <a:avLst/>
          </a:prstGeom>
        </p:spPr>
      </p:pic>
      <p:pic>
        <p:nvPicPr>
          <p:cNvPr id="75" name="Graphic 74">
            <a:extLst>
              <a:ext uri="{FF2B5EF4-FFF2-40B4-BE49-F238E27FC236}">
                <a16:creationId xmlns:a16="http://schemas.microsoft.com/office/drawing/2014/main" id="{5F57E5C4-A29C-4D65-9F1B-12731C06F5A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814466" y="2008917"/>
            <a:ext cx="495774" cy="451794"/>
          </a:xfrm>
          <a:prstGeom prst="rect">
            <a:avLst/>
          </a:prstGeom>
        </p:spPr>
      </p:pic>
      <p:pic>
        <p:nvPicPr>
          <p:cNvPr id="76" name="Graphic 75">
            <a:extLst>
              <a:ext uri="{FF2B5EF4-FFF2-40B4-BE49-F238E27FC236}">
                <a16:creationId xmlns:a16="http://schemas.microsoft.com/office/drawing/2014/main" id="{7C16E0DE-8914-4B3B-B1A9-994B7D07655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802670" y="2017435"/>
            <a:ext cx="662527" cy="379350"/>
          </a:xfrm>
          <a:prstGeom prst="rect">
            <a:avLst/>
          </a:prstGeom>
        </p:spPr>
      </p:pic>
      <p:pic>
        <p:nvPicPr>
          <p:cNvPr id="77" name="Graphic 76">
            <a:extLst>
              <a:ext uri="{FF2B5EF4-FFF2-40B4-BE49-F238E27FC236}">
                <a16:creationId xmlns:a16="http://schemas.microsoft.com/office/drawing/2014/main" id="{7586A0A9-2AB8-42EC-8FF5-90B9C74CDDE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985158" y="1978601"/>
            <a:ext cx="497109" cy="457019"/>
          </a:xfrm>
          <a:prstGeom prst="rect">
            <a:avLst/>
          </a:prstGeom>
        </p:spPr>
      </p:pic>
      <p:pic>
        <p:nvPicPr>
          <p:cNvPr id="78" name="Graphic 77">
            <a:extLst>
              <a:ext uri="{FF2B5EF4-FFF2-40B4-BE49-F238E27FC236}">
                <a16:creationId xmlns:a16="http://schemas.microsoft.com/office/drawing/2014/main" id="{05903506-408F-4493-805C-5BB6639EC9B5}"/>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38085" y="2005832"/>
            <a:ext cx="402557" cy="402557"/>
          </a:xfrm>
          <a:prstGeom prst="rect">
            <a:avLst/>
          </a:prstGeom>
        </p:spPr>
      </p:pic>
      <p:grpSp>
        <p:nvGrpSpPr>
          <p:cNvPr id="46" name="Group 45">
            <a:extLst>
              <a:ext uri="{FF2B5EF4-FFF2-40B4-BE49-F238E27FC236}">
                <a16:creationId xmlns:a16="http://schemas.microsoft.com/office/drawing/2014/main" id="{C3BF617F-B3D0-6B48-8802-DD8116F790B2}"/>
              </a:ext>
            </a:extLst>
          </p:cNvPr>
          <p:cNvGrpSpPr/>
          <p:nvPr/>
        </p:nvGrpSpPr>
        <p:grpSpPr>
          <a:xfrm>
            <a:off x="10634706" y="1659099"/>
            <a:ext cx="747403" cy="114040"/>
            <a:chOff x="863272" y="6563918"/>
            <a:chExt cx="861082" cy="135727"/>
          </a:xfrm>
          <a:solidFill>
            <a:schemeClr val="accent1"/>
          </a:solidFill>
        </p:grpSpPr>
        <p:sp>
          <p:nvSpPr>
            <p:cNvPr id="47" name="Freeform 6">
              <a:extLst>
                <a:ext uri="{FF2B5EF4-FFF2-40B4-BE49-F238E27FC236}">
                  <a16:creationId xmlns:a16="http://schemas.microsoft.com/office/drawing/2014/main" id="{776620FE-5DBA-B14D-B174-0C4D28C5CA9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48" name="Freeform 7">
              <a:extLst>
                <a:ext uri="{FF2B5EF4-FFF2-40B4-BE49-F238E27FC236}">
                  <a16:creationId xmlns:a16="http://schemas.microsoft.com/office/drawing/2014/main" id="{E7FE7D47-0A65-3944-95B4-ED79C0861DBA}"/>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49" name="Freeform 8">
              <a:extLst>
                <a:ext uri="{FF2B5EF4-FFF2-40B4-BE49-F238E27FC236}">
                  <a16:creationId xmlns:a16="http://schemas.microsoft.com/office/drawing/2014/main" id="{391AF832-9F2C-584C-8FA3-649E5799A823}"/>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0" name="Freeform 9">
              <a:extLst>
                <a:ext uri="{FF2B5EF4-FFF2-40B4-BE49-F238E27FC236}">
                  <a16:creationId xmlns:a16="http://schemas.microsoft.com/office/drawing/2014/main" id="{764EFE28-F04D-3F4B-9924-203380AB05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1" name="Freeform 10">
              <a:extLst>
                <a:ext uri="{FF2B5EF4-FFF2-40B4-BE49-F238E27FC236}">
                  <a16:creationId xmlns:a16="http://schemas.microsoft.com/office/drawing/2014/main" id="{DF99134E-F2A7-634F-AFDB-79FEFE92ECB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2" name="Freeform 11">
              <a:extLst>
                <a:ext uri="{FF2B5EF4-FFF2-40B4-BE49-F238E27FC236}">
                  <a16:creationId xmlns:a16="http://schemas.microsoft.com/office/drawing/2014/main" id="{014E4728-1738-C941-BE27-0D8D9B294CB0}"/>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3" name="Freeform 12">
              <a:extLst>
                <a:ext uri="{FF2B5EF4-FFF2-40B4-BE49-F238E27FC236}">
                  <a16:creationId xmlns:a16="http://schemas.microsoft.com/office/drawing/2014/main" id="{D75B227A-54A9-974E-885D-53972EE8BA1F}"/>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422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3035808"/>
            <a:ext cx="6400800" cy="498598"/>
          </a:xfrm>
        </p:spPr>
        <p:txBody>
          <a:bodyPr/>
          <a:lstStyle/>
          <a:p>
            <a:r>
              <a:rPr lang="en-US" dirty="0"/>
              <a:t>WVD Deployment Walkthrough</a:t>
            </a:r>
          </a:p>
        </p:txBody>
      </p:sp>
    </p:spTree>
    <p:extLst>
      <p:ext uri="{BB962C8B-B14F-4D97-AF65-F5344CB8AC3E}">
        <p14:creationId xmlns:p14="http://schemas.microsoft.com/office/powerpoint/2010/main" val="241508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5BAF0-FF8D-4502-A7F0-998F5FFFF1FC}"/>
              </a:ext>
            </a:extLst>
          </p:cNvPr>
          <p:cNvSpPr>
            <a:spLocks noGrp="1"/>
          </p:cNvSpPr>
          <p:nvPr>
            <p:ph type="title"/>
          </p:nvPr>
        </p:nvSpPr>
        <p:spPr/>
        <p:txBody>
          <a:bodyPr/>
          <a:lstStyle/>
          <a:p>
            <a:r>
              <a:rPr lang="en-US" dirty="0"/>
              <a:t>Major Deployment Milestones</a:t>
            </a:r>
          </a:p>
        </p:txBody>
      </p:sp>
      <p:sp>
        <p:nvSpPr>
          <p:cNvPr id="4" name="Rectangle 3">
            <a:extLst>
              <a:ext uri="{FF2B5EF4-FFF2-40B4-BE49-F238E27FC236}">
                <a16:creationId xmlns:a16="http://schemas.microsoft.com/office/drawing/2014/main" id="{8C34CE07-8CDC-4D72-8A75-3C311166BD4F}"/>
              </a:ext>
            </a:extLst>
          </p:cNvPr>
          <p:cNvSpPr/>
          <p:nvPr/>
        </p:nvSpPr>
        <p:spPr>
          <a:xfrm>
            <a:off x="454403" y="1410015"/>
            <a:ext cx="11317386" cy="5307538"/>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79285" tIns="89642" rIns="179285" bIns="89642" rtlCol="0" anchor="t" anchorCtr="0"/>
          <a:lstStyle/>
          <a:p>
            <a:pPr marL="285750" marR="0" lvl="0" indent="-28575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800" dirty="0">
                <a:solidFill>
                  <a:srgbClr val="1A1A1A"/>
                </a:solidFill>
                <a:latin typeface="Segoe UI"/>
                <a:ea typeface="Segoe UI" pitchFamily="34" charset="0"/>
                <a:cs typeface="Segoe UI" pitchFamily="34" charset="0"/>
                <a:hlinkClick r:id="rId2"/>
              </a:rPr>
              <a:t>Meet Prerequisites</a:t>
            </a:r>
            <a:r>
              <a:rPr lang="en-US" sz="2800" dirty="0">
                <a:solidFill>
                  <a:srgbClr val="1A1A1A"/>
                </a:solidFill>
                <a:latin typeface="Segoe UI"/>
                <a:ea typeface="Segoe UI" pitchFamily="34" charset="0"/>
                <a:cs typeface="Segoe UI" pitchFamily="34" charset="0"/>
              </a:rPr>
              <a:t> (AAD, AD or AADDS, Subscription, Licenses)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800" dirty="0">
                <a:solidFill>
                  <a:srgbClr val="1A1A1A"/>
                </a:solidFill>
                <a:latin typeface="Segoe UI"/>
                <a:ea typeface="Segoe UI" pitchFamily="34" charset="0"/>
                <a:cs typeface="Segoe UI" pitchFamily="34" charset="0"/>
                <a:hlinkClick r:id="rId3"/>
              </a:rPr>
              <a:t>Authorize WVD</a:t>
            </a:r>
            <a:r>
              <a:rPr lang="en-US" sz="2800" dirty="0">
                <a:solidFill>
                  <a:srgbClr val="1A1A1A"/>
                </a:solidFill>
                <a:latin typeface="Segoe UI"/>
                <a:ea typeface="Segoe UI" pitchFamily="34" charset="0"/>
                <a:cs typeface="Segoe UI" pitchFamily="34" charset="0"/>
              </a:rPr>
              <a:t> To Access Your Azure AD Tenant</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800" dirty="0">
                <a:solidFill>
                  <a:srgbClr val="1A1A1A"/>
                </a:solidFill>
                <a:latin typeface="Segoe UI"/>
                <a:ea typeface="Segoe UI" pitchFamily="34" charset="0"/>
                <a:cs typeface="Segoe UI" pitchFamily="34" charset="0"/>
                <a:hlinkClick r:id="rId4"/>
              </a:rPr>
              <a:t>Assign Tenant Creator Role</a:t>
            </a:r>
            <a:r>
              <a:rPr lang="en-US" sz="2800" dirty="0">
                <a:solidFill>
                  <a:srgbClr val="1A1A1A"/>
                </a:solidFill>
                <a:latin typeface="Segoe UI"/>
                <a:ea typeface="Segoe UI" pitchFamily="34" charset="0"/>
                <a:cs typeface="Segoe UI" pitchFamily="34" charset="0"/>
              </a:rPr>
              <a:t> To AAD WVD Application</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800" dirty="0">
                <a:solidFill>
                  <a:srgbClr val="1A1A1A"/>
                </a:solidFill>
                <a:latin typeface="Segoe UI"/>
                <a:ea typeface="Segoe UI" pitchFamily="34" charset="0"/>
                <a:cs typeface="Segoe UI" pitchFamily="34" charset="0"/>
                <a:hlinkClick r:id="rId5"/>
              </a:rPr>
              <a:t>Create WVD Tenant</a:t>
            </a:r>
            <a:r>
              <a:rPr lang="en-US" sz="2800" dirty="0">
                <a:solidFill>
                  <a:srgbClr val="1A1A1A"/>
                </a:solidFill>
                <a:latin typeface="Segoe UI"/>
                <a:ea typeface="Segoe UI" pitchFamily="34" charset="0"/>
                <a:cs typeface="Segoe UI" pitchFamily="34" charset="0"/>
              </a:rPr>
              <a:t> – You can create many tenants.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800" dirty="0">
                <a:solidFill>
                  <a:srgbClr val="1A1A1A"/>
                </a:solidFill>
                <a:latin typeface="Segoe UI"/>
                <a:ea typeface="Segoe UI" pitchFamily="34" charset="0"/>
                <a:cs typeface="Segoe UI" pitchFamily="34" charset="0"/>
              </a:rPr>
              <a:t>Optional – </a:t>
            </a:r>
            <a:r>
              <a:rPr lang="en-US" sz="2800" dirty="0">
                <a:solidFill>
                  <a:srgbClr val="1A1A1A"/>
                </a:solidFill>
                <a:latin typeface="Segoe UI"/>
                <a:ea typeface="Segoe UI" pitchFamily="34" charset="0"/>
                <a:cs typeface="Segoe UI" pitchFamily="34" charset="0"/>
                <a:hlinkClick r:id="rId6"/>
              </a:rPr>
              <a:t>Create Service Principal</a:t>
            </a:r>
            <a:r>
              <a:rPr lang="en-US" sz="2800" dirty="0">
                <a:solidFill>
                  <a:srgbClr val="1A1A1A"/>
                </a:solidFill>
                <a:latin typeface="Segoe UI"/>
                <a:ea typeface="Segoe UI" pitchFamily="34" charset="0"/>
                <a:cs typeface="Segoe UI" pitchFamily="34" charset="0"/>
              </a:rPr>
              <a:t> &amp; Assign Permissions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800" dirty="0">
                <a:solidFill>
                  <a:srgbClr val="1A1A1A"/>
                </a:solidFill>
                <a:latin typeface="Segoe UI"/>
                <a:ea typeface="Segoe UI" pitchFamily="34" charset="0"/>
                <a:cs typeface="Segoe UI" pitchFamily="34" charset="0"/>
              </a:rPr>
              <a:t>Optional – </a:t>
            </a:r>
            <a:r>
              <a:rPr lang="en-US" sz="2800" dirty="0">
                <a:solidFill>
                  <a:srgbClr val="1A1A1A"/>
                </a:solidFill>
                <a:latin typeface="Segoe UI"/>
                <a:ea typeface="Segoe UI" pitchFamily="34" charset="0"/>
                <a:cs typeface="Segoe UI" pitchFamily="34" charset="0"/>
                <a:hlinkClick r:id="rId7"/>
              </a:rPr>
              <a:t>Deploy FSLogix</a:t>
            </a:r>
            <a:r>
              <a:rPr lang="en-US" sz="2800" dirty="0">
                <a:solidFill>
                  <a:srgbClr val="1A1A1A"/>
                </a:solidFill>
                <a:latin typeface="Segoe UI"/>
                <a:ea typeface="Segoe UI" pitchFamily="34" charset="0"/>
                <a:cs typeface="Segoe UI" pitchFamily="34" charset="0"/>
              </a:rPr>
              <a:t> &amp; Related Services </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800" dirty="0">
                <a:solidFill>
                  <a:srgbClr val="1A1A1A"/>
                </a:solidFill>
                <a:latin typeface="Segoe UI"/>
                <a:ea typeface="Segoe UI" pitchFamily="34" charset="0"/>
                <a:cs typeface="Segoe UI" pitchFamily="34" charset="0"/>
              </a:rPr>
              <a:t>Optional – </a:t>
            </a:r>
            <a:r>
              <a:rPr lang="en-US" sz="2800" dirty="0">
                <a:solidFill>
                  <a:srgbClr val="1A1A1A"/>
                </a:solidFill>
                <a:latin typeface="Segoe UI"/>
                <a:ea typeface="Segoe UI" pitchFamily="34" charset="0"/>
                <a:cs typeface="Segoe UI" pitchFamily="34" charset="0"/>
                <a:hlinkClick r:id="rId8"/>
              </a:rPr>
              <a:t>Create a custom image</a:t>
            </a:r>
            <a:r>
              <a:rPr lang="en-US" sz="2800" dirty="0">
                <a:solidFill>
                  <a:srgbClr val="1A1A1A"/>
                </a:solidFill>
                <a:latin typeface="Segoe UI"/>
                <a:ea typeface="Segoe UI" pitchFamily="34" charset="0"/>
                <a:cs typeface="Segoe UI" pitchFamily="34" charset="0"/>
              </a:rPr>
              <a:t>.</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800" dirty="0">
                <a:solidFill>
                  <a:srgbClr val="1A1A1A"/>
                </a:solidFill>
                <a:latin typeface="Segoe UI"/>
                <a:ea typeface="Segoe UI" pitchFamily="34" charset="0"/>
                <a:cs typeface="Segoe UI" pitchFamily="34" charset="0"/>
                <a:hlinkClick r:id="rId9"/>
              </a:rPr>
              <a:t>Create Host Pool </a:t>
            </a:r>
            <a:r>
              <a:rPr lang="en-US" sz="2800" dirty="0">
                <a:solidFill>
                  <a:srgbClr val="1A1A1A"/>
                </a:solidFill>
                <a:latin typeface="Segoe UI"/>
                <a:ea typeface="Segoe UI" pitchFamily="34" charset="0"/>
                <a:cs typeface="Segoe UI" pitchFamily="34" charset="0"/>
              </a:rPr>
              <a:t>(Portal, PowerShell, Template)</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800" dirty="0">
                <a:solidFill>
                  <a:srgbClr val="1A1A1A"/>
                </a:solidFill>
                <a:latin typeface="Segoe UI"/>
                <a:ea typeface="Segoe UI" pitchFamily="34" charset="0"/>
                <a:cs typeface="Segoe UI" pitchFamily="34" charset="0"/>
              </a:rPr>
              <a:t>Optional – </a:t>
            </a:r>
            <a:r>
              <a:rPr lang="en-US" sz="2800" dirty="0">
                <a:solidFill>
                  <a:srgbClr val="1A1A1A"/>
                </a:solidFill>
                <a:latin typeface="Segoe UI"/>
                <a:ea typeface="Segoe UI" pitchFamily="34" charset="0"/>
                <a:cs typeface="Segoe UI" pitchFamily="34" charset="0"/>
                <a:hlinkClick r:id="rId10"/>
              </a:rPr>
              <a:t>Create &amp; Publish Remote Application</a:t>
            </a:r>
            <a:endParaRPr lang="en-US" sz="2800" dirty="0">
              <a:solidFill>
                <a:srgbClr val="1A1A1A"/>
              </a:solidFill>
              <a:latin typeface="Segoe UI"/>
              <a:ea typeface="Segoe UI" pitchFamily="34" charset="0"/>
              <a:cs typeface="Segoe UI" pitchFamily="34" charset="0"/>
            </a:endParaRP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800" dirty="0">
                <a:solidFill>
                  <a:srgbClr val="1A1A1A"/>
                </a:solidFill>
                <a:latin typeface="Segoe UI"/>
                <a:ea typeface="Segoe UI" pitchFamily="34" charset="0"/>
                <a:cs typeface="Segoe UI" pitchFamily="34" charset="0"/>
              </a:rPr>
              <a:t>Deploy </a:t>
            </a:r>
            <a:r>
              <a:rPr lang="en-US" sz="2800" dirty="0">
                <a:solidFill>
                  <a:srgbClr val="1A1A1A"/>
                </a:solidFill>
                <a:latin typeface="Segoe UI"/>
                <a:ea typeface="Segoe UI" pitchFamily="34" charset="0"/>
                <a:cs typeface="Segoe UI" pitchFamily="34" charset="0"/>
                <a:hlinkClick r:id="rId11"/>
              </a:rPr>
              <a:t>Clients</a:t>
            </a:r>
            <a:r>
              <a:rPr lang="en-US" sz="2800" dirty="0">
                <a:solidFill>
                  <a:srgbClr val="1A1A1A"/>
                </a:solidFill>
                <a:latin typeface="Segoe UI"/>
                <a:ea typeface="Segoe UI" pitchFamily="34" charset="0"/>
                <a:cs typeface="Segoe UI" pitchFamily="34" charset="0"/>
              </a:rPr>
              <a:t> or Direct Users to </a:t>
            </a:r>
            <a:r>
              <a:rPr lang="en-US" sz="2800" dirty="0">
                <a:solidFill>
                  <a:srgbClr val="1A1A1A"/>
                </a:solidFill>
                <a:latin typeface="Segoe UI"/>
                <a:ea typeface="Segoe UI" pitchFamily="34" charset="0"/>
                <a:cs typeface="Segoe UI" pitchFamily="34" charset="0"/>
                <a:hlinkClick r:id="rId12"/>
              </a:rPr>
              <a:t>Web Client</a:t>
            </a:r>
            <a:r>
              <a:rPr lang="en-US" sz="2800" dirty="0">
                <a:solidFill>
                  <a:srgbClr val="1A1A1A"/>
                </a:solidFill>
                <a:latin typeface="Segoe UI"/>
                <a:ea typeface="Segoe UI" pitchFamily="34" charset="0"/>
                <a:cs typeface="Segoe UI" pitchFamily="34" charset="0"/>
              </a:rPr>
              <a:t>.</a:t>
            </a:r>
          </a:p>
          <a:p>
            <a:pPr marL="457200" marR="0" lvl="0" indent="-45720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lang="en-US" sz="2800" dirty="0">
              <a:solidFill>
                <a:srgbClr val="1A1A1A"/>
              </a:solidFill>
              <a:latin typeface="Segoe UI"/>
              <a:ea typeface="Segoe UI" pitchFamily="34" charset="0"/>
              <a:cs typeface="Segoe UI" pitchFamily="34" charset="0"/>
            </a:endParaRPr>
          </a:p>
          <a:p>
            <a:pPr marL="457200" marR="0" lvl="0" indent="-45720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304595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A00442-E04E-4403-97D8-D00492B0DB3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4099"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7A00442-E04E-4403-97D8-D00492B0DB3B}"/>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4" y="440919"/>
            <a:ext cx="11336039" cy="757914"/>
          </a:xfrm>
        </p:spPr>
        <p:txBody>
          <a:bodyPr/>
          <a:lstStyle/>
          <a:p>
            <a:r>
              <a:rPr lang="en-US" dirty="0"/>
              <a:t>Prerequisites Check</a:t>
            </a:r>
          </a:p>
        </p:txBody>
      </p:sp>
      <p:sp>
        <p:nvSpPr>
          <p:cNvPr id="8" name="Rectangle 7">
            <a:extLst>
              <a:ext uri="{FF2B5EF4-FFF2-40B4-BE49-F238E27FC236}">
                <a16:creationId xmlns:a16="http://schemas.microsoft.com/office/drawing/2014/main" id="{1B574D3C-E7C6-4648-ADB3-AE7DCCC6C7AF}"/>
              </a:ext>
            </a:extLst>
          </p:cNvPr>
          <p:cNvSpPr/>
          <p:nvPr/>
        </p:nvSpPr>
        <p:spPr>
          <a:xfrm>
            <a:off x="445077" y="2091332"/>
            <a:ext cx="11317386" cy="4396177"/>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79285" tIns="89642" rIns="179285" bIns="89642" rtlCol="0" anchor="t" anchorCtr="0"/>
          <a:lstStyle/>
          <a:p>
            <a:pPr defTabSz="914102" fontAlgn="base">
              <a:lnSpc>
                <a:spcPct val="90000"/>
              </a:lnSpc>
              <a:spcBef>
                <a:spcPts val="588"/>
              </a:spcBef>
            </a:pPr>
            <a:endParaRPr lang="en-US" sz="1200" dirty="0">
              <a:solidFill>
                <a:schemeClr val="tx1"/>
              </a:solidFill>
              <a:ea typeface="Segoe UI" pitchFamily="34" charset="0"/>
              <a:cs typeface="Segoe UI" pitchFamily="34" charset="0"/>
            </a:endParaRPr>
          </a:p>
          <a:p>
            <a:pPr defTabSz="914102" fontAlgn="base">
              <a:lnSpc>
                <a:spcPct val="90000"/>
              </a:lnSpc>
              <a:spcBef>
                <a:spcPts val="588"/>
              </a:spcBef>
            </a:pPr>
            <a:r>
              <a:rPr lang="en-US" sz="1200" dirty="0">
                <a:solidFill>
                  <a:schemeClr val="tx1"/>
                </a:solidFill>
                <a:ea typeface="Segoe UI" pitchFamily="34" charset="0"/>
                <a:cs typeface="Segoe UI" pitchFamily="34" charset="0"/>
              </a:rPr>
              <a:t>Azure Subscription w/Contributor or Above</a:t>
            </a:r>
          </a:p>
          <a:p>
            <a:pPr defTabSz="914102" fontAlgn="base">
              <a:lnSpc>
                <a:spcPct val="90000"/>
              </a:lnSpc>
              <a:spcBef>
                <a:spcPts val="1961"/>
              </a:spcBef>
            </a:pPr>
            <a:r>
              <a:rPr lang="en-US" sz="1200" dirty="0">
                <a:solidFill>
                  <a:schemeClr val="tx1"/>
                </a:solidFill>
                <a:ea typeface="Segoe UI" pitchFamily="34" charset="0"/>
                <a:cs typeface="Segoe UI" pitchFamily="34" charset="0"/>
              </a:rPr>
              <a:t>Azure Active Directory setup (all users are in AD synced to WVD, and WVD machines must be joined to AD)</a:t>
            </a:r>
          </a:p>
          <a:p>
            <a:pPr marL="354820"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Full admin rights to Azure AD </a:t>
            </a:r>
          </a:p>
          <a:p>
            <a:pPr marL="812003" lvl="1"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Global administrator account within the Azure Active Directory tenant - Must be sourced from the AAD tenant in which you're trying to create WVD tenant. This process doesn't support Azure Active Directory B2B (guest) accounts.</a:t>
            </a:r>
          </a:p>
          <a:p>
            <a:pPr marL="812003" lvl="1"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The administrator account must be a work or school account</a:t>
            </a:r>
          </a:p>
          <a:p>
            <a:pPr marL="354820"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Azure AD Connect already set up to Sync on-prem to Azure</a:t>
            </a:r>
          </a:p>
          <a:p>
            <a:pPr marL="354820" indent="-219117" defTabSz="914102" fontAlgn="base">
              <a:lnSpc>
                <a:spcPct val="90000"/>
              </a:lnSpc>
              <a:spcBef>
                <a:spcPts val="1176"/>
              </a:spcBef>
              <a:buFont typeface="Arial" panose="020B0604020202020204" pitchFamily="34" charset="0"/>
              <a:buChar char="•"/>
            </a:pPr>
            <a:r>
              <a:rPr lang="en-US" sz="1100" dirty="0">
                <a:solidFill>
                  <a:schemeClr val="tx1"/>
                </a:solidFill>
                <a:ea typeface="Segoe UI" pitchFamily="34" charset="0"/>
                <a:cs typeface="Segoe UI" pitchFamily="34" charset="0"/>
              </a:rPr>
              <a:t>GUID for AAD </a:t>
            </a:r>
          </a:p>
          <a:p>
            <a:pPr defTabSz="914102" fontAlgn="base">
              <a:lnSpc>
                <a:spcPct val="90000"/>
              </a:lnSpc>
              <a:spcBef>
                <a:spcPts val="1961"/>
              </a:spcBef>
            </a:pPr>
            <a:r>
              <a:rPr lang="en-US" sz="1200" dirty="0">
                <a:solidFill>
                  <a:schemeClr val="tx1"/>
                </a:solidFill>
                <a:ea typeface="Segoe UI" pitchFamily="34" charset="0"/>
                <a:cs typeface="Segoe UI" pitchFamily="34" charset="0"/>
              </a:rPr>
              <a:t>Domain controller or Azure AD Domain Services running in Azure Subscription</a:t>
            </a:r>
          </a:p>
          <a:p>
            <a:pPr defTabSz="914102" fontAlgn="base">
              <a:lnSpc>
                <a:spcPct val="90000"/>
              </a:lnSpc>
              <a:spcBef>
                <a:spcPts val="1961"/>
              </a:spcBef>
            </a:pPr>
            <a:r>
              <a:rPr lang="en-US" sz="1200">
                <a:solidFill>
                  <a:schemeClr val="tx1"/>
                </a:solidFill>
                <a:ea typeface="Segoe UI" pitchFamily="34" charset="0"/>
                <a:cs typeface="Segoe UI" pitchFamily="34" charset="0"/>
              </a:rPr>
              <a:t>Networking</a:t>
            </a:r>
            <a:r>
              <a:rPr lang="en-US" sz="1200" dirty="0">
                <a:solidFill>
                  <a:schemeClr val="tx1"/>
                </a:solidFill>
                <a:ea typeface="Segoe UI" pitchFamily="34" charset="0"/>
                <a:cs typeface="Segoe UI" pitchFamily="34" charset="0"/>
              </a:rPr>
              <a:t>/on-prem connectivity – express route, VPN, etc.</a:t>
            </a:r>
          </a:p>
          <a:p>
            <a:pPr defTabSz="914102" fontAlgn="base">
              <a:lnSpc>
                <a:spcPct val="90000"/>
              </a:lnSpc>
              <a:spcBef>
                <a:spcPts val="1961"/>
              </a:spcBef>
            </a:pPr>
            <a:r>
              <a:rPr lang="en-US" sz="1200" dirty="0">
                <a:solidFill>
                  <a:schemeClr val="tx1"/>
                </a:solidFill>
                <a:ea typeface="Segoe UI" pitchFamily="34" charset="0"/>
                <a:cs typeface="Segoe UI" pitchFamily="34" charset="0"/>
              </a:rPr>
              <a:t>Entitlement check (licensing)</a:t>
            </a:r>
          </a:p>
          <a:p>
            <a:pPr defTabSz="914102" fontAlgn="base">
              <a:lnSpc>
                <a:spcPct val="90000"/>
              </a:lnSpc>
              <a:spcBef>
                <a:spcPts val="1961"/>
              </a:spcBef>
            </a:pPr>
            <a:r>
              <a:rPr lang="en-US" sz="1200" dirty="0">
                <a:solidFill>
                  <a:schemeClr val="tx1"/>
                </a:solidFill>
                <a:ea typeface="Segoe UI" pitchFamily="34" charset="0"/>
                <a:cs typeface="Segoe UI" pitchFamily="34" charset="0"/>
              </a:rPr>
              <a:t>All users leveraging WVD are able to log into both AAD and AD with the same UPN (e.g., </a:t>
            </a:r>
            <a:r>
              <a:rPr lang="en-US" sz="1200" dirty="0">
                <a:solidFill>
                  <a:schemeClr val="tx1"/>
                </a:solidFill>
                <a:ea typeface="Segoe UI" pitchFamily="34" charset="0"/>
                <a:cs typeface="Segoe UI" pitchFamily="34" charset="0"/>
                <a:hlinkClick r:id="rId7"/>
              </a:rPr>
              <a:t>rmcbrine@microsoft.com</a:t>
            </a:r>
            <a:r>
              <a:rPr lang="en-US" sz="1200" dirty="0">
                <a:solidFill>
                  <a:schemeClr val="tx1"/>
                </a:solidFill>
                <a:ea typeface="Segoe UI" pitchFamily="34" charset="0"/>
                <a:cs typeface="Segoe UI" pitchFamily="34" charset="0"/>
              </a:rPr>
              <a:t> used to log into both the WVD portal and AD-joined machines)</a:t>
            </a:r>
          </a:p>
          <a:p>
            <a:pPr defTabSz="914102" fontAlgn="base">
              <a:lnSpc>
                <a:spcPct val="90000"/>
              </a:lnSpc>
              <a:spcBef>
                <a:spcPts val="1961"/>
              </a:spcBef>
            </a:pPr>
            <a:endParaRPr lang="en-US" sz="1200" dirty="0">
              <a:solidFill>
                <a:schemeClr val="tx1"/>
              </a:solidFill>
              <a:ea typeface="Segoe UI" pitchFamily="34" charset="0"/>
              <a:cs typeface="Segoe UI" pitchFamily="34" charset="0"/>
            </a:endParaRPr>
          </a:p>
          <a:p>
            <a:pPr defTabSz="914102" fontAlgn="base">
              <a:lnSpc>
                <a:spcPct val="90000"/>
              </a:lnSpc>
              <a:spcBef>
                <a:spcPts val="1961"/>
              </a:spcBef>
            </a:pPr>
            <a:endParaRPr lang="en-US" sz="1400" dirty="0">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E5F4E7B5-00AE-4A08-A35A-560DB82B7BBB}"/>
              </a:ext>
            </a:extLst>
          </p:cNvPr>
          <p:cNvSpPr/>
          <p:nvPr/>
        </p:nvSpPr>
        <p:spPr bwMode="auto">
          <a:xfrm>
            <a:off x="445077" y="1424154"/>
            <a:ext cx="11317386" cy="679442"/>
          </a:xfrm>
          <a:prstGeom prst="rect">
            <a:avLst/>
          </a:prstGeom>
          <a:solidFill>
            <a:srgbClr val="003C6C"/>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ctr" anchorCtr="0" forceAA="0" compatLnSpc="1">
            <a:prstTxWarp prst="textNoShape">
              <a:avLst/>
            </a:prstTxWarp>
            <a:noAutofit/>
          </a:bodyPr>
          <a:lstStyle/>
          <a:p>
            <a:pPr defTabSz="685643">
              <a:lnSpc>
                <a:spcPct val="90000"/>
              </a:lnSpc>
            </a:pPr>
            <a:r>
              <a:rPr lang="en-US" sz="2353" dirty="0">
                <a:solidFill>
                  <a:schemeClr val="bg1"/>
                </a:solidFill>
              </a:rPr>
              <a:t>Requirements</a:t>
            </a:r>
          </a:p>
        </p:txBody>
      </p:sp>
    </p:spTree>
    <p:extLst>
      <p:ext uri="{BB962C8B-B14F-4D97-AF65-F5344CB8AC3E}">
        <p14:creationId xmlns:p14="http://schemas.microsoft.com/office/powerpoint/2010/main" val="280147963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626-416F-4539-A29B-EBDD671212CE}"/>
              </a:ext>
            </a:extLst>
          </p:cNvPr>
          <p:cNvSpPr>
            <a:spLocks noGrp="1"/>
          </p:cNvSpPr>
          <p:nvPr>
            <p:ph type="title"/>
          </p:nvPr>
        </p:nvSpPr>
        <p:spPr/>
        <p:txBody>
          <a:bodyPr/>
          <a:lstStyle/>
          <a:p>
            <a:r>
              <a:rPr lang="en-US" dirty="0"/>
              <a:t>Azure POC Prep</a:t>
            </a:r>
          </a:p>
        </p:txBody>
      </p:sp>
      <p:sp>
        <p:nvSpPr>
          <p:cNvPr id="3" name="Text Placeholder 2">
            <a:extLst>
              <a:ext uri="{FF2B5EF4-FFF2-40B4-BE49-F238E27FC236}">
                <a16:creationId xmlns:a16="http://schemas.microsoft.com/office/drawing/2014/main" id="{F0B82526-0C49-47AF-B9EB-47EF94491919}"/>
              </a:ext>
            </a:extLst>
          </p:cNvPr>
          <p:cNvSpPr>
            <a:spLocks noGrp="1"/>
          </p:cNvSpPr>
          <p:nvPr>
            <p:ph type="body" sz="quarter" idx="10"/>
          </p:nvPr>
        </p:nvSpPr>
        <p:spPr>
          <a:xfrm>
            <a:off x="584200" y="1435497"/>
            <a:ext cx="11018520" cy="5613845"/>
          </a:xfrm>
        </p:spPr>
        <p:txBody>
          <a:bodyPr/>
          <a:lstStyle/>
          <a:p>
            <a:r>
              <a:rPr lang="en-US" sz="2400" dirty="0"/>
              <a:t>AD and Azure AD deployed</a:t>
            </a:r>
          </a:p>
          <a:p>
            <a:pPr lvl="1"/>
            <a:r>
              <a:rPr lang="en-US" sz="1800" dirty="0"/>
              <a:t>Syncing to Azure AD</a:t>
            </a:r>
          </a:p>
          <a:p>
            <a:pPr lvl="1"/>
            <a:r>
              <a:rPr lang="en-US" sz="1800" dirty="0"/>
              <a:t>Can ping domain name from Jump Box on subnet WVD will deploy to</a:t>
            </a:r>
          </a:p>
          <a:p>
            <a:r>
              <a:rPr lang="en-US" sz="2400" dirty="0"/>
              <a:t>One Admin who will:</a:t>
            </a:r>
          </a:p>
          <a:p>
            <a:pPr lvl="1"/>
            <a:r>
              <a:rPr lang="en-US" sz="1800" dirty="0"/>
              <a:t>Be assigned as a WVD Tenant Admin</a:t>
            </a:r>
          </a:p>
          <a:p>
            <a:pPr lvl="1"/>
            <a:r>
              <a:rPr lang="en-US" sz="1800" dirty="0"/>
              <a:t>Running Windows 10 w/PowerShell ISE loaded (no Macs or Linux systems due to WVD </a:t>
            </a:r>
            <a:r>
              <a:rPr lang="en-US" sz="1800" dirty="0" err="1"/>
              <a:t>Powershell</a:t>
            </a:r>
            <a:r>
              <a:rPr lang="en-US" sz="1800" dirty="0"/>
              <a:t>)</a:t>
            </a:r>
          </a:p>
          <a:p>
            <a:pPr lvl="1"/>
            <a:r>
              <a:rPr lang="en-US" sz="1800" dirty="0"/>
              <a:t>Admin rights to load additional PowerShell Modules and interactively run commands</a:t>
            </a:r>
          </a:p>
          <a:p>
            <a:r>
              <a:rPr lang="en-US" sz="2400" dirty="0"/>
              <a:t>Azure Sub</a:t>
            </a:r>
          </a:p>
          <a:p>
            <a:pPr lvl="1"/>
            <a:r>
              <a:rPr lang="en-US" sz="1800" dirty="0"/>
              <a:t>Contributor at Sub root</a:t>
            </a:r>
          </a:p>
          <a:p>
            <a:r>
              <a:rPr lang="en-US" sz="2400" dirty="0"/>
              <a:t>Accounts required:</a:t>
            </a:r>
          </a:p>
          <a:p>
            <a:pPr lvl="1"/>
            <a:r>
              <a:rPr lang="en-US" sz="1800" dirty="0"/>
              <a:t>An account that can join machines to AD AND </a:t>
            </a:r>
          </a:p>
          <a:p>
            <a:pPr lvl="2"/>
            <a:r>
              <a:rPr lang="en-US" sz="1400" dirty="0"/>
              <a:t>Password is at least 12 characters long</a:t>
            </a:r>
          </a:p>
          <a:p>
            <a:pPr lvl="2"/>
            <a:r>
              <a:rPr lang="en-US" sz="1400" dirty="0"/>
              <a:t>Complex: 1 up/1 lower/1 special/1 number</a:t>
            </a:r>
          </a:p>
          <a:p>
            <a:pPr lvl="2"/>
            <a:r>
              <a:rPr lang="en-US" sz="1400" dirty="0"/>
              <a:t>Does not use multifactor auth</a:t>
            </a:r>
          </a:p>
          <a:p>
            <a:r>
              <a:rPr lang="en-US" sz="2600" dirty="0"/>
              <a:t>KMS ports are not blocked via GPO</a:t>
            </a:r>
          </a:p>
          <a:p>
            <a:pPr lvl="1"/>
            <a:endParaRPr lang="en-US" sz="1800" dirty="0"/>
          </a:p>
        </p:txBody>
      </p:sp>
    </p:spTree>
    <p:extLst>
      <p:ext uri="{BB962C8B-B14F-4D97-AF65-F5344CB8AC3E}">
        <p14:creationId xmlns:p14="http://schemas.microsoft.com/office/powerpoint/2010/main" val="401689468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F68746A-BC5A-4860-B0D6-D61333D856BB}"/>
              </a:ext>
            </a:extLst>
          </p:cNvPr>
          <p:cNvSpPr/>
          <p:nvPr/>
        </p:nvSpPr>
        <p:spPr bwMode="auto">
          <a:xfrm>
            <a:off x="8173777" y="5936689"/>
            <a:ext cx="2680044" cy="359687"/>
          </a:xfrm>
          <a:prstGeom prst="rect">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pPr>
            <a:endParaRPr lang="en-US" sz="1960" dirty="0">
              <a:solidFill>
                <a:schemeClr val="tx1"/>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38640" y="5217574"/>
            <a:ext cx="1630363" cy="1078802"/>
          </a:xfrm>
          <a:prstGeom prst="rect">
            <a:avLst/>
          </a:prstGeom>
        </p:spPr>
      </p:pic>
      <p:pic>
        <p:nvPicPr>
          <p:cNvPr id="6" name="Picture 5"/>
          <p:cNvPicPr>
            <a:picLocks noChangeAspect="1"/>
          </p:cNvPicPr>
          <p:nvPr/>
        </p:nvPicPr>
        <p:blipFill>
          <a:blip r:embed="rId3"/>
          <a:stretch>
            <a:fillRect/>
          </a:stretch>
        </p:blipFill>
        <p:spPr>
          <a:xfrm>
            <a:off x="6302336" y="1103644"/>
            <a:ext cx="1578023" cy="1578023"/>
          </a:xfrm>
          <a:prstGeom prst="rect">
            <a:avLst/>
          </a:prstGeom>
        </p:spPr>
      </p:pic>
      <p:sp>
        <p:nvSpPr>
          <p:cNvPr id="8" name="Rectangle 7"/>
          <p:cNvSpPr/>
          <p:nvPr/>
        </p:nvSpPr>
        <p:spPr bwMode="auto">
          <a:xfrm>
            <a:off x="2780599" y="4947430"/>
            <a:ext cx="5393178" cy="1717506"/>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latin typeface="Segoe UI Semilight"/>
            </a:endParaRPr>
          </a:p>
        </p:txBody>
      </p:sp>
      <p:grpSp>
        <p:nvGrpSpPr>
          <p:cNvPr id="13" name="Group 12"/>
          <p:cNvGrpSpPr/>
          <p:nvPr/>
        </p:nvGrpSpPr>
        <p:grpSpPr>
          <a:xfrm>
            <a:off x="7158402" y="5174796"/>
            <a:ext cx="678032" cy="459018"/>
            <a:chOff x="2086108" y="3113989"/>
            <a:chExt cx="458002" cy="468411"/>
          </a:xfrm>
        </p:grpSpPr>
        <p:sp>
          <p:nvSpPr>
            <p:cNvPr id="9" name="Hexagon 8"/>
            <p:cNvSpPr/>
            <p:nvPr/>
          </p:nvSpPr>
          <p:spPr bwMode="auto">
            <a:xfrm>
              <a:off x="2086108" y="3181649"/>
              <a:ext cx="458002" cy="3435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latin typeface="Segoe UI Semilight"/>
              </a:endParaRPr>
            </a:p>
          </p:txBody>
        </p:sp>
        <p:sp useBgFill="1">
          <p:nvSpPr>
            <p:cNvPr id="10" name="Rectangle 9"/>
            <p:cNvSpPr/>
            <p:nvPr/>
          </p:nvSpPr>
          <p:spPr bwMode="auto">
            <a:xfrm>
              <a:off x="2183664" y="3113989"/>
              <a:ext cx="267414" cy="4684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2744" b="1" kern="0" dirty="0">
                  <a:solidFill>
                    <a:schemeClr val="tx1"/>
                  </a:solidFill>
                  <a:latin typeface="Segoe UI Semilight"/>
                </a:rPr>
                <a:t>…</a:t>
              </a:r>
            </a:p>
            <a:p>
              <a:pPr algn="ctr" defTabSz="913741" fontAlgn="base">
                <a:spcBef>
                  <a:spcPct val="0"/>
                </a:spcBef>
                <a:spcAft>
                  <a:spcPct val="0"/>
                </a:spcAft>
                <a:defRPr/>
              </a:pPr>
              <a:endParaRPr lang="en-US" sz="980" b="1" kern="0" dirty="0">
                <a:solidFill>
                  <a:schemeClr val="tx1"/>
                </a:solidFill>
                <a:latin typeface="Segoe UI Semilight"/>
              </a:endParaRPr>
            </a:p>
          </p:txBody>
        </p:sp>
      </p:grpSp>
      <p:sp>
        <p:nvSpPr>
          <p:cNvPr id="12" name="TextBox 11"/>
          <p:cNvSpPr txBox="1"/>
          <p:nvPr/>
        </p:nvSpPr>
        <p:spPr>
          <a:xfrm>
            <a:off x="6661587" y="4856963"/>
            <a:ext cx="1653823" cy="506697"/>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567" b="1" i="1" kern="0" dirty="0">
                <a:latin typeface="Segoe UI Light"/>
              </a:rPr>
              <a:t>Virtual network</a:t>
            </a:r>
          </a:p>
        </p:txBody>
      </p:sp>
      <p:sp>
        <p:nvSpPr>
          <p:cNvPr id="15" name="TextBox 14"/>
          <p:cNvSpPr txBox="1"/>
          <p:nvPr/>
        </p:nvSpPr>
        <p:spPr>
          <a:xfrm>
            <a:off x="8751770" y="3203283"/>
            <a:ext cx="1555688" cy="843204"/>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i="1" kern="0" dirty="0">
                <a:latin typeface="Segoe UI Light"/>
              </a:rPr>
              <a:t>Azure AD Connect</a:t>
            </a:r>
          </a:p>
        </p:txBody>
      </p:sp>
      <p:sp>
        <p:nvSpPr>
          <p:cNvPr id="16" name="TextBox 15"/>
          <p:cNvSpPr txBox="1"/>
          <p:nvPr/>
        </p:nvSpPr>
        <p:spPr>
          <a:xfrm>
            <a:off x="5916789" y="2497153"/>
            <a:ext cx="2268559" cy="907956"/>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kern="0" dirty="0">
                <a:latin typeface="Segoe UI Light"/>
              </a:rPr>
              <a:t>Azure AD</a:t>
            </a:r>
          </a:p>
          <a:p>
            <a:pPr algn="ctr" defTabSz="896030">
              <a:lnSpc>
                <a:spcPct val="90000"/>
              </a:lnSpc>
              <a:spcAft>
                <a:spcPts val="588"/>
              </a:spcAft>
              <a:defRPr/>
            </a:pPr>
            <a:r>
              <a:rPr lang="en-US" sz="1961" b="1" kern="0" dirty="0">
                <a:latin typeface="Segoe UI Light"/>
              </a:rPr>
              <a:t>Tenant</a:t>
            </a:r>
          </a:p>
        </p:txBody>
      </p:sp>
      <p:sp>
        <p:nvSpPr>
          <p:cNvPr id="17" name="TextBox 16"/>
          <p:cNvSpPr txBox="1"/>
          <p:nvPr/>
        </p:nvSpPr>
        <p:spPr>
          <a:xfrm>
            <a:off x="9763937" y="6248315"/>
            <a:ext cx="2365725" cy="588126"/>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2156" b="1" kern="0" dirty="0">
                <a:latin typeface="Segoe UI Light"/>
              </a:rPr>
              <a:t>On-premises AD</a:t>
            </a:r>
          </a:p>
        </p:txBody>
      </p:sp>
      <p:sp>
        <p:nvSpPr>
          <p:cNvPr id="18" name="TextBox 17"/>
          <p:cNvSpPr txBox="1"/>
          <p:nvPr/>
        </p:nvSpPr>
        <p:spPr>
          <a:xfrm>
            <a:off x="4475321" y="4890995"/>
            <a:ext cx="2268559" cy="79794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800" b="1" kern="0" dirty="0">
                <a:latin typeface="Segoe UI Light"/>
              </a:rPr>
              <a:t>Domain Controllers (VMs)</a:t>
            </a:r>
          </a:p>
        </p:txBody>
      </p:sp>
      <p:grpSp>
        <p:nvGrpSpPr>
          <p:cNvPr id="24" name="Group 23"/>
          <p:cNvGrpSpPr/>
          <p:nvPr/>
        </p:nvGrpSpPr>
        <p:grpSpPr>
          <a:xfrm>
            <a:off x="8036035" y="1743109"/>
            <a:ext cx="937258" cy="338784"/>
            <a:chOff x="8354111" y="1932021"/>
            <a:chExt cx="956437" cy="250408"/>
          </a:xfrm>
        </p:grpSpPr>
        <p:sp>
          <p:nvSpPr>
            <p:cNvPr id="21" name="Freeform 20"/>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2" name="Freeform 21"/>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3" name="Freeform 22"/>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grpSp>
      <p:grpSp>
        <p:nvGrpSpPr>
          <p:cNvPr id="25" name="Group 24"/>
          <p:cNvGrpSpPr/>
          <p:nvPr/>
        </p:nvGrpSpPr>
        <p:grpSpPr>
          <a:xfrm>
            <a:off x="11111651" y="5106227"/>
            <a:ext cx="937258" cy="298077"/>
            <a:chOff x="8354111" y="1932021"/>
            <a:chExt cx="956437" cy="250408"/>
          </a:xfrm>
        </p:grpSpPr>
        <p:sp>
          <p:nvSpPr>
            <p:cNvPr id="26" name="Freeform 25"/>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7" name="Freeform 26"/>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8" name="Freeform 27"/>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gr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Segoe UI Light"/>
              </a:rPr>
              <a:t>Identity - AAD &amp; AD w/WVD</a:t>
            </a:r>
          </a:p>
        </p:txBody>
      </p:sp>
      <p:cxnSp>
        <p:nvCxnSpPr>
          <p:cNvPr id="35" name="Straight Arrow Connector 34"/>
          <p:cNvCxnSpPr>
            <a:cxnSpLocks/>
          </p:cNvCxnSpPr>
          <p:nvPr/>
        </p:nvCxnSpPr>
        <p:spPr>
          <a:xfrm flipH="1" flipV="1">
            <a:off x="7619294" y="2434205"/>
            <a:ext cx="2956978" cy="3010745"/>
          </a:xfrm>
          <a:prstGeom prst="straightConnector1">
            <a:avLst/>
          </a:prstGeom>
          <a:ln w="28575">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ounded Rectangular Callout 31"/>
          <p:cNvSpPr/>
          <p:nvPr/>
        </p:nvSpPr>
        <p:spPr bwMode="auto">
          <a:xfrm>
            <a:off x="6479273" y="4122267"/>
            <a:ext cx="2240160" cy="604203"/>
          </a:xfrm>
          <a:prstGeom prst="wedgeRoundRectCallout">
            <a:avLst>
              <a:gd name="adj1" fmla="val 57169"/>
              <a:gd name="adj2" fmla="val 127085"/>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latin typeface="Segoe UI Semilight"/>
              </a:rPr>
              <a:t>Standard AD Replication of your managed domain</a:t>
            </a:r>
          </a:p>
        </p:txBody>
      </p:sp>
      <p:sp>
        <p:nvSpPr>
          <p:cNvPr id="33" name="Rounded Rectangular Callout 32"/>
          <p:cNvSpPr/>
          <p:nvPr/>
        </p:nvSpPr>
        <p:spPr bwMode="auto">
          <a:xfrm>
            <a:off x="9439822" y="2149796"/>
            <a:ext cx="2365725" cy="604203"/>
          </a:xfrm>
          <a:prstGeom prst="wedgeRoundRectCallout">
            <a:avLst>
              <a:gd name="adj1" fmla="val -46673"/>
              <a:gd name="adj2" fmla="val 150957"/>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latin typeface="Segoe UI Semilight"/>
              </a:rPr>
              <a:t>Sync users, groups, password hashes, SIDs to Azure AD</a:t>
            </a:r>
          </a:p>
        </p:txBody>
      </p:sp>
      <p:pic>
        <p:nvPicPr>
          <p:cNvPr id="36" name="Picture 15" descr="generic_server">
            <a:extLst>
              <a:ext uri="{FF2B5EF4-FFF2-40B4-BE49-F238E27FC236}">
                <a16:creationId xmlns:a16="http://schemas.microsoft.com/office/drawing/2014/main" id="{10414DF2-2A8B-4C77-8F5D-8A14CE6EC230}"/>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86916" y="5617377"/>
            <a:ext cx="574756" cy="726195"/>
          </a:xfrm>
          <a:prstGeom prst="rect">
            <a:avLst/>
          </a:prstGeom>
          <a:noFill/>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78901" y="5897314"/>
            <a:ext cx="541283" cy="358164"/>
          </a:xfrm>
          <a:prstGeom prst="rect">
            <a:avLst/>
          </a:prstGeom>
        </p:spPr>
      </p:pic>
      <p:pic>
        <p:nvPicPr>
          <p:cNvPr id="37" name="Picture 15" descr="generic_server">
            <a:extLst>
              <a:ext uri="{FF2B5EF4-FFF2-40B4-BE49-F238E27FC236}">
                <a16:creationId xmlns:a16="http://schemas.microsoft.com/office/drawing/2014/main" id="{43A4496F-3034-4BE5-A827-E09BFF9C8952}"/>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57649" y="5626374"/>
            <a:ext cx="574756" cy="726195"/>
          </a:xfrm>
          <a:prstGeom prst="rect">
            <a:avLst/>
          </a:prstGeom>
          <a:noFill/>
        </p:spPr>
      </p:pic>
      <p:pic>
        <p:nvPicPr>
          <p:cNvPr id="38" name="Picture 37">
            <a:extLst>
              <a:ext uri="{FF2B5EF4-FFF2-40B4-BE49-F238E27FC236}">
                <a16:creationId xmlns:a16="http://schemas.microsoft.com/office/drawing/2014/main" id="{0C54CE53-E774-4F3B-B172-1F1202494F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9633" y="5906311"/>
            <a:ext cx="541283" cy="358164"/>
          </a:xfrm>
          <a:prstGeom prst="rect">
            <a:avLst/>
          </a:prstGeom>
        </p:spPr>
      </p:pic>
      <p:sp>
        <p:nvSpPr>
          <p:cNvPr id="4" name="Rectangle: Rounded Corners 3">
            <a:extLst>
              <a:ext uri="{FF2B5EF4-FFF2-40B4-BE49-F238E27FC236}">
                <a16:creationId xmlns:a16="http://schemas.microsoft.com/office/drawing/2014/main" id="{F2C2CA8A-8DF6-4ADB-A105-8F27F4ABA115}"/>
              </a:ext>
            </a:extLst>
          </p:cNvPr>
          <p:cNvSpPr/>
          <p:nvPr/>
        </p:nvSpPr>
        <p:spPr bwMode="auto">
          <a:xfrm>
            <a:off x="4637296" y="5565331"/>
            <a:ext cx="1958459" cy="987872"/>
          </a:xfrm>
          <a:prstGeom prst="roundRect">
            <a:avLst/>
          </a:prstGeom>
          <a:noFill/>
          <a:ln>
            <a:solidFill>
              <a:schemeClr val="accent2">
                <a:lumMod val="7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pPr>
            <a:endParaRPr lang="en-US" sz="1960" dirty="0">
              <a:solidFill>
                <a:schemeClr val="tx1"/>
              </a:solidFill>
            </a:endParaRPr>
          </a:p>
        </p:txBody>
      </p:sp>
      <p:sp>
        <p:nvSpPr>
          <p:cNvPr id="7" name="TextBox 6">
            <a:extLst>
              <a:ext uri="{FF2B5EF4-FFF2-40B4-BE49-F238E27FC236}">
                <a16:creationId xmlns:a16="http://schemas.microsoft.com/office/drawing/2014/main" id="{DB9F2E67-C720-4B31-9E98-096D83D01E20}"/>
              </a:ext>
            </a:extLst>
          </p:cNvPr>
          <p:cNvSpPr txBox="1"/>
          <p:nvPr/>
        </p:nvSpPr>
        <p:spPr>
          <a:xfrm>
            <a:off x="4762716" y="6221077"/>
            <a:ext cx="1836382" cy="452475"/>
          </a:xfrm>
          <a:prstGeom prst="rect">
            <a:avLst/>
          </a:prstGeom>
          <a:noFill/>
        </p:spPr>
        <p:txBody>
          <a:bodyPr wrap="square" lIns="179212" tIns="143371" rIns="179212" bIns="143371" rtlCol="0">
            <a:spAutoFit/>
          </a:bodyPr>
          <a:lstStyle/>
          <a:p>
            <a:pPr>
              <a:lnSpc>
                <a:spcPct val="90000"/>
              </a:lnSpc>
              <a:spcAft>
                <a:spcPts val="588"/>
              </a:spcAft>
            </a:pPr>
            <a:r>
              <a:rPr lang="en-US" sz="1176" b="1" dirty="0"/>
              <a:t>DC Availability Set</a:t>
            </a:r>
          </a:p>
        </p:txBody>
      </p:sp>
      <p:cxnSp>
        <p:nvCxnSpPr>
          <p:cNvPr id="19" name="Straight Arrow Connector 18">
            <a:extLst>
              <a:ext uri="{FF2B5EF4-FFF2-40B4-BE49-F238E27FC236}">
                <a16:creationId xmlns:a16="http://schemas.microsoft.com/office/drawing/2014/main" id="{5A64EF81-16AE-4F9D-B98D-666AEEA90EF5}"/>
              </a:ext>
            </a:extLst>
          </p:cNvPr>
          <p:cNvCxnSpPr>
            <a:cxnSpLocks/>
            <a:stCxn id="38" idx="3"/>
          </p:cNvCxnSpPr>
          <p:nvPr/>
        </p:nvCxnSpPr>
        <p:spPr>
          <a:xfrm>
            <a:off x="6190915" y="6085393"/>
            <a:ext cx="3783309" cy="6673"/>
          </a:xfrm>
          <a:prstGeom prst="straightConnector1">
            <a:avLst/>
          </a:prstGeom>
          <a:ln w="38100">
            <a:solidFill>
              <a:srgbClr val="00B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62876AD-7DC9-4488-B69A-D260190D42D2}"/>
              </a:ext>
            </a:extLst>
          </p:cNvPr>
          <p:cNvSpPr txBox="1"/>
          <p:nvPr/>
        </p:nvSpPr>
        <p:spPr>
          <a:xfrm>
            <a:off x="8308523" y="4994695"/>
            <a:ext cx="1555688" cy="954340"/>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600" b="1" i="1" kern="0" dirty="0">
                <a:latin typeface="Segoe UI Light"/>
              </a:rPr>
              <a:t>AD Replication over S-S Link</a:t>
            </a:r>
          </a:p>
        </p:txBody>
      </p:sp>
      <p:cxnSp>
        <p:nvCxnSpPr>
          <p:cNvPr id="43" name="Straight Connector 42">
            <a:extLst>
              <a:ext uri="{FF2B5EF4-FFF2-40B4-BE49-F238E27FC236}">
                <a16:creationId xmlns:a16="http://schemas.microsoft.com/office/drawing/2014/main" id="{820FD97A-C46A-4B39-A6DF-3D07E26E0BCD}"/>
              </a:ext>
            </a:extLst>
          </p:cNvPr>
          <p:cNvCxnSpPr>
            <a:cxnSpLocks/>
          </p:cNvCxnSpPr>
          <p:nvPr/>
        </p:nvCxnSpPr>
        <p:spPr>
          <a:xfrm>
            <a:off x="8156925" y="6296375"/>
            <a:ext cx="269689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4424A6-E9CE-4ABA-A129-D14E776E2338}"/>
              </a:ext>
            </a:extLst>
          </p:cNvPr>
          <p:cNvCxnSpPr>
            <a:cxnSpLocks/>
          </p:cNvCxnSpPr>
          <p:nvPr/>
        </p:nvCxnSpPr>
        <p:spPr>
          <a:xfrm flipV="1">
            <a:off x="8156926" y="5936688"/>
            <a:ext cx="2096215"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61EB8248-5B32-498D-A2EE-259A71212DD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47010" y="914447"/>
            <a:ext cx="3633480" cy="2123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TextBox 53">
            <a:extLst>
              <a:ext uri="{FF2B5EF4-FFF2-40B4-BE49-F238E27FC236}">
                <a16:creationId xmlns:a16="http://schemas.microsoft.com/office/drawing/2014/main" id="{95AEFD19-FFCA-4ECF-8EC8-A9FF8AA56314}"/>
              </a:ext>
            </a:extLst>
          </p:cNvPr>
          <p:cNvSpPr txBox="1"/>
          <p:nvPr/>
        </p:nvSpPr>
        <p:spPr>
          <a:xfrm>
            <a:off x="-65230" y="1259285"/>
            <a:ext cx="2264791" cy="162433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t>Authentication for Cloud Services </a:t>
            </a:r>
          </a:p>
          <a:p>
            <a:pPr algn="ctr">
              <a:lnSpc>
                <a:spcPct val="90000"/>
              </a:lnSpc>
              <a:spcAft>
                <a:spcPts val="588"/>
              </a:spcAft>
            </a:pPr>
            <a:r>
              <a:rPr lang="en-US" sz="1600" dirty="0"/>
              <a:t>(Allows Login to WVD Portal)</a:t>
            </a:r>
            <a:endParaRPr lang="en-US" sz="1961" dirty="0"/>
          </a:p>
        </p:txBody>
      </p:sp>
      <p:sp>
        <p:nvSpPr>
          <p:cNvPr id="55" name="TextBox 54">
            <a:extLst>
              <a:ext uri="{FF2B5EF4-FFF2-40B4-BE49-F238E27FC236}">
                <a16:creationId xmlns:a16="http://schemas.microsoft.com/office/drawing/2014/main" id="{856EA568-B9BE-4AA0-89F3-CA161E9D60EC}"/>
              </a:ext>
            </a:extLst>
          </p:cNvPr>
          <p:cNvSpPr txBox="1"/>
          <p:nvPr/>
        </p:nvSpPr>
        <p:spPr>
          <a:xfrm>
            <a:off x="295930" y="4967949"/>
            <a:ext cx="2264791" cy="162433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t>Authentication to Active Directory</a:t>
            </a:r>
          </a:p>
          <a:p>
            <a:pPr algn="ctr">
              <a:lnSpc>
                <a:spcPct val="90000"/>
              </a:lnSpc>
              <a:spcAft>
                <a:spcPts val="588"/>
              </a:spcAft>
            </a:pPr>
            <a:r>
              <a:rPr lang="en-US" sz="1600" dirty="0"/>
              <a:t>(Allows Login to VMs in Azure)</a:t>
            </a:r>
          </a:p>
        </p:txBody>
      </p:sp>
      <p:pic>
        <p:nvPicPr>
          <p:cNvPr id="56" name="Picture 55">
            <a:extLst>
              <a:ext uri="{FF2B5EF4-FFF2-40B4-BE49-F238E27FC236}">
                <a16:creationId xmlns:a16="http://schemas.microsoft.com/office/drawing/2014/main" id="{B417BFBB-9357-4C1B-BEBC-43B6FF2B93E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357796" y="1470315"/>
            <a:ext cx="3788862" cy="2236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8" name="Straight Arrow Connector 57">
            <a:extLst>
              <a:ext uri="{FF2B5EF4-FFF2-40B4-BE49-F238E27FC236}">
                <a16:creationId xmlns:a16="http://schemas.microsoft.com/office/drawing/2014/main" id="{6C4949F5-633B-4098-96F3-40C2B0293AB8}"/>
              </a:ext>
            </a:extLst>
          </p:cNvPr>
          <p:cNvCxnSpPr/>
          <p:nvPr/>
        </p:nvCxnSpPr>
        <p:spPr>
          <a:xfrm>
            <a:off x="5680907" y="1259285"/>
            <a:ext cx="1026424" cy="21103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985457-845E-4FD9-9364-C6D4185105CB}"/>
              </a:ext>
            </a:extLst>
          </p:cNvPr>
          <p:cNvCxnSpPr/>
          <p:nvPr/>
        </p:nvCxnSpPr>
        <p:spPr>
          <a:xfrm flipV="1">
            <a:off x="5873143" y="2283101"/>
            <a:ext cx="788443" cy="242927"/>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A6EBCB0D-8EE0-458A-889C-2A96669C311B}"/>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865739" y="4983850"/>
            <a:ext cx="1559844" cy="666439"/>
          </a:xfrm>
          <a:prstGeom prst="rect">
            <a:avLst/>
          </a:prstGeom>
        </p:spPr>
      </p:pic>
      <p:cxnSp>
        <p:nvCxnSpPr>
          <p:cNvPr id="3" name="Straight Arrow Connector 2">
            <a:extLst>
              <a:ext uri="{FF2B5EF4-FFF2-40B4-BE49-F238E27FC236}">
                <a16:creationId xmlns:a16="http://schemas.microsoft.com/office/drawing/2014/main" id="{A8CD3B25-8697-4E87-B44E-37135640CEB4}"/>
              </a:ext>
            </a:extLst>
          </p:cNvPr>
          <p:cNvCxnSpPr>
            <a:cxnSpLocks/>
          </p:cNvCxnSpPr>
          <p:nvPr/>
        </p:nvCxnSpPr>
        <p:spPr>
          <a:xfrm flipH="1" flipV="1">
            <a:off x="3918755" y="5686708"/>
            <a:ext cx="574992" cy="302763"/>
          </a:xfrm>
          <a:prstGeom prst="straightConnector1">
            <a:avLst/>
          </a:prstGeom>
          <a:ln w="38100">
            <a:solidFill>
              <a:schemeClr val="accent1">
                <a:lumMod val="40000"/>
                <a:lumOff val="6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C3D0031-CD91-4E43-851E-F1C630874E4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06020" y="5686251"/>
            <a:ext cx="780290" cy="780290"/>
          </a:xfrm>
          <a:prstGeom prst="rect">
            <a:avLst/>
          </a:prstGeom>
        </p:spPr>
      </p:pic>
      <p:pic>
        <p:nvPicPr>
          <p:cNvPr id="49" name="Picture 48">
            <a:extLst>
              <a:ext uri="{FF2B5EF4-FFF2-40B4-BE49-F238E27FC236}">
                <a16:creationId xmlns:a16="http://schemas.microsoft.com/office/drawing/2014/main" id="{0ACF0F5B-2B9F-46EA-912E-74543EE1433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88778" y="5829521"/>
            <a:ext cx="780290" cy="780290"/>
          </a:xfrm>
          <a:prstGeom prst="rect">
            <a:avLst/>
          </a:prstGeom>
        </p:spPr>
      </p:pic>
      <p:sp>
        <p:nvSpPr>
          <p:cNvPr id="30" name="TextBox 29">
            <a:extLst>
              <a:ext uri="{FF2B5EF4-FFF2-40B4-BE49-F238E27FC236}">
                <a16:creationId xmlns:a16="http://schemas.microsoft.com/office/drawing/2014/main" id="{4B648028-2FC0-4A63-A6A7-B1D6DC89EC57}"/>
              </a:ext>
            </a:extLst>
          </p:cNvPr>
          <p:cNvSpPr txBox="1"/>
          <p:nvPr/>
        </p:nvSpPr>
        <p:spPr>
          <a:xfrm>
            <a:off x="3029709" y="6415500"/>
            <a:ext cx="706317"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WVD VMs</a:t>
            </a:r>
          </a:p>
        </p:txBody>
      </p:sp>
    </p:spTree>
    <p:extLst>
      <p:ext uri="{BB962C8B-B14F-4D97-AF65-F5344CB8AC3E}">
        <p14:creationId xmlns:p14="http://schemas.microsoft.com/office/powerpoint/2010/main" val="18655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500"/>
                                        <p:tgtEl>
                                          <p:spTgt spid="5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4"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down)">
                                      <p:cBhvr>
                                        <p:cTn id="33" dur="500"/>
                                        <p:tgtEl>
                                          <p:spTgt spid="56"/>
                                        </p:tgtEl>
                                      </p:cBhvr>
                                    </p:animEffect>
                                  </p:childTnLst>
                                </p:cTn>
                              </p:par>
                              <p:par>
                                <p:cTn id="34" presetID="22" presetClass="entr" presetSubtype="4"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down)">
                                      <p:cBhvr>
                                        <p:cTn id="36" dur="500"/>
                                        <p:tgtEl>
                                          <p:spTgt spid="58"/>
                                        </p:tgtEl>
                                      </p:cBhvr>
                                    </p:animEffect>
                                  </p:childTnLst>
                                </p:cTn>
                              </p:par>
                              <p:par>
                                <p:cTn id="37" presetID="22" presetClass="entr" presetSubtype="4"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down)">
                                      <p:cBhvr>
                                        <p:cTn id="39" dur="5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down)">
                                      <p:cBhvr>
                                        <p:cTn id="44" dur="500"/>
                                        <p:tgtEl>
                                          <p:spTgt spid="50"/>
                                        </p:tgtEl>
                                      </p:cBhvr>
                                    </p:animEffect>
                                  </p:childTnLst>
                                </p:cTn>
                              </p:par>
                              <p:par>
                                <p:cTn id="45" presetID="22" presetClass="entr" presetSubtype="4"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par>
                                <p:cTn id="48" presetID="22" presetClass="entr" presetSubtype="4"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down)">
                                      <p:cBhvr>
                                        <p:cTn id="50" dur="500"/>
                                        <p:tgtEl>
                                          <p:spTgt spid="4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par>
                                <p:cTn id="54" presetID="22" presetClass="entr" presetSubtype="4"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down)">
                                      <p:cBhvr>
                                        <p:cTn id="56" dur="500"/>
                                        <p:tgtEl>
                                          <p:spTgt spid="1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down)">
                                      <p:cBhvr>
                                        <p:cTn id="64" dur="500"/>
                                        <p:tgtEl>
                                          <p:spTgt spid="18"/>
                                        </p:tgtEl>
                                      </p:cBhvr>
                                    </p:animEffect>
                                  </p:childTnLst>
                                </p:cTn>
                              </p:par>
                              <p:par>
                                <p:cTn id="65" presetID="22" presetClass="entr" presetSubtype="4"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down)">
                                      <p:cBhvr>
                                        <p:cTn id="67" dur="500"/>
                                        <p:tgtEl>
                                          <p:spTgt spid="36"/>
                                        </p:tgtEl>
                                      </p:cBhvr>
                                    </p:animEffect>
                                  </p:childTnLst>
                                </p:cTn>
                              </p:par>
                              <p:par>
                                <p:cTn id="68" presetID="22" presetClass="entr" presetSubtype="4"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down)">
                                      <p:cBhvr>
                                        <p:cTn id="70" dur="500"/>
                                        <p:tgtEl>
                                          <p:spTgt spid="11"/>
                                        </p:tgtEl>
                                      </p:cBhvr>
                                    </p:animEffect>
                                  </p:childTnLst>
                                </p:cTn>
                              </p:par>
                              <p:par>
                                <p:cTn id="71" presetID="22" presetClass="entr" presetSubtype="4"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down)">
                                      <p:cBhvr>
                                        <p:cTn id="73" dur="500"/>
                                        <p:tgtEl>
                                          <p:spTgt spid="37"/>
                                        </p:tgtEl>
                                      </p:cBhvr>
                                    </p:animEffect>
                                  </p:childTnLst>
                                </p:cTn>
                              </p:par>
                              <p:par>
                                <p:cTn id="74" presetID="22" presetClass="entr" presetSubtype="4"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down)">
                                      <p:cBhvr>
                                        <p:cTn id="76" dur="500"/>
                                        <p:tgtEl>
                                          <p:spTgt spid="38"/>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down)">
                                      <p:cBhvr>
                                        <p:cTn id="79" dur="500"/>
                                        <p:tgtEl>
                                          <p:spTgt spid="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down)">
                                      <p:cBhvr>
                                        <p:cTn id="90" dur="500"/>
                                        <p:tgtEl>
                                          <p:spTgt spid="19"/>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down)">
                                      <p:cBhvr>
                                        <p:cTn id="93" dur="500"/>
                                        <p:tgtEl>
                                          <p:spTgt spid="32"/>
                                        </p:tgtEl>
                                      </p:cBhvr>
                                    </p:animEffect>
                                  </p:childTnLst>
                                </p:cTn>
                              </p:par>
                              <p:par>
                                <p:cTn id="94" presetID="22" presetClass="entr" presetSubtype="4" fill="hold"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down)">
                                      <p:cBhvr>
                                        <p:cTn id="96" dur="500"/>
                                        <p:tgtEl>
                                          <p:spTgt spid="46"/>
                                        </p:tgtEl>
                                      </p:cBhvr>
                                    </p:animEffect>
                                  </p:childTnLst>
                                </p:cTn>
                              </p:par>
                              <p:par>
                                <p:cTn id="97" presetID="2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wipe(down)">
                                      <p:cBhvr>
                                        <p:cTn id="102" dur="500"/>
                                        <p:tgtEl>
                                          <p:spTgt spid="55"/>
                                        </p:tgtEl>
                                      </p:cBhvr>
                                    </p:animEffect>
                                  </p:childTnLst>
                                </p:cTn>
                              </p:par>
                              <p:par>
                                <p:cTn id="103" presetID="1"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 grpId="0" animBg="1"/>
      <p:bldP spid="12" grpId="0"/>
      <p:bldP spid="15" grpId="0"/>
      <p:bldP spid="16" grpId="0"/>
      <p:bldP spid="18" grpId="0"/>
      <p:bldP spid="32" grpId="0" animBg="1"/>
      <p:bldP spid="33" grpId="0" animBg="1"/>
      <p:bldP spid="4" grpId="0" animBg="1"/>
      <p:bldP spid="7" grpId="0"/>
      <p:bldP spid="39" grpId="0"/>
      <p:bldP spid="54" grpId="0"/>
      <p:bldP spid="55"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1AB034-B256-45A1-B3CA-3AC44A3A8D52}"/>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5123"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41AB034-B256-45A1-B3CA-3AC44A3A8D52}"/>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37DE79-7188-49C4-AC04-9F3E5A59AA5C}"/>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dirty="0"/>
              <a:t>Network requirements and considerations</a:t>
            </a:r>
          </a:p>
        </p:txBody>
      </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extLst>
              <p:ext uri="{D42A27DB-BD31-4B8C-83A1-F6EECF244321}">
                <p14:modId xmlns:p14="http://schemas.microsoft.com/office/powerpoint/2010/main" val="2274346165"/>
              </p:ext>
            </p:extLst>
          </p:nvPr>
        </p:nvGraphicFramePr>
        <p:xfrm>
          <a:off x="6402807" y="3018099"/>
          <a:ext cx="5448344" cy="2977684"/>
        </p:xfrm>
        <a:graphic>
          <a:graphicData uri="http://schemas.openxmlformats.org/drawingml/2006/table">
            <a:tbl>
              <a:tblPr firstRow="1" firstCol="1" bandRow="1">
                <a:tableStyleId>{5C22544A-7EE6-4342-B048-85BDC9FD1C3A}</a:tableStyleId>
              </a:tblPr>
              <a:tblGrid>
                <a:gridCol w="1233826">
                  <a:extLst>
                    <a:ext uri="{9D8B030D-6E8A-4147-A177-3AD203B41FA5}">
                      <a16:colId xmlns:a16="http://schemas.microsoft.com/office/drawing/2014/main" val="2809098465"/>
                    </a:ext>
                  </a:extLst>
                </a:gridCol>
                <a:gridCol w="1945941">
                  <a:extLst>
                    <a:ext uri="{9D8B030D-6E8A-4147-A177-3AD203B41FA5}">
                      <a16:colId xmlns:a16="http://schemas.microsoft.com/office/drawing/2014/main" val="4032334004"/>
                    </a:ext>
                  </a:extLst>
                </a:gridCol>
                <a:gridCol w="2268577">
                  <a:extLst>
                    <a:ext uri="{9D8B030D-6E8A-4147-A177-3AD203B41FA5}">
                      <a16:colId xmlns:a16="http://schemas.microsoft.com/office/drawing/2014/main" val="2309847289"/>
                    </a:ext>
                  </a:extLst>
                </a:gridCol>
              </a:tblGrid>
              <a:tr h="431962">
                <a:tc>
                  <a:txBody>
                    <a:bodyPr/>
                    <a:lstStyle/>
                    <a:p>
                      <a:endParaRPr lang="en-US" sz="1600" dirty="0">
                        <a:solidFill>
                          <a:schemeClr val="tx1"/>
                        </a:solidFill>
                      </a:endParaRPr>
                    </a:p>
                  </a:txBody>
                  <a:tcPr marL="0" marR="185542" marT="45713" marB="45713">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Connectivity Type</a:t>
                      </a:r>
                    </a:p>
                  </a:txBody>
                  <a:tcPr marL="89642" marR="89642" marT="45713" marB="4571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Special Considerations</a:t>
                      </a:r>
                    </a:p>
                  </a:txBody>
                  <a:tcPr marL="89642" marR="89642" marT="45713" marB="45713">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66306">
                <a:tc>
                  <a:txBody>
                    <a:bodyPr/>
                    <a:lstStyle/>
                    <a:p>
                      <a:r>
                        <a:rPr lang="en-US" sz="1200" b="0" dirty="0">
                          <a:solidFill>
                            <a:schemeClr val="bg1"/>
                          </a:solidFill>
                          <a:latin typeface="+mj-lt"/>
                        </a:rPr>
                        <a:t>ExpressRoute</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Dedicated network through service provider</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39708">
                <a:tc>
                  <a:txBody>
                    <a:bodyPr/>
                    <a:lstStyle/>
                    <a:p>
                      <a:r>
                        <a:rPr lang="en-US" sz="1400" b="0" dirty="0">
                          <a:solidFill>
                            <a:schemeClr val="bg1"/>
                          </a:solidFill>
                          <a:latin typeface="+mj-lt"/>
                        </a:rPr>
                        <a:t>Site-to-Site VPN</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Limited bandwidth compared to ExpressRoute</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39708">
                <a:tc>
                  <a:txBody>
                    <a:bodyPr/>
                    <a:lstStyle/>
                    <a:p>
                      <a:r>
                        <a:rPr lang="en-US" sz="1400" b="0" dirty="0">
                          <a:solidFill>
                            <a:schemeClr val="bg1"/>
                          </a:solidFill>
                          <a:latin typeface="+mj-lt"/>
                        </a:rPr>
                        <a:t>Azure AD Domain Services</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Isolated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Must synchronize password hashes to Azure AD</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10" name="Group 9">
            <a:extLst>
              <a:ext uri="{FF2B5EF4-FFF2-40B4-BE49-F238E27FC236}">
                <a16:creationId xmlns:a16="http://schemas.microsoft.com/office/drawing/2014/main" id="{158886C4-1ADA-47F9-B088-3435A383A594}"/>
              </a:ext>
            </a:extLst>
          </p:cNvPr>
          <p:cNvGrpSpPr/>
          <p:nvPr/>
        </p:nvGrpSpPr>
        <p:grpSpPr>
          <a:xfrm>
            <a:off x="-7686" y="1324321"/>
            <a:ext cx="5987634" cy="932749"/>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solidFill>
                    <a:schemeClr val="bg1"/>
                  </a:solidFill>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grpSp>
      </p:grpSp>
      <p:sp>
        <p:nvSpPr>
          <p:cNvPr id="45" name="Rectangle 44">
            <a:extLst>
              <a:ext uri="{FF2B5EF4-FFF2-40B4-BE49-F238E27FC236}">
                <a16:creationId xmlns:a16="http://schemas.microsoft.com/office/drawing/2014/main" id="{C737D163-15C4-41CD-B79D-1E043A1D6B2D}"/>
              </a:ext>
            </a:extLst>
          </p:cNvPr>
          <p:cNvSpPr/>
          <p:nvPr/>
        </p:nvSpPr>
        <p:spPr>
          <a:xfrm>
            <a:off x="403391" y="2623499"/>
            <a:ext cx="5573067" cy="525004"/>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Network must route to a Windows Server Active</a:t>
            </a:r>
            <a:br>
              <a:rPr lang="en-US" sz="1568" dirty="0">
                <a:ea typeface="Segoe UI" pitchFamily="34" charset="0"/>
                <a:cs typeface="Segoe UI" pitchFamily="34" charset="0"/>
              </a:rPr>
            </a:br>
            <a:r>
              <a:rPr lang="en-US" sz="1568" dirty="0">
                <a:ea typeface="Segoe UI" pitchFamily="34" charset="0"/>
                <a:cs typeface="Segoe UI" pitchFamily="34" charset="0"/>
              </a:rPr>
              <a:t>Directory (AD)</a:t>
            </a:r>
          </a:p>
        </p:txBody>
      </p:sp>
      <p:sp>
        <p:nvSpPr>
          <p:cNvPr id="49" name="Rectangle 48">
            <a:extLst>
              <a:ext uri="{FF2B5EF4-FFF2-40B4-BE49-F238E27FC236}">
                <a16:creationId xmlns:a16="http://schemas.microsoft.com/office/drawing/2014/main" id="{33715EDD-8E6A-4F40-8F58-349DDEE498CE}"/>
              </a:ext>
            </a:extLst>
          </p:cNvPr>
          <p:cNvSpPr/>
          <p:nvPr/>
        </p:nvSpPr>
        <p:spPr>
          <a:xfrm>
            <a:off x="403144" y="3488175"/>
            <a:ext cx="5553525" cy="525004"/>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This AD must be in sync with Azure AD so users can be associated between the two</a:t>
            </a:r>
          </a:p>
        </p:txBody>
      </p:sp>
      <p:sp>
        <p:nvSpPr>
          <p:cNvPr id="52" name="Rectangle 51">
            <a:extLst>
              <a:ext uri="{FF2B5EF4-FFF2-40B4-BE49-F238E27FC236}">
                <a16:creationId xmlns:a16="http://schemas.microsoft.com/office/drawing/2014/main" id="{362B1C6A-89D6-4D22-ABC7-F713166C5009}"/>
              </a:ext>
            </a:extLst>
          </p:cNvPr>
          <p:cNvSpPr/>
          <p:nvPr/>
        </p:nvSpPr>
        <p:spPr>
          <a:xfrm>
            <a:off x="401828" y="4362813"/>
            <a:ext cx="5449909" cy="307761"/>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828A9CDB-7207-4CAB-B282-522DF08B1F76}"/>
              </a:ext>
            </a:extLst>
          </p:cNvPr>
          <p:cNvGrpSpPr/>
          <p:nvPr/>
        </p:nvGrpSpPr>
        <p:grpSpPr>
          <a:xfrm>
            <a:off x="527895" y="3318339"/>
            <a:ext cx="5323444" cy="864676"/>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2AAC34B-084E-4AE1-8073-350A16537AA3}"/>
              </a:ext>
            </a:extLst>
          </p:cNvPr>
          <p:cNvGrpSpPr/>
          <p:nvPr/>
        </p:nvGrpSpPr>
        <p:grpSpPr>
          <a:xfrm>
            <a:off x="229087" y="2448310"/>
            <a:ext cx="11727357" cy="3878869"/>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grpSp>
      <p:grpSp>
        <p:nvGrpSpPr>
          <p:cNvPr id="59" name="Group 58">
            <a:extLst>
              <a:ext uri="{FF2B5EF4-FFF2-40B4-BE49-F238E27FC236}">
                <a16:creationId xmlns:a16="http://schemas.microsoft.com/office/drawing/2014/main" id="{C9FE49A5-68CD-4963-9C03-095595286DE7}"/>
              </a:ext>
            </a:extLst>
          </p:cNvPr>
          <p:cNvGrpSpPr/>
          <p:nvPr/>
        </p:nvGrpSpPr>
        <p:grpSpPr>
          <a:xfrm flipH="1">
            <a:off x="6205583" y="1324321"/>
            <a:ext cx="5987632" cy="932749"/>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solidFill>
                    <a:schemeClr val="bg1"/>
                  </a:solidFill>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F846BFFC-3380-4A66-A751-E9ABFD7CF161}"/>
              </a:ext>
            </a:extLst>
          </p:cNvPr>
          <p:cNvSpPr/>
          <p:nvPr/>
        </p:nvSpPr>
        <p:spPr bwMode="auto">
          <a:xfrm flipH="1">
            <a:off x="211929"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BEFF0BDA-D9D5-4C04-B366-0E8C204B063E}"/>
              </a:ext>
            </a:extLst>
          </p:cNvPr>
          <p:cNvSpPr/>
          <p:nvPr/>
        </p:nvSpPr>
        <p:spPr bwMode="auto">
          <a:xfrm>
            <a:off x="11937745"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3248724-7FD0-463E-AAB9-5C262BE6EFA7}"/>
              </a:ext>
            </a:extLst>
          </p:cNvPr>
          <p:cNvSpPr/>
          <p:nvPr/>
        </p:nvSpPr>
        <p:spPr bwMode="auto">
          <a:xfrm>
            <a:off x="170844" y="3172655"/>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sp>
        <p:nvSpPr>
          <p:cNvPr id="50" name="Rectangle 49">
            <a:extLst>
              <a:ext uri="{FF2B5EF4-FFF2-40B4-BE49-F238E27FC236}">
                <a16:creationId xmlns:a16="http://schemas.microsoft.com/office/drawing/2014/main" id="{141BC81C-6DB1-4A39-86B7-960492174A39}"/>
              </a:ext>
            </a:extLst>
          </p:cNvPr>
          <p:cNvSpPr/>
          <p:nvPr/>
        </p:nvSpPr>
        <p:spPr bwMode="auto">
          <a:xfrm>
            <a:off x="170845" y="4049591"/>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sp>
        <p:nvSpPr>
          <p:cNvPr id="53" name="Rectangle 52">
            <a:extLst>
              <a:ext uri="{FF2B5EF4-FFF2-40B4-BE49-F238E27FC236}">
                <a16:creationId xmlns:a16="http://schemas.microsoft.com/office/drawing/2014/main" id="{443CDC2A-E5D9-42CA-8B9B-1F1CE2A71EEB}"/>
              </a:ext>
            </a:extLst>
          </p:cNvPr>
          <p:cNvSpPr/>
          <p:nvPr/>
        </p:nvSpPr>
        <p:spPr bwMode="auto">
          <a:xfrm>
            <a:off x="170844" y="4930604"/>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Lst>
          </p:cNvPr>
          <p:cNvCxnSpPr/>
          <p:nvPr/>
        </p:nvCxnSpPr>
        <p:spPr>
          <a:xfrm>
            <a:off x="6096000" y="2910268"/>
            <a:ext cx="0" cy="332266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9C0DB95-25CC-4BD0-A28E-724108A7C74E}"/>
              </a:ext>
            </a:extLst>
          </p:cNvPr>
          <p:cNvSpPr/>
          <p:nvPr/>
        </p:nvSpPr>
        <p:spPr>
          <a:xfrm>
            <a:off x="2851055" y="4982124"/>
            <a:ext cx="3175279" cy="1384995"/>
          </a:xfrm>
          <a:prstGeom prst="rect">
            <a:avLst/>
          </a:prstGeom>
        </p:spPr>
        <p:txBody>
          <a:bodyPr wrap="square">
            <a:spAutoFit/>
          </a:bodyPr>
          <a:lstStyle/>
          <a:p>
            <a:pPr>
              <a:buFont typeface="Arial" panose="020B0604020202020204" pitchFamily="34" charset="0"/>
              <a:buChar char="•"/>
            </a:pPr>
            <a:r>
              <a:rPr lang="en-US" sz="1400" dirty="0">
                <a:solidFill>
                  <a:srgbClr val="171717"/>
                </a:solidFill>
                <a:latin typeface="Segoe UI" panose="020B0502040204020203" pitchFamily="34" charset="0"/>
              </a:rPr>
              <a:t>*.wvd.microsoft.com</a:t>
            </a:r>
          </a:p>
          <a:p>
            <a:pPr>
              <a:buFont typeface="Arial" panose="020B0604020202020204" pitchFamily="34" charset="0"/>
              <a:buChar char="•"/>
            </a:pPr>
            <a:r>
              <a:rPr lang="en-US" sz="1400" dirty="0">
                <a:solidFill>
                  <a:srgbClr val="171717"/>
                </a:solidFill>
                <a:latin typeface="Segoe UI" panose="020B0502040204020203" pitchFamily="34" charset="0"/>
              </a:rPr>
              <a:t>*.blob.core.windows.net</a:t>
            </a:r>
          </a:p>
          <a:p>
            <a:pPr>
              <a:buFont typeface="Arial" panose="020B0604020202020204" pitchFamily="34" charset="0"/>
              <a:buChar char="•"/>
            </a:pPr>
            <a:r>
              <a:rPr lang="en-US" sz="1400" dirty="0">
                <a:solidFill>
                  <a:srgbClr val="171717"/>
                </a:solidFill>
                <a:latin typeface="Segoe UI" panose="020B0502040204020203" pitchFamily="34" charset="0"/>
              </a:rPr>
              <a:t>*.core.windows.net</a:t>
            </a:r>
          </a:p>
          <a:p>
            <a:pPr>
              <a:buFont typeface="Arial" panose="020B0604020202020204" pitchFamily="34" charset="0"/>
              <a:buChar char="•"/>
            </a:pPr>
            <a:r>
              <a:rPr lang="en-US" sz="1400" dirty="0">
                <a:solidFill>
                  <a:srgbClr val="171717"/>
                </a:solidFill>
                <a:latin typeface="Segoe UI" panose="020B0502040204020203" pitchFamily="34" charset="0"/>
              </a:rPr>
              <a:t>*.servicebus.windows.net</a:t>
            </a:r>
          </a:p>
          <a:p>
            <a:pPr>
              <a:buFont typeface="Arial" panose="020B0604020202020204" pitchFamily="34" charset="0"/>
              <a:buChar char="•"/>
            </a:pPr>
            <a:r>
              <a:rPr lang="en-US" sz="1400" dirty="0">
                <a:solidFill>
                  <a:srgbClr val="171717"/>
                </a:solidFill>
                <a:latin typeface="Segoe UI" panose="020B0502040204020203" pitchFamily="34" charset="0"/>
              </a:rPr>
              <a:t>prod.warmpath.msftcloudes.com</a:t>
            </a:r>
          </a:p>
          <a:p>
            <a:pPr>
              <a:buFont typeface="Arial" panose="020B0604020202020204" pitchFamily="34" charset="0"/>
              <a:buChar char="•"/>
            </a:pPr>
            <a:r>
              <a:rPr lang="en-US" sz="1400" dirty="0">
                <a:solidFill>
                  <a:srgbClr val="171717"/>
                </a:solidFill>
                <a:latin typeface="Segoe UI" panose="020B0502040204020203" pitchFamily="34" charset="0"/>
              </a:rPr>
              <a:t>catalogartifact.azureedge.net</a:t>
            </a:r>
            <a:endParaRPr lang="en-US" sz="1400" b="0" i="0" dirty="0">
              <a:solidFill>
                <a:srgbClr val="171717"/>
              </a:solidFill>
              <a:effectLst/>
              <a:latin typeface="Segoe UI" panose="020B0502040204020203" pitchFamily="34" charset="0"/>
            </a:endParaRPr>
          </a:p>
        </p:txBody>
      </p:sp>
      <p:sp>
        <p:nvSpPr>
          <p:cNvPr id="32" name="Rectangle 31">
            <a:extLst>
              <a:ext uri="{FF2B5EF4-FFF2-40B4-BE49-F238E27FC236}">
                <a16:creationId xmlns:a16="http://schemas.microsoft.com/office/drawing/2014/main" id="{45906976-1581-410B-9EF4-00295824758A}"/>
              </a:ext>
            </a:extLst>
          </p:cNvPr>
          <p:cNvSpPr/>
          <p:nvPr/>
        </p:nvSpPr>
        <p:spPr>
          <a:xfrm>
            <a:off x="445581" y="5212367"/>
            <a:ext cx="2424173" cy="1205138"/>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WVD VMs </a:t>
            </a:r>
            <a:r>
              <a:rPr lang="en-US" sz="1600" dirty="0"/>
              <a:t>must have outbound TCP 443 access to:</a:t>
            </a:r>
          </a:p>
          <a:p>
            <a:pPr defTabSz="914102" fontAlgn="base">
              <a:lnSpc>
                <a:spcPct val="90000"/>
              </a:lnSpc>
              <a:spcBef>
                <a:spcPts val="1765"/>
              </a:spcBef>
            </a:pPr>
            <a:r>
              <a:rPr lang="en-US" sz="1568" dirty="0">
                <a:ea typeface="Segoe UI" pitchFamily="34" charset="0"/>
                <a:cs typeface="Segoe UI" pitchFamily="34" charset="0"/>
              </a:rPr>
              <a:t> </a:t>
            </a:r>
          </a:p>
        </p:txBody>
      </p:sp>
    </p:spTree>
    <p:extLst>
      <p:ext uri="{BB962C8B-B14F-4D97-AF65-F5344CB8AC3E}">
        <p14:creationId xmlns:p14="http://schemas.microsoft.com/office/powerpoint/2010/main" val="13772259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p:txBody>
          <a:bodyPr/>
          <a:lstStyle/>
          <a:p>
            <a:r>
              <a:rPr lang="en-US" dirty="0"/>
              <a:t>Client features</a:t>
            </a:r>
          </a:p>
        </p:txBody>
      </p:sp>
      <p:graphicFrame>
        <p:nvGraphicFramePr>
          <p:cNvPr id="4" name="Content Placeholder 3">
            <a:extLst>
              <a:ext uri="{FF2B5EF4-FFF2-40B4-BE49-F238E27FC236}">
                <a16:creationId xmlns:a16="http://schemas.microsoft.com/office/drawing/2014/main" id="{74504336-1F42-4209-9576-FD68C144C2A7}"/>
              </a:ext>
            </a:extLst>
          </p:cNvPr>
          <p:cNvGraphicFramePr>
            <a:graphicFrameLocks noGrp="1"/>
          </p:cNvGraphicFramePr>
          <p:nvPr>
            <p:ph sz="quarter" idx="10"/>
            <p:extLst>
              <p:ext uri="{D42A27DB-BD31-4B8C-83A1-F6EECF244321}">
                <p14:modId xmlns:p14="http://schemas.microsoft.com/office/powerpoint/2010/main" val="1390243030"/>
              </p:ext>
            </p:extLst>
          </p:nvPr>
        </p:nvGraphicFramePr>
        <p:xfrm>
          <a:off x="584200" y="1435100"/>
          <a:ext cx="11064240" cy="4301782"/>
        </p:xfrm>
        <a:graphic>
          <a:graphicData uri="http://schemas.openxmlformats.org/drawingml/2006/table">
            <a:tbl>
              <a:tblPr firstRow="1" bandRow="1">
                <a:tableStyleId>{5FD0F851-EC5A-4D38-B0AD-8093EC10F338}</a:tableStyleId>
              </a:tblPr>
              <a:tblGrid>
                <a:gridCol w="2754745">
                  <a:extLst>
                    <a:ext uri="{9D8B030D-6E8A-4147-A177-3AD203B41FA5}">
                      <a16:colId xmlns:a16="http://schemas.microsoft.com/office/drawing/2014/main" val="774645173"/>
                    </a:ext>
                  </a:extLst>
                </a:gridCol>
                <a:gridCol w="1661899">
                  <a:extLst>
                    <a:ext uri="{9D8B030D-6E8A-4147-A177-3AD203B41FA5}">
                      <a16:colId xmlns:a16="http://schemas.microsoft.com/office/drawing/2014/main" val="782659687"/>
                    </a:ext>
                  </a:extLst>
                </a:gridCol>
                <a:gridCol w="1661899">
                  <a:extLst>
                    <a:ext uri="{9D8B030D-6E8A-4147-A177-3AD203B41FA5}">
                      <a16:colId xmlns:a16="http://schemas.microsoft.com/office/drawing/2014/main" val="3010761008"/>
                    </a:ext>
                  </a:extLst>
                </a:gridCol>
                <a:gridCol w="1661899">
                  <a:extLst>
                    <a:ext uri="{9D8B030D-6E8A-4147-A177-3AD203B41FA5}">
                      <a16:colId xmlns:a16="http://schemas.microsoft.com/office/drawing/2014/main" val="2429783650"/>
                    </a:ext>
                  </a:extLst>
                </a:gridCol>
                <a:gridCol w="1661899">
                  <a:extLst>
                    <a:ext uri="{9D8B030D-6E8A-4147-A177-3AD203B41FA5}">
                      <a16:colId xmlns:a16="http://schemas.microsoft.com/office/drawing/2014/main" val="1245934366"/>
                    </a:ext>
                  </a:extLst>
                </a:gridCol>
                <a:gridCol w="1661899">
                  <a:extLst>
                    <a:ext uri="{9D8B030D-6E8A-4147-A177-3AD203B41FA5}">
                      <a16:colId xmlns:a16="http://schemas.microsoft.com/office/drawing/2014/main" val="11837421"/>
                    </a:ext>
                  </a:extLst>
                </a:gridCol>
              </a:tblGrid>
              <a:tr h="358467">
                <a:tc>
                  <a:txBody>
                    <a:bodyPr/>
                    <a:lstStyle/>
                    <a:p>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Windows</a:t>
                      </a:r>
                      <a:endParaRPr lang="en-US" sz="1600" b="1" kern="1200" dirty="0">
                        <a:solidFill>
                          <a:schemeClr val="bg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Web</a:t>
                      </a:r>
                      <a:endParaRPr lang="en-US" sz="1600" b="1" kern="120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algn="ctr"/>
                      <a:r>
                        <a:rPr lang="en-US" sz="1600" dirty="0"/>
                        <a:t>Android</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dirty="0"/>
                        <a:t>macOS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kern="1200" dirty="0"/>
                        <a:t>iOS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extLst>
                  <a:ext uri="{0D108BD9-81ED-4DB2-BD59-A6C34878D82A}">
                    <a16:rowId xmlns:a16="http://schemas.microsoft.com/office/drawing/2014/main" val="4254717804"/>
                  </a:ext>
                </a:extLst>
              </a:tr>
              <a:tr h="393842">
                <a:tc>
                  <a:txBody>
                    <a:bodyPr/>
                    <a:lstStyle/>
                    <a:p>
                      <a:pPr algn="l"/>
                      <a:r>
                        <a:rPr kumimoji="0" lang="en-US" sz="1400" b="1" i="0" u="none" strike="noStrike" kern="1200" cap="none" spc="0" normalizeH="0" baseline="0" dirty="0">
                          <a:ln>
                            <a:noFill/>
                          </a:ln>
                          <a:solidFill>
                            <a:schemeClr val="tx1"/>
                          </a:solidFill>
                          <a:effectLst/>
                          <a:uLnTx/>
                          <a:uFillTx/>
                          <a:latin typeface="+mn-lt"/>
                          <a:ea typeface="+mn-ea"/>
                          <a:cs typeface="+mn-cs"/>
                        </a:rPr>
                        <a:t>Desktop </a:t>
                      </a:r>
                      <a:r>
                        <a:rPr kumimoji="0" lang="en-US" sz="1400" b="1" i="0" u="none" strike="noStrike" kern="1200" cap="none" spc="0" normalizeH="0" baseline="0" noProof="0" dirty="0">
                          <a:ln>
                            <a:noFill/>
                          </a:ln>
                          <a:solidFill>
                            <a:schemeClr val="tx1"/>
                          </a:solidFill>
                          <a:effectLst/>
                          <a:uLnTx/>
                          <a:uFillTx/>
                          <a:latin typeface="+mn-lt"/>
                          <a:ea typeface="+mn-ea"/>
                          <a:cs typeface="+mn-cs"/>
                        </a:rPr>
                        <a:t>Experience</a:t>
                      </a:r>
                      <a:endParaRPr lang="en-US" sz="1400" b="1" dirty="0">
                        <a:solidFill>
                          <a:schemeClr val="tx1"/>
                        </a:solidFill>
                        <a:latin typeface="Calibri"/>
                        <a:cs typeface="Calibri"/>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289806143"/>
                  </a:ext>
                </a:extLst>
              </a:tr>
              <a:tr h="393842">
                <a:tc>
                  <a:txBody>
                    <a:bodyPr/>
                    <a:lstStyle/>
                    <a:p>
                      <a:pPr algn="l"/>
                      <a:r>
                        <a:rPr lang="en-US" sz="1400" b="1" kern="1200" dirty="0">
                          <a:solidFill>
                            <a:schemeClr val="tx1"/>
                          </a:solidFill>
                          <a:latin typeface="+mn-lt"/>
                          <a:ea typeface="+mn-ea"/>
                          <a:cs typeface="+mn-cs"/>
                        </a:rPr>
                        <a:t>RemoteApp Experience</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Integrated</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a:latin typeface="+mn-lt"/>
                          <a:sym typeface="Wingdings 2"/>
                        </a:rPr>
                        <a:t>Immersive</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algn="ctr"/>
                      <a:r>
                        <a:rPr lang="en-US" sz="1400" b="0" i="0" u="none" strike="noStrike" kern="1200" baseline="0" dirty="0">
                          <a:solidFill>
                            <a:schemeClr val="tx1"/>
                          </a:solidFill>
                          <a:latin typeface="+mn-lt"/>
                          <a:ea typeface="+mn-ea"/>
                          <a:cs typeface="+mn-cs"/>
                        </a:rPr>
                        <a:t>Immersive</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Integrated</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Immersive</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1150694752"/>
                  </a:ext>
                </a:extLst>
              </a:tr>
              <a:tr h="393842">
                <a:tc>
                  <a:txBody>
                    <a:bodyPr/>
                    <a:lstStyle/>
                    <a:p>
                      <a:pPr algn="l"/>
                      <a:r>
                        <a:rPr lang="en-US" sz="1400" b="1" kern="1200" dirty="0">
                          <a:solidFill>
                            <a:schemeClr val="tx1"/>
                          </a:solidFill>
                          <a:latin typeface="+mn-lt"/>
                          <a:ea typeface="+mn-ea"/>
                          <a:cs typeface="+mn-cs"/>
                        </a:rPr>
                        <a:t>Multi-factor Authentication</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3503738621"/>
                  </a:ext>
                </a:extLst>
              </a:tr>
              <a:tr h="393842">
                <a:tc>
                  <a:txBody>
                    <a:bodyPr/>
                    <a:lstStyle/>
                    <a:p>
                      <a:pPr algn="l"/>
                      <a:r>
                        <a:rPr lang="en-US" sz="1400" b="1" kern="1200" dirty="0">
                          <a:solidFill>
                            <a:schemeClr val="tx1"/>
                          </a:solidFill>
                          <a:latin typeface="+mn-lt"/>
                          <a:ea typeface="+mn-ea"/>
                          <a:cs typeface="+mn-cs"/>
                        </a:rPr>
                        <a:t>Conditional Access</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113691288"/>
                  </a:ext>
                </a:extLst>
              </a:tr>
              <a:tr h="393842">
                <a:tc>
                  <a:txBody>
                    <a:bodyPr/>
                    <a:lstStyle/>
                    <a:p>
                      <a:pPr algn="l"/>
                      <a:r>
                        <a:rPr lang="en-US" sz="1400" b="1" kern="1200" dirty="0">
                          <a:solidFill>
                            <a:schemeClr val="tx1"/>
                          </a:solidFill>
                          <a:latin typeface="+mn-lt"/>
                          <a:ea typeface="+mn-ea"/>
                          <a:cs typeface="+mn-cs"/>
                        </a:rPr>
                        <a:t>Localized</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algn="ctr"/>
                      <a:r>
                        <a:rPr lang="en-US" sz="1400" b="0" i="0" u="none" strike="noStrike" kern="1200" baseline="0">
                          <a:solidFill>
                            <a:schemeClr val="tx1"/>
                          </a:solidFill>
                          <a:latin typeface="+mn-lt"/>
                          <a:ea typeface="+mn-ea"/>
                          <a:cs typeface="+mn-cs"/>
                        </a:rPr>
                        <a:t>English (US)</a:t>
                      </a:r>
                      <a:endParaRPr lang="en-US" sz="1400" b="0" i="0" u="none" strike="noStrike" kern="1200" baseline="0" dirty="0">
                        <a:solidFill>
                          <a:schemeClr val="tx1"/>
                        </a:solidFill>
                        <a:latin typeface="+mn-lt"/>
                        <a:ea typeface="+mn-ea"/>
                        <a:cs typeface="+mn-cs"/>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extLst>
                  <a:ext uri="{0D108BD9-81ED-4DB2-BD59-A6C34878D82A}">
                    <a16:rowId xmlns:a16="http://schemas.microsoft.com/office/drawing/2014/main" val="3593012310"/>
                  </a:ext>
                </a:extLst>
              </a:tr>
              <a:tr h="393842">
                <a:tc>
                  <a:txBody>
                    <a:bodyPr/>
                    <a:lstStyle/>
                    <a:p>
                      <a:pPr algn="l"/>
                      <a:r>
                        <a:rPr lang="en-US" sz="1400" b="1" kern="1200" dirty="0">
                          <a:solidFill>
                            <a:schemeClr val="tx1"/>
                          </a:solidFill>
                          <a:latin typeface="+mn-lt"/>
                          <a:ea typeface="+mn-ea"/>
                          <a:cs typeface="+mn-cs"/>
                        </a:rPr>
                        <a:t>3rd Party Plugin support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Wingdings 2"/>
                        <a:ea typeface="+mn-ea"/>
                        <a:cs typeface="+mn-cs"/>
                        <a:sym typeface="Wingdings 2"/>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922508350"/>
                  </a:ext>
                </a:extLst>
              </a:tr>
              <a:tr h="393842">
                <a:tc>
                  <a:txBody>
                    <a:bodyPr/>
                    <a:lstStyle/>
                    <a:p>
                      <a:pPr algn="l"/>
                      <a:r>
                        <a:rPr lang="en-US" sz="1400" b="1" dirty="0"/>
                        <a:t>Dynamic Resolution</a:t>
                      </a:r>
                      <a:endParaRPr lang="en-US" sz="1400" b="1" dirty="0">
                        <a:latin typeface="Calibri"/>
                        <a:cs typeface="Calibri"/>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506144186"/>
                  </a:ext>
                </a:extLst>
              </a:tr>
              <a:tr h="39384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t>Multimonitor</a:t>
                      </a:r>
                      <a:endParaRPr lang="en-US" sz="1400" b="1" dirty="0">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rgbClr val="00B050"/>
                        </a:solidFill>
                        <a:latin typeface="Wingdings 2"/>
                        <a:ea typeface="+mn-ea"/>
                        <a:cs typeface="+mn-cs"/>
                        <a:sym typeface="Wingdings 2"/>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lvl="0" algn="ctr">
                        <a:buNone/>
                      </a:pPr>
                      <a:endParaRPr lang="en-US" sz="1400" b="0" dirty="0">
                        <a:solidFill>
                          <a:schemeClr val="tx1"/>
                        </a:solidFill>
                        <a:latin typeface="Wingdings 2"/>
                        <a:sym typeface="Wingdings 2"/>
                      </a:endParaRPr>
                    </a:p>
                  </a:txBody>
                  <a:tcPr marL="126668" marR="126668" marT="59761" marB="59761" anchor="ctr"/>
                </a:tc>
                <a:extLst>
                  <a:ext uri="{0D108BD9-81ED-4DB2-BD59-A6C34878D82A}">
                    <a16:rowId xmlns:a16="http://schemas.microsoft.com/office/drawing/2014/main" val="3240059399"/>
                  </a:ext>
                </a:extLst>
              </a:tr>
              <a:tr h="393842">
                <a:tc>
                  <a:txBody>
                    <a:bodyPr/>
                    <a:lstStyle/>
                    <a:p>
                      <a:pPr algn="l"/>
                      <a:r>
                        <a:rPr lang="en-US" sz="1400" b="1" kern="1200" dirty="0">
                          <a:solidFill>
                            <a:schemeClr val="tx1"/>
                          </a:solidFill>
                          <a:latin typeface="+mn-lt"/>
                          <a:ea typeface="+mn-ea"/>
                          <a:cs typeface="+mn-cs"/>
                        </a:rPr>
                        <a:t>Subset of Monitors</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algn="ctr"/>
                      <a:endParaRPr lang="en-US" sz="1400" b="1" kern="1200" baseline="0" dirty="0">
                        <a:solidFill>
                          <a:schemeClr val="tx1"/>
                        </a:solidFill>
                        <a:latin typeface="Wingdings 2" panose="05020102010507070707" pitchFamily="18" charset="2"/>
                        <a:ea typeface="+mn-ea"/>
                        <a:cs typeface="+mn-cs"/>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2125400114"/>
                  </a:ext>
                </a:extLst>
              </a:tr>
              <a:tr h="393842">
                <a:tc>
                  <a:txBody>
                    <a:bodyPr/>
                    <a:lstStyle/>
                    <a:p>
                      <a:pPr algn="l"/>
                      <a:r>
                        <a:rPr lang="en-US" sz="1400" b="1" kern="1200" dirty="0">
                          <a:solidFill>
                            <a:schemeClr val="tx1"/>
                          </a:solidFill>
                          <a:latin typeface="+mn-lt"/>
                          <a:ea typeface="+mn-ea"/>
                          <a:cs typeface="+mn-cs"/>
                        </a:rPr>
                        <a:t>Microsoft Teams support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Coming soon</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algn="ctr"/>
                      <a:endParaRPr lang="en-US" sz="1400" b="0" i="0" u="none" strike="noStrike" kern="1200" baseline="0" dirty="0">
                        <a:solidFill>
                          <a:schemeClr val="tx1"/>
                        </a:solidFill>
                        <a:latin typeface="+mn-lt"/>
                        <a:ea typeface="+mn-ea"/>
                        <a:cs typeface="+mn-cs"/>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3874434774"/>
                  </a:ext>
                </a:extLst>
              </a:tr>
            </a:tbl>
          </a:graphicData>
        </a:graphic>
      </p:graphicFrame>
    </p:spTree>
    <p:extLst>
      <p:ext uri="{BB962C8B-B14F-4D97-AF65-F5344CB8AC3E}">
        <p14:creationId xmlns:p14="http://schemas.microsoft.com/office/powerpoint/2010/main" val="36321152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3DB78693-04F4-486E-AFBC-1CB976F1F2BB}"/>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118" name="Rectangle 117">
            <a:extLst>
              <a:ext uri="{FF2B5EF4-FFF2-40B4-BE49-F238E27FC236}">
                <a16:creationId xmlns:a16="http://schemas.microsoft.com/office/drawing/2014/main" id="{A84C689F-3340-49F5-A7F2-A36864274355}"/>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19" name="Group 118">
            <a:extLst>
              <a:ext uri="{FF2B5EF4-FFF2-40B4-BE49-F238E27FC236}">
                <a16:creationId xmlns:a16="http://schemas.microsoft.com/office/drawing/2014/main" id="{DDDC248B-7FAE-43DF-B584-3D0A9844E22A}"/>
              </a:ext>
            </a:extLst>
          </p:cNvPr>
          <p:cNvGrpSpPr/>
          <p:nvPr/>
        </p:nvGrpSpPr>
        <p:grpSpPr>
          <a:xfrm>
            <a:off x="2842651" y="2659786"/>
            <a:ext cx="187578" cy="3738194"/>
            <a:chOff x="2849277" y="1648178"/>
            <a:chExt cx="187578" cy="3738194"/>
          </a:xfrm>
        </p:grpSpPr>
        <p:cxnSp>
          <p:nvCxnSpPr>
            <p:cNvPr id="120" name="Straight Connector 119">
              <a:extLst>
                <a:ext uri="{FF2B5EF4-FFF2-40B4-BE49-F238E27FC236}">
                  <a16:creationId xmlns:a16="http://schemas.microsoft.com/office/drawing/2014/main" id="{572480E5-3A00-47EB-945D-68C52AC0199B}"/>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a:extLst>
                <a:ext uri="{FF2B5EF4-FFF2-40B4-BE49-F238E27FC236}">
                  <a16:creationId xmlns:a16="http://schemas.microsoft.com/office/drawing/2014/main" id="{3A1822B5-B8C5-48FB-A7CD-A9FCEC66D2C8}"/>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C0AC1B29-DD27-4AB7-B826-F28239F776EC}"/>
              </a:ext>
            </a:extLst>
          </p:cNvPr>
          <p:cNvGrpSpPr/>
          <p:nvPr/>
        </p:nvGrpSpPr>
        <p:grpSpPr>
          <a:xfrm>
            <a:off x="7031995" y="2755616"/>
            <a:ext cx="155930" cy="3691795"/>
            <a:chOff x="2849277" y="128295"/>
            <a:chExt cx="187578" cy="5258077"/>
          </a:xfrm>
        </p:grpSpPr>
        <p:cxnSp>
          <p:nvCxnSpPr>
            <p:cNvPr id="147" name="Straight Connector 146">
              <a:extLst>
                <a:ext uri="{FF2B5EF4-FFF2-40B4-BE49-F238E27FC236}">
                  <a16:creationId xmlns:a16="http://schemas.microsoft.com/office/drawing/2014/main" id="{120E67A5-982A-4349-AB3F-08B00B748BB4}"/>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a:extLst>
                <a:ext uri="{FF2B5EF4-FFF2-40B4-BE49-F238E27FC236}">
                  <a16:creationId xmlns:a16="http://schemas.microsoft.com/office/drawing/2014/main" id="{022A10AA-3850-4E3E-9915-C7992D70FB25}"/>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20521BEA-0639-4AF2-B1B0-A47017B00F24}"/>
              </a:ext>
            </a:extLst>
          </p:cNvPr>
          <p:cNvSpPr/>
          <p:nvPr/>
        </p:nvSpPr>
        <p:spPr bwMode="auto">
          <a:xfrm>
            <a:off x="7248938" y="2673573"/>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50" name="Rectangle 149">
            <a:extLst>
              <a:ext uri="{FF2B5EF4-FFF2-40B4-BE49-F238E27FC236}">
                <a16:creationId xmlns:a16="http://schemas.microsoft.com/office/drawing/2014/main" id="{D6BFDF53-5942-4943-8272-BDB97CF83977}"/>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51" name="Group 150">
            <a:extLst>
              <a:ext uri="{FF2B5EF4-FFF2-40B4-BE49-F238E27FC236}">
                <a16:creationId xmlns:a16="http://schemas.microsoft.com/office/drawing/2014/main" id="{503B6C01-EA90-42DB-9671-12F97246BB8F}"/>
              </a:ext>
            </a:extLst>
          </p:cNvPr>
          <p:cNvGrpSpPr/>
          <p:nvPr/>
        </p:nvGrpSpPr>
        <p:grpSpPr>
          <a:xfrm>
            <a:off x="4994175" y="3834996"/>
            <a:ext cx="1703068" cy="587682"/>
            <a:chOff x="4908037" y="3834996"/>
            <a:chExt cx="1703068" cy="587682"/>
          </a:xfrm>
        </p:grpSpPr>
        <p:sp>
          <p:nvSpPr>
            <p:cNvPr id="152" name="Rectangle: Rounded Corners 151">
              <a:extLst>
                <a:ext uri="{FF2B5EF4-FFF2-40B4-BE49-F238E27FC236}">
                  <a16:creationId xmlns:a16="http://schemas.microsoft.com/office/drawing/2014/main" id="{6F5998EC-9006-4367-9868-D2E84D8F2BF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9D3A483A-D655-404C-AA65-01C032E1DDE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4" name="Rectangle: Rounded Corners 153">
              <a:extLst>
                <a:ext uri="{FF2B5EF4-FFF2-40B4-BE49-F238E27FC236}">
                  <a16:creationId xmlns:a16="http://schemas.microsoft.com/office/drawing/2014/main" id="{DC76AF59-95A1-43D4-A54C-355C2EDB514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55" name="algorithm" title="Icon of a heartbeat">
              <a:extLst>
                <a:ext uri="{FF2B5EF4-FFF2-40B4-BE49-F238E27FC236}">
                  <a16:creationId xmlns:a16="http://schemas.microsoft.com/office/drawing/2014/main" id="{2D76ED79-C5A3-42DB-AEE0-23E6D3CC89F1}"/>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81ECE36B-61C5-412C-82D0-47BB791C3756}"/>
              </a:ext>
            </a:extLst>
          </p:cNvPr>
          <p:cNvGrpSpPr/>
          <p:nvPr/>
        </p:nvGrpSpPr>
        <p:grpSpPr>
          <a:xfrm>
            <a:off x="4994175" y="4699961"/>
            <a:ext cx="1703068" cy="587682"/>
            <a:chOff x="4908037" y="4699961"/>
            <a:chExt cx="1703068" cy="587682"/>
          </a:xfrm>
        </p:grpSpPr>
        <p:sp>
          <p:nvSpPr>
            <p:cNvPr id="157" name="Rectangle: Rounded Corners 156">
              <a:extLst>
                <a:ext uri="{FF2B5EF4-FFF2-40B4-BE49-F238E27FC236}">
                  <a16:creationId xmlns:a16="http://schemas.microsoft.com/office/drawing/2014/main" id="{C4DE2297-033B-4DB2-86D4-C1DB054EF60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8" name="Rectangle: Rounded Corners 157">
              <a:extLst>
                <a:ext uri="{FF2B5EF4-FFF2-40B4-BE49-F238E27FC236}">
                  <a16:creationId xmlns:a16="http://schemas.microsoft.com/office/drawing/2014/main" id="{D6B62881-E7D9-40DC-A85F-501772B7843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9" name="Rectangle: Rounded Corners 158">
              <a:extLst>
                <a:ext uri="{FF2B5EF4-FFF2-40B4-BE49-F238E27FC236}">
                  <a16:creationId xmlns:a16="http://schemas.microsoft.com/office/drawing/2014/main" id="{4EFED4B0-D653-459F-9EE8-AAF48DACA30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60" name="Straight Connector 159">
              <a:extLst>
                <a:ext uri="{FF2B5EF4-FFF2-40B4-BE49-F238E27FC236}">
                  <a16:creationId xmlns:a16="http://schemas.microsoft.com/office/drawing/2014/main" id="{0107C626-70C2-4462-B0E3-FDBE4521524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2F433F9-A278-4C73-B333-F14B06C0AB0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70844CA-7F9C-4358-AFAB-C2C318B1FA64}"/>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2054B6A5-E7B0-4149-90FD-4ECBBD6342DF}"/>
              </a:ext>
            </a:extLst>
          </p:cNvPr>
          <p:cNvSpPr/>
          <p:nvPr/>
        </p:nvSpPr>
        <p:spPr bwMode="auto">
          <a:xfrm>
            <a:off x="7518174" y="352436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65" name="Group 164">
            <a:extLst>
              <a:ext uri="{FF2B5EF4-FFF2-40B4-BE49-F238E27FC236}">
                <a16:creationId xmlns:a16="http://schemas.microsoft.com/office/drawing/2014/main" id="{7BE3B930-4457-410C-AF4B-524221325A73}"/>
              </a:ext>
            </a:extLst>
          </p:cNvPr>
          <p:cNvGrpSpPr/>
          <p:nvPr/>
        </p:nvGrpSpPr>
        <p:grpSpPr>
          <a:xfrm>
            <a:off x="7334706" y="3288329"/>
            <a:ext cx="378819" cy="378819"/>
            <a:chOff x="5564119" y="2081144"/>
            <a:chExt cx="501718" cy="501718"/>
          </a:xfrm>
        </p:grpSpPr>
        <p:sp>
          <p:nvSpPr>
            <p:cNvPr id="166" name="Diamond 165">
              <a:extLst>
                <a:ext uri="{FF2B5EF4-FFF2-40B4-BE49-F238E27FC236}">
                  <a16:creationId xmlns:a16="http://schemas.microsoft.com/office/drawing/2014/main" id="{2083CC6D-A3BC-48DF-A33A-705359D024C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9" name="Graphic 168">
              <a:extLst>
                <a:ext uri="{FF2B5EF4-FFF2-40B4-BE49-F238E27FC236}">
                  <a16:creationId xmlns:a16="http://schemas.microsoft.com/office/drawing/2014/main" id="{86180137-E95A-44C5-B36C-D4BE48BBC71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71" name="Group 170">
            <a:extLst>
              <a:ext uri="{FF2B5EF4-FFF2-40B4-BE49-F238E27FC236}">
                <a16:creationId xmlns:a16="http://schemas.microsoft.com/office/drawing/2014/main" id="{2E53121B-F0F5-4A59-9C58-48C4F992D1EF}"/>
              </a:ext>
            </a:extLst>
          </p:cNvPr>
          <p:cNvGrpSpPr/>
          <p:nvPr/>
        </p:nvGrpSpPr>
        <p:grpSpPr>
          <a:xfrm>
            <a:off x="7787505" y="3882836"/>
            <a:ext cx="3406136" cy="587682"/>
            <a:chOff x="3519131" y="2542018"/>
            <a:chExt cx="3406136" cy="587682"/>
          </a:xfrm>
        </p:grpSpPr>
        <p:grpSp>
          <p:nvGrpSpPr>
            <p:cNvPr id="185" name="Group 184">
              <a:extLst>
                <a:ext uri="{FF2B5EF4-FFF2-40B4-BE49-F238E27FC236}">
                  <a16:creationId xmlns:a16="http://schemas.microsoft.com/office/drawing/2014/main" id="{711E7E85-7FCA-496E-9E1A-05073F54596E}"/>
                </a:ext>
              </a:extLst>
            </p:cNvPr>
            <p:cNvGrpSpPr/>
            <p:nvPr/>
          </p:nvGrpSpPr>
          <p:grpSpPr>
            <a:xfrm>
              <a:off x="3519131" y="2542018"/>
              <a:ext cx="3334218" cy="498768"/>
              <a:chOff x="7837970" y="2542018"/>
              <a:chExt cx="3334218" cy="498768"/>
            </a:xfrm>
          </p:grpSpPr>
          <p:sp>
            <p:nvSpPr>
              <p:cNvPr id="198" name="Rectangle: Rounded Corners 197">
                <a:extLst>
                  <a:ext uri="{FF2B5EF4-FFF2-40B4-BE49-F238E27FC236}">
                    <a16:creationId xmlns:a16="http://schemas.microsoft.com/office/drawing/2014/main" id="{EEF95112-CACF-4AEB-BBA4-B64F81F9606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9" name="Rectangle: Rounded Corners 198">
                <a:extLst>
                  <a:ext uri="{FF2B5EF4-FFF2-40B4-BE49-F238E27FC236}">
                    <a16:creationId xmlns:a16="http://schemas.microsoft.com/office/drawing/2014/main" id="{0BD765D6-2426-43F0-9A5A-A4D0798EDF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3F6FC8C3-A4E9-474C-8E48-55913E471AAE}"/>
                </a:ext>
              </a:extLst>
            </p:cNvPr>
            <p:cNvGrpSpPr/>
            <p:nvPr/>
          </p:nvGrpSpPr>
          <p:grpSpPr>
            <a:xfrm>
              <a:off x="3555090" y="2586475"/>
              <a:ext cx="3334218" cy="498768"/>
              <a:chOff x="7837970" y="2542018"/>
              <a:chExt cx="3334218" cy="498768"/>
            </a:xfrm>
          </p:grpSpPr>
          <p:sp>
            <p:nvSpPr>
              <p:cNvPr id="196" name="Rectangle: Rounded Corners 195">
                <a:extLst>
                  <a:ext uri="{FF2B5EF4-FFF2-40B4-BE49-F238E27FC236}">
                    <a16:creationId xmlns:a16="http://schemas.microsoft.com/office/drawing/2014/main" id="{AA42F435-5D8F-43B2-82D4-4A750635A02A}"/>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7" name="Rectangle: Rounded Corners 196">
                <a:extLst>
                  <a:ext uri="{FF2B5EF4-FFF2-40B4-BE49-F238E27FC236}">
                    <a16:creationId xmlns:a16="http://schemas.microsoft.com/office/drawing/2014/main" id="{14E61E8B-5CBC-4D17-8F7A-3EA5343427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93" name="Group 192">
              <a:extLst>
                <a:ext uri="{FF2B5EF4-FFF2-40B4-BE49-F238E27FC236}">
                  <a16:creationId xmlns:a16="http://schemas.microsoft.com/office/drawing/2014/main" id="{6AF7DAE1-7254-4163-9BD9-891BBE4095FB}"/>
                </a:ext>
              </a:extLst>
            </p:cNvPr>
            <p:cNvGrpSpPr/>
            <p:nvPr/>
          </p:nvGrpSpPr>
          <p:grpSpPr>
            <a:xfrm>
              <a:off x="3591049" y="2630932"/>
              <a:ext cx="3334218" cy="498768"/>
              <a:chOff x="7837970" y="2542018"/>
              <a:chExt cx="3334218" cy="498768"/>
            </a:xfrm>
          </p:grpSpPr>
          <p:sp>
            <p:nvSpPr>
              <p:cNvPr id="194" name="Rectangle: Rounded Corners 193">
                <a:extLst>
                  <a:ext uri="{FF2B5EF4-FFF2-40B4-BE49-F238E27FC236}">
                    <a16:creationId xmlns:a16="http://schemas.microsoft.com/office/drawing/2014/main" id="{F4972C6D-3A5F-4EFA-BA67-6FE5FAB5442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95" name="Rectangle: Rounded Corners 194">
                <a:extLst>
                  <a:ext uri="{FF2B5EF4-FFF2-40B4-BE49-F238E27FC236}">
                    <a16:creationId xmlns:a16="http://schemas.microsoft.com/office/drawing/2014/main" id="{C0855252-FF02-42B6-95D8-DC55159634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209" name="desktop" title="a desktop PC">
            <a:extLst>
              <a:ext uri="{FF2B5EF4-FFF2-40B4-BE49-F238E27FC236}">
                <a16:creationId xmlns:a16="http://schemas.microsoft.com/office/drawing/2014/main" id="{F809EEF7-DA96-4A2A-A507-E86B526AFD89}"/>
              </a:ext>
            </a:extLst>
          </p:cNvPr>
          <p:cNvSpPr>
            <a:spLocks noChangeAspect="1" noEditPoints="1"/>
          </p:cNvSpPr>
          <p:nvPr/>
        </p:nvSpPr>
        <p:spPr bwMode="auto">
          <a:xfrm>
            <a:off x="8930300" y="407112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GenericApp_EB3B" title="Icon of an app window">
            <a:extLst>
              <a:ext uri="{FF2B5EF4-FFF2-40B4-BE49-F238E27FC236}">
                <a16:creationId xmlns:a16="http://schemas.microsoft.com/office/drawing/2014/main" id="{B25F7052-242C-4E52-B4A7-36720DB1CAE7}"/>
              </a:ext>
            </a:extLst>
          </p:cNvPr>
          <p:cNvSpPr>
            <a:spLocks noChangeAspect="1" noEditPoints="1"/>
          </p:cNvSpPr>
          <p:nvPr/>
        </p:nvSpPr>
        <p:spPr bwMode="auto">
          <a:xfrm>
            <a:off x="10561450" y="408092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18" name="Group 217">
            <a:extLst>
              <a:ext uri="{FF2B5EF4-FFF2-40B4-BE49-F238E27FC236}">
                <a16:creationId xmlns:a16="http://schemas.microsoft.com/office/drawing/2014/main" id="{320683BF-A2B6-4DBC-B72F-B8F19C004993}"/>
              </a:ext>
            </a:extLst>
          </p:cNvPr>
          <p:cNvGrpSpPr/>
          <p:nvPr/>
        </p:nvGrpSpPr>
        <p:grpSpPr>
          <a:xfrm>
            <a:off x="9293160" y="4013418"/>
            <a:ext cx="1846543" cy="154356"/>
            <a:chOff x="9293160" y="2701454"/>
            <a:chExt cx="1846543" cy="154356"/>
          </a:xfrm>
        </p:grpSpPr>
        <p:sp>
          <p:nvSpPr>
            <p:cNvPr id="219" name="Oval 218">
              <a:extLst>
                <a:ext uri="{FF2B5EF4-FFF2-40B4-BE49-F238E27FC236}">
                  <a16:creationId xmlns:a16="http://schemas.microsoft.com/office/drawing/2014/main" id="{45ABEBFA-871F-4F2D-AF11-830EC1C1B80D}"/>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20" name="Oval 219">
              <a:extLst>
                <a:ext uri="{FF2B5EF4-FFF2-40B4-BE49-F238E27FC236}">
                  <a16:creationId xmlns:a16="http://schemas.microsoft.com/office/drawing/2014/main" id="{E974F190-2559-451F-A13E-593CD5532CE3}"/>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221" name="Group 220">
            <a:extLst>
              <a:ext uri="{FF2B5EF4-FFF2-40B4-BE49-F238E27FC236}">
                <a16:creationId xmlns:a16="http://schemas.microsoft.com/office/drawing/2014/main" id="{1735E39B-D355-4F68-8888-324A84770D31}"/>
              </a:ext>
            </a:extLst>
          </p:cNvPr>
          <p:cNvGrpSpPr/>
          <p:nvPr/>
        </p:nvGrpSpPr>
        <p:grpSpPr>
          <a:xfrm>
            <a:off x="899303" y="3341056"/>
            <a:ext cx="1626420" cy="2908602"/>
            <a:chOff x="899303" y="2229846"/>
            <a:chExt cx="1626420" cy="2908602"/>
          </a:xfrm>
        </p:grpSpPr>
        <p:sp>
          <p:nvSpPr>
            <p:cNvPr id="222" name="Oval 221">
              <a:extLst>
                <a:ext uri="{FF2B5EF4-FFF2-40B4-BE49-F238E27FC236}">
                  <a16:creationId xmlns:a16="http://schemas.microsoft.com/office/drawing/2014/main" id="{7DF60BE3-F109-485D-9700-520AC407EBB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3" name="Oval 222">
              <a:extLst>
                <a:ext uri="{FF2B5EF4-FFF2-40B4-BE49-F238E27FC236}">
                  <a16:creationId xmlns:a16="http://schemas.microsoft.com/office/drawing/2014/main" id="{87EDE430-C86E-4D2E-8601-43D4212DC5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6" name="Oval 225">
              <a:extLst>
                <a:ext uri="{FF2B5EF4-FFF2-40B4-BE49-F238E27FC236}">
                  <a16:creationId xmlns:a16="http://schemas.microsoft.com/office/drawing/2014/main" id="{1266CEDA-5C52-46E8-AA2D-96AA839042F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27" name="Group 226">
              <a:extLst>
                <a:ext uri="{FF2B5EF4-FFF2-40B4-BE49-F238E27FC236}">
                  <a16:creationId xmlns:a16="http://schemas.microsoft.com/office/drawing/2014/main" id="{07B5E88F-2C5D-4528-B48C-63DA17C8B289}"/>
                </a:ext>
              </a:extLst>
            </p:cNvPr>
            <p:cNvGrpSpPr/>
            <p:nvPr/>
          </p:nvGrpSpPr>
          <p:grpSpPr>
            <a:xfrm>
              <a:off x="2043658" y="2532747"/>
              <a:ext cx="482065" cy="2255907"/>
              <a:chOff x="2224274" y="2338191"/>
              <a:chExt cx="482065" cy="2255907"/>
            </a:xfrm>
          </p:grpSpPr>
          <p:grpSp>
            <p:nvGrpSpPr>
              <p:cNvPr id="233" name="Group 232">
                <a:extLst>
                  <a:ext uri="{FF2B5EF4-FFF2-40B4-BE49-F238E27FC236}">
                    <a16:creationId xmlns:a16="http://schemas.microsoft.com/office/drawing/2014/main" id="{EAC87E12-3B9D-46A8-A048-7C763C959A84}"/>
                  </a:ext>
                </a:extLst>
              </p:cNvPr>
              <p:cNvGrpSpPr/>
              <p:nvPr/>
            </p:nvGrpSpPr>
            <p:grpSpPr>
              <a:xfrm>
                <a:off x="2281302" y="3639439"/>
                <a:ext cx="319498" cy="414180"/>
                <a:chOff x="5866856" y="4829242"/>
                <a:chExt cx="702675" cy="865083"/>
              </a:xfrm>
            </p:grpSpPr>
            <p:sp>
              <p:nvSpPr>
                <p:cNvPr id="241" name="Freeform 12">
                  <a:extLst>
                    <a:ext uri="{FF2B5EF4-FFF2-40B4-BE49-F238E27FC236}">
                      <a16:creationId xmlns:a16="http://schemas.microsoft.com/office/drawing/2014/main" id="{D0814F50-2C8C-4A6E-95E9-15790348223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3">
                  <a:extLst>
                    <a:ext uri="{FF2B5EF4-FFF2-40B4-BE49-F238E27FC236}">
                      <a16:creationId xmlns:a16="http://schemas.microsoft.com/office/drawing/2014/main" id="{1CFB0E51-568F-4682-8D96-428BAC803E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FD11D71D-BBC5-4669-BB0A-C7B482612858}"/>
                  </a:ext>
                </a:extLst>
              </p:cNvPr>
              <p:cNvGrpSpPr/>
              <p:nvPr/>
            </p:nvGrpSpPr>
            <p:grpSpPr>
              <a:xfrm>
                <a:off x="2286418" y="3019895"/>
                <a:ext cx="335350" cy="419905"/>
                <a:chOff x="13987161" y="3323588"/>
                <a:chExt cx="2047876" cy="2435225"/>
              </a:xfrm>
              <a:solidFill>
                <a:schemeClr val="bg1"/>
              </a:solidFill>
            </p:grpSpPr>
            <p:sp>
              <p:nvSpPr>
                <p:cNvPr id="237" name="Freeform 50">
                  <a:extLst>
                    <a:ext uri="{FF2B5EF4-FFF2-40B4-BE49-F238E27FC236}">
                      <a16:creationId xmlns:a16="http://schemas.microsoft.com/office/drawing/2014/main" id="{0D08F7CB-DCD8-4B2E-91FE-D02B9D4F6B6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51">
                  <a:extLst>
                    <a:ext uri="{FF2B5EF4-FFF2-40B4-BE49-F238E27FC236}">
                      <a16:creationId xmlns:a16="http://schemas.microsoft.com/office/drawing/2014/main" id="{75A2B0F3-C01A-4BC0-9EFE-17F0734F5F2E}"/>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52">
                  <a:extLst>
                    <a:ext uri="{FF2B5EF4-FFF2-40B4-BE49-F238E27FC236}">
                      <a16:creationId xmlns:a16="http://schemas.microsoft.com/office/drawing/2014/main" id="{71E26DC3-718B-4662-B8B2-80E2F8774A0B}"/>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53">
                  <a:extLst>
                    <a:ext uri="{FF2B5EF4-FFF2-40B4-BE49-F238E27FC236}">
                      <a16:creationId xmlns:a16="http://schemas.microsoft.com/office/drawing/2014/main" id="{12454D67-EB0A-4263-A4CB-DCD3FCCEAE2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35" name="Picture 234">
                <a:extLst>
                  <a:ext uri="{FF2B5EF4-FFF2-40B4-BE49-F238E27FC236}">
                    <a16:creationId xmlns:a16="http://schemas.microsoft.com/office/drawing/2014/main" id="{95D877FB-9842-4C37-AB06-22917AF0041E}"/>
                  </a:ext>
                </a:extLst>
              </p:cNvPr>
              <p:cNvPicPr>
                <a:picLocks noChangeAspect="1"/>
              </p:cNvPicPr>
              <p:nvPr/>
            </p:nvPicPr>
            <p:blipFill rotWithShape="1">
              <a:blip r:embed="rId5" cstate="email">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236" name="Picture 235">
                <a:extLst>
                  <a:ext uri="{FF2B5EF4-FFF2-40B4-BE49-F238E27FC236}">
                    <a16:creationId xmlns:a16="http://schemas.microsoft.com/office/drawing/2014/main" id="{64CD3150-E69F-4DC9-BBD0-47AD38543A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228" name="CellPhone_E8EA" title="Icon of a cellphone">
              <a:extLst>
                <a:ext uri="{FF2B5EF4-FFF2-40B4-BE49-F238E27FC236}">
                  <a16:creationId xmlns:a16="http://schemas.microsoft.com/office/drawing/2014/main" id="{5B413609-5A17-4602-A9F9-0B6A81E94C3B}"/>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Laptop_E770" title="Icon of a laptop">
              <a:extLst>
                <a:ext uri="{FF2B5EF4-FFF2-40B4-BE49-F238E27FC236}">
                  <a16:creationId xmlns:a16="http://schemas.microsoft.com/office/drawing/2014/main" id="{19170A66-1B3E-42CD-A76B-3D7C44FC5A7C}"/>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Tablet_E70A" title="Icon of a tablet">
              <a:extLst>
                <a:ext uri="{FF2B5EF4-FFF2-40B4-BE49-F238E27FC236}">
                  <a16:creationId xmlns:a16="http://schemas.microsoft.com/office/drawing/2014/main" id="{D82CFC9F-D5A4-4A6A-9127-06AC3FC2262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3" name="Rectangle: Rounded Corners 242">
            <a:extLst>
              <a:ext uri="{FF2B5EF4-FFF2-40B4-BE49-F238E27FC236}">
                <a16:creationId xmlns:a16="http://schemas.microsoft.com/office/drawing/2014/main" id="{A543B1A7-F934-4C7C-AE0D-179AFDFE7CE9}"/>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244" name="Rectangle 243">
            <a:extLst>
              <a:ext uri="{FF2B5EF4-FFF2-40B4-BE49-F238E27FC236}">
                <a16:creationId xmlns:a16="http://schemas.microsoft.com/office/drawing/2014/main" id="{513B3EE8-3EFA-4941-BFF2-67D2A3D10FF3}"/>
              </a:ext>
            </a:extLst>
          </p:cNvPr>
          <p:cNvSpPr/>
          <p:nvPr/>
        </p:nvSpPr>
        <p:spPr>
          <a:xfrm>
            <a:off x="10858778" y="348563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245" name="Right Bracket 244">
            <a:extLst>
              <a:ext uri="{FF2B5EF4-FFF2-40B4-BE49-F238E27FC236}">
                <a16:creationId xmlns:a16="http://schemas.microsoft.com/office/drawing/2014/main" id="{DB83E192-FA02-4363-AEB6-B98CB0AA2926}"/>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6426C18F-1B54-4181-9833-3C03ABCB65ED}"/>
              </a:ext>
            </a:extLst>
          </p:cNvPr>
          <p:cNvGrpSpPr/>
          <p:nvPr/>
        </p:nvGrpSpPr>
        <p:grpSpPr>
          <a:xfrm>
            <a:off x="3291107" y="4699961"/>
            <a:ext cx="1703068" cy="587682"/>
            <a:chOff x="3204969" y="4699961"/>
            <a:chExt cx="1703068" cy="587682"/>
          </a:xfrm>
        </p:grpSpPr>
        <p:sp>
          <p:nvSpPr>
            <p:cNvPr id="247" name="Rectangle: Rounded Corners 246">
              <a:extLst>
                <a:ext uri="{FF2B5EF4-FFF2-40B4-BE49-F238E27FC236}">
                  <a16:creationId xmlns:a16="http://schemas.microsoft.com/office/drawing/2014/main" id="{1E37562F-2A62-427D-897B-CFA7CA8260A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E0583FBE-9009-46A5-85C8-15CDAACD2DDB}"/>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9" name="Rectangle: Rounded Corners 248">
              <a:extLst>
                <a:ext uri="{FF2B5EF4-FFF2-40B4-BE49-F238E27FC236}">
                  <a16:creationId xmlns:a16="http://schemas.microsoft.com/office/drawing/2014/main" id="{FE79CB60-9C98-4EB0-AF45-D3B7E364FAF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50" name="Move_E7C2" title="Icon of four arrows pointing away from eachother">
              <a:extLst>
                <a:ext uri="{FF2B5EF4-FFF2-40B4-BE49-F238E27FC236}">
                  <a16:creationId xmlns:a16="http://schemas.microsoft.com/office/drawing/2014/main" id="{E1795E0A-00D5-4D79-9E37-61C0B7D737F6}"/>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BF09CA86-BA19-4BCB-8065-5FBBDAE84675}"/>
              </a:ext>
            </a:extLst>
          </p:cNvPr>
          <p:cNvGrpSpPr/>
          <p:nvPr/>
        </p:nvGrpSpPr>
        <p:grpSpPr>
          <a:xfrm>
            <a:off x="3291107" y="3834996"/>
            <a:ext cx="1703068" cy="587682"/>
            <a:chOff x="3204969" y="3834996"/>
            <a:chExt cx="1703068" cy="587682"/>
          </a:xfrm>
        </p:grpSpPr>
        <p:sp>
          <p:nvSpPr>
            <p:cNvPr id="252" name="Rectangle: Rounded Corners 251">
              <a:extLst>
                <a:ext uri="{FF2B5EF4-FFF2-40B4-BE49-F238E27FC236}">
                  <a16:creationId xmlns:a16="http://schemas.microsoft.com/office/drawing/2014/main" id="{66203210-79E5-415B-B7BA-E83B478335E8}"/>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3" name="Rectangle: Rounded Corners 252">
              <a:extLst>
                <a:ext uri="{FF2B5EF4-FFF2-40B4-BE49-F238E27FC236}">
                  <a16:creationId xmlns:a16="http://schemas.microsoft.com/office/drawing/2014/main" id="{88E7C291-BA18-43CE-8294-EC0406F7FD52}"/>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4" name="Rectangle: Rounded Corners 253">
              <a:extLst>
                <a:ext uri="{FF2B5EF4-FFF2-40B4-BE49-F238E27FC236}">
                  <a16:creationId xmlns:a16="http://schemas.microsoft.com/office/drawing/2014/main" id="{A9E69C13-830D-4427-AB81-F4890751CB7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55" name="globe_2" title="Icon of a sphere made of lines">
              <a:extLst>
                <a:ext uri="{FF2B5EF4-FFF2-40B4-BE49-F238E27FC236}">
                  <a16:creationId xmlns:a16="http://schemas.microsoft.com/office/drawing/2014/main" id="{B57A49BB-12B5-4AE3-958C-57A38074E39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56" name="TextBox 255">
            <a:extLst>
              <a:ext uri="{FF2B5EF4-FFF2-40B4-BE49-F238E27FC236}">
                <a16:creationId xmlns:a16="http://schemas.microsoft.com/office/drawing/2014/main" id="{6B33D216-BB4B-417A-B63B-A85E5CADFB62}"/>
              </a:ext>
            </a:extLst>
          </p:cNvPr>
          <p:cNvSpPr txBox="1"/>
          <p:nvPr/>
        </p:nvSpPr>
        <p:spPr>
          <a:xfrm>
            <a:off x="7601977" y="354683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257" name="Picture 2">
            <a:extLst>
              <a:ext uri="{FF2B5EF4-FFF2-40B4-BE49-F238E27FC236}">
                <a16:creationId xmlns:a16="http://schemas.microsoft.com/office/drawing/2014/main" id="{BF192124-6F28-4354-A42E-04D10EBD86E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124148" y="5670402"/>
            <a:ext cx="399616" cy="422236"/>
          </a:xfrm>
          <a:prstGeom prst="rect">
            <a:avLst/>
          </a:prstGeom>
          <a:noFill/>
        </p:spPr>
      </p:pic>
      <p:grpSp>
        <p:nvGrpSpPr>
          <p:cNvPr id="258" name="Group 257">
            <a:extLst>
              <a:ext uri="{FF2B5EF4-FFF2-40B4-BE49-F238E27FC236}">
                <a16:creationId xmlns:a16="http://schemas.microsoft.com/office/drawing/2014/main" id="{1B169338-6D36-47BF-9718-6FF9C9569E2E}"/>
              </a:ext>
            </a:extLst>
          </p:cNvPr>
          <p:cNvGrpSpPr/>
          <p:nvPr/>
        </p:nvGrpSpPr>
        <p:grpSpPr>
          <a:xfrm>
            <a:off x="2650409" y="3307647"/>
            <a:ext cx="4684297" cy="520099"/>
            <a:chOff x="2625569" y="3359354"/>
            <a:chExt cx="4684297" cy="520099"/>
          </a:xfrm>
        </p:grpSpPr>
        <p:cxnSp>
          <p:nvCxnSpPr>
            <p:cNvPr id="259" name="Straight Arrow Connector 258">
              <a:extLst>
                <a:ext uri="{FF2B5EF4-FFF2-40B4-BE49-F238E27FC236}">
                  <a16:creationId xmlns:a16="http://schemas.microsoft.com/office/drawing/2014/main" id="{FD6D413F-45A4-4E49-8C08-30963DB576FC}"/>
                </a:ext>
              </a:extLst>
            </p:cNvPr>
            <p:cNvCxnSpPr>
              <a:cxnSpLocks/>
              <a:stCxn id="261"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BDCFD711-9D95-4367-942B-C2F921F552E1}"/>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60EB6890-6D63-4ADE-A990-D8562F69346B}"/>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1</a:t>
              </a:r>
            </a:p>
          </p:txBody>
        </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6740" y="238670"/>
            <a:ext cx="11018520" cy="492443"/>
          </a:xfrm>
        </p:spPr>
        <p:txBody>
          <a:bodyPr/>
          <a:lstStyle/>
          <a:p>
            <a:r>
              <a:rPr lang="en-US" sz="3200" dirty="0"/>
              <a:t>Windows Virtual Desktop – Connections to  Azure AD &amp; AD</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7791" y="867902"/>
            <a:ext cx="11178592" cy="1840851"/>
          </a:xfrm>
          <a:prstGeom prst="rect">
            <a:avLst/>
          </a:prstGeom>
          <a:noFill/>
        </p:spPr>
        <p:txBody>
          <a:bodyPr wrap="square" lIns="179285" tIns="143428" rIns="179285" bIns="143428" rtlCol="0">
            <a:spAutoFit/>
          </a:bodyPr>
          <a:lstStyle/>
          <a:p>
            <a:pPr>
              <a:lnSpc>
                <a:spcPct val="90000"/>
              </a:lnSpc>
              <a:defRPr/>
            </a:pPr>
            <a:r>
              <a:rPr lang="en-US" sz="1600" dirty="0">
                <a:gradFill>
                  <a:gsLst>
                    <a:gs pos="2917">
                      <a:srgbClr val="353535"/>
                    </a:gs>
                    <a:gs pos="30000">
                      <a:srgbClr val="353535"/>
                    </a:gs>
                  </a:gsLst>
                  <a:lin ang="5400000" scaled="0"/>
                </a:gradFill>
              </a:rPr>
              <a:t>0. WVD Agent on </a:t>
            </a:r>
            <a:r>
              <a:rPr lang="en-US" sz="1600" b="1" dirty="0">
                <a:gradFill>
                  <a:gsLst>
                    <a:gs pos="2917">
                      <a:srgbClr val="353535"/>
                    </a:gs>
                    <a:gs pos="30000">
                      <a:srgbClr val="353535"/>
                    </a:gs>
                  </a:gsLst>
                  <a:lin ang="5400000" scaled="0"/>
                </a:gradFill>
              </a:rPr>
              <a:t>Domain-Joined</a:t>
            </a:r>
            <a:r>
              <a:rPr lang="en-US" sz="1600" dirty="0">
                <a:gradFill>
                  <a:gsLst>
                    <a:gs pos="2917">
                      <a:srgbClr val="353535"/>
                    </a:gs>
                    <a:gs pos="30000">
                      <a:srgbClr val="353535"/>
                    </a:gs>
                  </a:gsLst>
                  <a:lin ang="5400000" scaled="0"/>
                </a:gradFill>
              </a:rPr>
              <a:t> Host VMs connects to Broker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1. User launches browser, connects to Azure AD, user signs in, and Azure AD returns token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2. Client presents token to Web Access, Broker queries DB to determine resources authorized for user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3. User selects resource, is connected to Gateway by the Azure service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4. Broker orchestrates connection from Host Agent to Gateway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&gt;&gt;&gt; RDP traffic now flowing between RD client and session host VM between 3 and 4</a:t>
            </a:r>
          </a:p>
        </p:txBody>
      </p:sp>
      <p:grpSp>
        <p:nvGrpSpPr>
          <p:cNvPr id="22" name="Group 21">
            <a:extLst>
              <a:ext uri="{FF2B5EF4-FFF2-40B4-BE49-F238E27FC236}">
                <a16:creationId xmlns:a16="http://schemas.microsoft.com/office/drawing/2014/main" id="{27999B9E-ECDC-47A7-8E8C-E7526CC3915F}"/>
              </a:ext>
            </a:extLst>
          </p:cNvPr>
          <p:cNvGrpSpPr/>
          <p:nvPr/>
        </p:nvGrpSpPr>
        <p:grpSpPr>
          <a:xfrm>
            <a:off x="6523764" y="4464786"/>
            <a:ext cx="1464273" cy="550619"/>
            <a:chOff x="6523764" y="4464786"/>
            <a:chExt cx="1464273" cy="550619"/>
          </a:xfrm>
        </p:grpSpPr>
        <p:cxnSp>
          <p:nvCxnSpPr>
            <p:cNvPr id="170" name="Straight Arrow Connector 169">
              <a:extLst>
                <a:ext uri="{FF2B5EF4-FFF2-40B4-BE49-F238E27FC236}">
                  <a16:creationId xmlns:a16="http://schemas.microsoft.com/office/drawing/2014/main" id="{5F38DC1B-93EB-47E6-AC99-F0B0C553A2D0}"/>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428298DD-1105-4448-8702-D8500756364F}"/>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0</a:t>
              </a:r>
            </a:p>
          </p:txBody>
        </p:sp>
      </p:grpSp>
      <p:grpSp>
        <p:nvGrpSpPr>
          <p:cNvPr id="24" name="Group 23">
            <a:extLst>
              <a:ext uri="{FF2B5EF4-FFF2-40B4-BE49-F238E27FC236}">
                <a16:creationId xmlns:a16="http://schemas.microsoft.com/office/drawing/2014/main" id="{B1DECBCC-BEF2-4C4D-8F98-600A1649CD89}"/>
              </a:ext>
            </a:extLst>
          </p:cNvPr>
          <p:cNvGrpSpPr/>
          <p:nvPr/>
        </p:nvGrpSpPr>
        <p:grpSpPr>
          <a:xfrm>
            <a:off x="4790789" y="4046929"/>
            <a:ext cx="3032676" cy="981888"/>
            <a:chOff x="4790789" y="4046929"/>
            <a:chExt cx="3032676" cy="981888"/>
          </a:xfrm>
        </p:grpSpPr>
        <p:cxnSp>
          <p:nvCxnSpPr>
            <p:cNvPr id="186" name="Straight Arrow Connector 185">
              <a:extLst>
                <a:ext uri="{FF2B5EF4-FFF2-40B4-BE49-F238E27FC236}">
                  <a16:creationId xmlns:a16="http://schemas.microsoft.com/office/drawing/2014/main" id="{08D3E384-5AA7-4D1A-9CEF-E2690D0A38D6}"/>
                </a:ext>
              </a:extLst>
            </p:cNvPr>
            <p:cNvCxnSpPr>
              <a:cxnSpLocks/>
              <a:endCxn id="250"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6C82DED-B30E-4CF0-B7BB-87312A239D70}"/>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4</a:t>
              </a:r>
            </a:p>
          </p:txBody>
        </p:sp>
      </p:grpSp>
      <p:grpSp>
        <p:nvGrpSpPr>
          <p:cNvPr id="230" name="Group 229">
            <a:extLst>
              <a:ext uri="{FF2B5EF4-FFF2-40B4-BE49-F238E27FC236}">
                <a16:creationId xmlns:a16="http://schemas.microsoft.com/office/drawing/2014/main" id="{BA9AEB8B-8665-49F7-A3EA-8D7CFB576F10}"/>
              </a:ext>
            </a:extLst>
          </p:cNvPr>
          <p:cNvGrpSpPr/>
          <p:nvPr/>
        </p:nvGrpSpPr>
        <p:grpSpPr>
          <a:xfrm>
            <a:off x="2712756" y="3990529"/>
            <a:ext cx="492213" cy="256385"/>
            <a:chOff x="2712756" y="3990529"/>
            <a:chExt cx="492213" cy="256385"/>
          </a:xfrm>
        </p:grpSpPr>
        <p:cxnSp>
          <p:nvCxnSpPr>
            <p:cNvPr id="135" name="Straight Arrow Connector 134">
              <a:extLst>
                <a:ext uri="{FF2B5EF4-FFF2-40B4-BE49-F238E27FC236}">
                  <a16:creationId xmlns:a16="http://schemas.microsoft.com/office/drawing/2014/main" id="{14FF8311-B1E8-472A-BE83-5FDE37DD489C}"/>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355B9FC-0B11-411D-9C5F-BAAF4833DC96}"/>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2</a:t>
              </a:r>
            </a:p>
          </p:txBody>
        </p:sp>
      </p:grpSp>
      <p:grpSp>
        <p:nvGrpSpPr>
          <p:cNvPr id="141" name="Group 140">
            <a:extLst>
              <a:ext uri="{FF2B5EF4-FFF2-40B4-BE49-F238E27FC236}">
                <a16:creationId xmlns:a16="http://schemas.microsoft.com/office/drawing/2014/main" id="{7AE17D67-7516-4876-B02D-79B2CA8AA1C3}"/>
              </a:ext>
            </a:extLst>
          </p:cNvPr>
          <p:cNvGrpSpPr/>
          <p:nvPr/>
        </p:nvGrpSpPr>
        <p:grpSpPr>
          <a:xfrm>
            <a:off x="2712756" y="4890252"/>
            <a:ext cx="492213" cy="256385"/>
            <a:chOff x="2712756" y="3990529"/>
            <a:chExt cx="492213" cy="256385"/>
          </a:xfrm>
        </p:grpSpPr>
        <p:cxnSp>
          <p:nvCxnSpPr>
            <p:cNvPr id="142" name="Straight Arrow Connector 141">
              <a:extLst>
                <a:ext uri="{FF2B5EF4-FFF2-40B4-BE49-F238E27FC236}">
                  <a16:creationId xmlns:a16="http://schemas.microsoft.com/office/drawing/2014/main" id="{85348F15-953D-4450-8009-43F16D0873DE}"/>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A940F49-0580-46C5-8500-196DB865E827}"/>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3</a:t>
              </a:r>
            </a:p>
          </p:txBody>
        </p:sp>
      </p:grpSp>
      <p:grpSp>
        <p:nvGrpSpPr>
          <p:cNvPr id="103" name="Group 102">
            <a:extLst>
              <a:ext uri="{FF2B5EF4-FFF2-40B4-BE49-F238E27FC236}">
                <a16:creationId xmlns:a16="http://schemas.microsoft.com/office/drawing/2014/main" id="{EAC43220-F22E-4400-B955-7A1C030EE1EF}"/>
              </a:ext>
            </a:extLst>
          </p:cNvPr>
          <p:cNvGrpSpPr/>
          <p:nvPr/>
        </p:nvGrpSpPr>
        <p:grpSpPr>
          <a:xfrm>
            <a:off x="7787505" y="4694971"/>
            <a:ext cx="3406136" cy="587682"/>
            <a:chOff x="7787505" y="5258366"/>
            <a:chExt cx="3406136" cy="587682"/>
          </a:xfrm>
        </p:grpSpPr>
        <p:grpSp>
          <p:nvGrpSpPr>
            <p:cNvPr id="104" name="Group 103">
              <a:extLst>
                <a:ext uri="{FF2B5EF4-FFF2-40B4-BE49-F238E27FC236}">
                  <a16:creationId xmlns:a16="http://schemas.microsoft.com/office/drawing/2014/main" id="{F72DF7FE-F662-4D1E-8564-A33D191D3A41}"/>
                </a:ext>
              </a:extLst>
            </p:cNvPr>
            <p:cNvGrpSpPr/>
            <p:nvPr/>
          </p:nvGrpSpPr>
          <p:grpSpPr>
            <a:xfrm>
              <a:off x="7787505" y="5258366"/>
              <a:ext cx="3406136" cy="587682"/>
              <a:chOff x="3519131" y="2542018"/>
              <a:chExt cx="3406136" cy="587682"/>
            </a:xfrm>
          </p:grpSpPr>
          <p:grpSp>
            <p:nvGrpSpPr>
              <p:cNvPr id="111" name="Group 110">
                <a:extLst>
                  <a:ext uri="{FF2B5EF4-FFF2-40B4-BE49-F238E27FC236}">
                    <a16:creationId xmlns:a16="http://schemas.microsoft.com/office/drawing/2014/main" id="{B20C8C8F-97D9-4343-A2B2-FE74B630537B}"/>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2382D668-E37E-459E-A99F-B6B5E18EAAF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3" name="Rectangle: Rounded Corners 122">
                  <a:extLst>
                    <a:ext uri="{FF2B5EF4-FFF2-40B4-BE49-F238E27FC236}">
                      <a16:creationId xmlns:a16="http://schemas.microsoft.com/office/drawing/2014/main" id="{ECB2A85E-46D6-4D0B-9F79-D4076607419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2" name="Group 111">
                <a:extLst>
                  <a:ext uri="{FF2B5EF4-FFF2-40B4-BE49-F238E27FC236}">
                    <a16:creationId xmlns:a16="http://schemas.microsoft.com/office/drawing/2014/main" id="{68D9565D-C85C-466F-B528-22F6DC895213}"/>
                  </a:ext>
                </a:extLst>
              </p:cNvPr>
              <p:cNvGrpSpPr/>
              <p:nvPr/>
            </p:nvGrpSpPr>
            <p:grpSpPr>
              <a:xfrm>
                <a:off x="3555090" y="2586475"/>
                <a:ext cx="3334218" cy="498768"/>
                <a:chOff x="7837970" y="2542018"/>
                <a:chExt cx="3334218" cy="498768"/>
              </a:xfrm>
            </p:grpSpPr>
            <p:sp>
              <p:nvSpPr>
                <p:cNvPr id="117" name="Rectangle: Rounded Corners 116">
                  <a:extLst>
                    <a:ext uri="{FF2B5EF4-FFF2-40B4-BE49-F238E27FC236}">
                      <a16:creationId xmlns:a16="http://schemas.microsoft.com/office/drawing/2014/main" id="{4B5991B7-A3DA-436C-8817-A7078F4D01F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1" name="Rectangle: Rounded Corners 120">
                  <a:extLst>
                    <a:ext uri="{FF2B5EF4-FFF2-40B4-BE49-F238E27FC236}">
                      <a16:creationId xmlns:a16="http://schemas.microsoft.com/office/drawing/2014/main" id="{A813B356-564F-4C4D-B643-2F91C5F27C0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3" name="Group 112">
                <a:extLst>
                  <a:ext uri="{FF2B5EF4-FFF2-40B4-BE49-F238E27FC236}">
                    <a16:creationId xmlns:a16="http://schemas.microsoft.com/office/drawing/2014/main" id="{19E6FCB9-8BFD-4555-9F28-78DFF85ADF87}"/>
                  </a:ext>
                </a:extLst>
              </p:cNvPr>
              <p:cNvGrpSpPr/>
              <p:nvPr/>
            </p:nvGrpSpPr>
            <p:grpSpPr>
              <a:xfrm>
                <a:off x="3591049" y="2630932"/>
                <a:ext cx="3334218" cy="498768"/>
                <a:chOff x="7837970" y="2542018"/>
                <a:chExt cx="3334218" cy="498768"/>
              </a:xfrm>
            </p:grpSpPr>
            <p:sp>
              <p:nvSpPr>
                <p:cNvPr id="115" name="Rectangle: Rounded Corners 114">
                  <a:extLst>
                    <a:ext uri="{FF2B5EF4-FFF2-40B4-BE49-F238E27FC236}">
                      <a16:creationId xmlns:a16="http://schemas.microsoft.com/office/drawing/2014/main" id="{C1ED80EA-A180-4D31-B0D7-BE283BE14EFF}"/>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16" name="Rectangle: Rounded Corners 115">
                  <a:extLst>
                    <a:ext uri="{FF2B5EF4-FFF2-40B4-BE49-F238E27FC236}">
                      <a16:creationId xmlns:a16="http://schemas.microsoft.com/office/drawing/2014/main" id="{14F4B8F8-8492-43D7-A39C-EEC5B7BE04C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5" name="Group 104">
              <a:extLst>
                <a:ext uri="{FF2B5EF4-FFF2-40B4-BE49-F238E27FC236}">
                  <a16:creationId xmlns:a16="http://schemas.microsoft.com/office/drawing/2014/main" id="{C904CA10-6BDE-4706-AABA-7CF306722CDA}"/>
                </a:ext>
              </a:extLst>
            </p:cNvPr>
            <p:cNvGrpSpPr/>
            <p:nvPr/>
          </p:nvGrpSpPr>
          <p:grpSpPr>
            <a:xfrm>
              <a:off x="8883843" y="5370593"/>
              <a:ext cx="378819" cy="378819"/>
              <a:chOff x="5564119" y="2081144"/>
              <a:chExt cx="501718" cy="501718"/>
            </a:xfrm>
          </p:grpSpPr>
          <p:sp>
            <p:nvSpPr>
              <p:cNvPr id="109" name="Diamond 108">
                <a:extLst>
                  <a:ext uri="{FF2B5EF4-FFF2-40B4-BE49-F238E27FC236}">
                    <a16:creationId xmlns:a16="http://schemas.microsoft.com/office/drawing/2014/main" id="{3DCBEBC8-D2A5-4B17-B1D8-BC3E5A91231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Graphic 109">
                <a:extLst>
                  <a:ext uri="{FF2B5EF4-FFF2-40B4-BE49-F238E27FC236}">
                    <a16:creationId xmlns:a16="http://schemas.microsoft.com/office/drawing/2014/main" id="{0C33FDEE-9D87-45B9-BAA4-3C7CF1CCFBC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6" name="Group 105">
              <a:extLst>
                <a:ext uri="{FF2B5EF4-FFF2-40B4-BE49-F238E27FC236}">
                  <a16:creationId xmlns:a16="http://schemas.microsoft.com/office/drawing/2014/main" id="{EDA8033D-7D42-4400-A14F-DF706EEF0357}"/>
                </a:ext>
              </a:extLst>
            </p:cNvPr>
            <p:cNvGrpSpPr/>
            <p:nvPr/>
          </p:nvGrpSpPr>
          <p:grpSpPr>
            <a:xfrm>
              <a:off x="10569241" y="5402721"/>
              <a:ext cx="396950" cy="355079"/>
              <a:chOff x="10633596" y="3514287"/>
              <a:chExt cx="396950" cy="355079"/>
            </a:xfrm>
          </p:grpSpPr>
          <p:sp>
            <p:nvSpPr>
              <p:cNvPr id="107" name="Hexagon 106">
                <a:extLst>
                  <a:ext uri="{FF2B5EF4-FFF2-40B4-BE49-F238E27FC236}">
                    <a16:creationId xmlns:a16="http://schemas.microsoft.com/office/drawing/2014/main" id="{FF7B6191-A888-4DD3-AD1A-540EED9139D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a:extLst>
                  <a:ext uri="{FF2B5EF4-FFF2-40B4-BE49-F238E27FC236}">
                    <a16:creationId xmlns:a16="http://schemas.microsoft.com/office/drawing/2014/main" id="{A029A765-3C9F-4A52-9B0C-A882CE1EB0F9}"/>
                  </a:ext>
                </a:extLst>
              </p:cNvPr>
              <p:cNvPicPr>
                <a:picLocks noChangeAspect="1"/>
              </p:cNvPicPr>
              <p:nvPr/>
            </p:nvPicPr>
            <p:blipFill>
              <a:blip r:embed="rId9"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176051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5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30"/>
                                        </p:tgtEl>
                                        <p:attrNameLst>
                                          <p:attrName>style.visibility</p:attrName>
                                        </p:attrNameLst>
                                      </p:cBhvr>
                                      <p:to>
                                        <p:strVal val="visible"/>
                                      </p:to>
                                    </p:set>
                                    <p:animEffect transition="in" filter="fade">
                                      <p:cBhvr>
                                        <p:cTn id="19" dur="500"/>
                                        <p:tgtEl>
                                          <p:spTgt spid="230"/>
                                        </p:tgtEl>
                                      </p:cBhvr>
                                    </p:animEffect>
                                  </p:childTnLst>
                                </p:cTn>
                              </p:par>
                              <p:par>
                                <p:cTn id="20" presetID="1" presetClass="entr" presetSubtype="0" fill="hold" nodeType="withEffect">
                                  <p:stCondLst>
                                    <p:cond delay="0"/>
                                  </p:stCondLst>
                                  <p:childTnLst>
                                    <p:set>
                                      <p:cBhvr>
                                        <p:cTn id="21"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3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 presetClass="entr" presetSubtype="0" fill="hold" nodeType="withEffect">
                                  <p:stCondLst>
                                    <p:cond delay="0"/>
                                  </p:stCondLst>
                                  <p:childTnLst>
                                    <p:set>
                                      <p:cBhvr>
                                        <p:cTn id="30"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2882" y="1021605"/>
            <a:ext cx="1578023" cy="1578023"/>
          </a:xfrm>
          <a:prstGeom prst="rect">
            <a:avLst/>
          </a:prstGeom>
        </p:spPr>
      </p:pic>
      <p:sp>
        <p:nvSpPr>
          <p:cNvPr id="8" name="Rectangle 7"/>
          <p:cNvSpPr/>
          <p:nvPr/>
        </p:nvSpPr>
        <p:spPr bwMode="auto">
          <a:xfrm>
            <a:off x="277354" y="3646736"/>
            <a:ext cx="6887017" cy="2780808"/>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endParaRPr>
          </a:p>
        </p:txBody>
      </p:sp>
      <p:grpSp>
        <p:nvGrpSpPr>
          <p:cNvPr id="13" name="Group 12"/>
          <p:cNvGrpSpPr/>
          <p:nvPr/>
        </p:nvGrpSpPr>
        <p:grpSpPr>
          <a:xfrm>
            <a:off x="5878798" y="3898895"/>
            <a:ext cx="678032" cy="459018"/>
            <a:chOff x="2086108" y="3113989"/>
            <a:chExt cx="458002" cy="468411"/>
          </a:xfrm>
        </p:grpSpPr>
        <p:sp>
          <p:nvSpPr>
            <p:cNvPr id="9" name="Hexagon 8"/>
            <p:cNvSpPr/>
            <p:nvPr/>
          </p:nvSpPr>
          <p:spPr bwMode="auto">
            <a:xfrm>
              <a:off x="2086108" y="3181649"/>
              <a:ext cx="458002" cy="3435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endParaRPr>
            </a:p>
          </p:txBody>
        </p:sp>
        <p:sp useBgFill="1">
          <p:nvSpPr>
            <p:cNvPr id="10" name="Rectangle 9"/>
            <p:cNvSpPr/>
            <p:nvPr/>
          </p:nvSpPr>
          <p:spPr bwMode="auto">
            <a:xfrm>
              <a:off x="2183664" y="3113989"/>
              <a:ext cx="267414" cy="4684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2744" b="1" kern="0" dirty="0">
                  <a:solidFill>
                    <a:schemeClr val="tx1"/>
                  </a:solidFill>
                </a:rPr>
                <a:t>…</a:t>
              </a:r>
            </a:p>
            <a:p>
              <a:pPr algn="ctr" defTabSz="913741" fontAlgn="base">
                <a:spcBef>
                  <a:spcPct val="0"/>
                </a:spcBef>
                <a:spcAft>
                  <a:spcPct val="0"/>
                </a:spcAft>
                <a:defRPr/>
              </a:pPr>
              <a:endParaRPr lang="en-US" sz="980" b="1" kern="0" dirty="0">
                <a:solidFill>
                  <a:schemeClr val="tx1"/>
                </a:solidFill>
              </a:endParaRPr>
            </a:p>
          </p:txBody>
        </p:sp>
      </p:grpSp>
      <p:sp>
        <p:nvSpPr>
          <p:cNvPr id="12" name="TextBox 11"/>
          <p:cNvSpPr txBox="1"/>
          <p:nvPr/>
        </p:nvSpPr>
        <p:spPr>
          <a:xfrm>
            <a:off x="5256781" y="3581191"/>
            <a:ext cx="1997781" cy="506589"/>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567" b="1" i="1" kern="0" dirty="0"/>
              <a:t>Virtual network</a:t>
            </a:r>
          </a:p>
        </p:txBody>
      </p:sp>
      <p:sp>
        <p:nvSpPr>
          <p:cNvPr id="15" name="TextBox 14"/>
          <p:cNvSpPr txBox="1"/>
          <p:nvPr/>
        </p:nvSpPr>
        <p:spPr>
          <a:xfrm>
            <a:off x="2186833" y="4993191"/>
            <a:ext cx="1555688" cy="843204"/>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i="1" kern="0" dirty="0"/>
              <a:t>Azure AD Connect</a:t>
            </a:r>
          </a:p>
        </p:txBody>
      </p:sp>
      <p:sp>
        <p:nvSpPr>
          <p:cNvPr id="16" name="TextBox 15"/>
          <p:cNvSpPr txBox="1"/>
          <p:nvPr/>
        </p:nvSpPr>
        <p:spPr>
          <a:xfrm>
            <a:off x="-287365" y="1215577"/>
            <a:ext cx="2268559" cy="125801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kern="0" dirty="0"/>
              <a:t>Azure AD</a:t>
            </a:r>
          </a:p>
          <a:p>
            <a:pPr algn="ctr" defTabSz="896030">
              <a:lnSpc>
                <a:spcPct val="90000"/>
              </a:lnSpc>
              <a:spcAft>
                <a:spcPts val="588"/>
              </a:spcAft>
              <a:defRPr/>
            </a:pPr>
            <a:r>
              <a:rPr lang="en-US" sz="1961" kern="0" dirty="0"/>
              <a:t>Tenant</a:t>
            </a:r>
          </a:p>
          <a:p>
            <a:pPr algn="ctr" defTabSz="896030">
              <a:lnSpc>
                <a:spcPct val="90000"/>
              </a:lnSpc>
              <a:spcAft>
                <a:spcPts val="588"/>
              </a:spcAft>
              <a:defRPr/>
            </a:pPr>
            <a:r>
              <a:rPr lang="en-US" sz="1961" b="1" kern="0" dirty="0"/>
              <a:t>mcbrine.net</a:t>
            </a:r>
          </a:p>
        </p:txBody>
      </p:sp>
      <p:sp>
        <p:nvSpPr>
          <p:cNvPr id="18" name="TextBox 17"/>
          <p:cNvSpPr txBox="1"/>
          <p:nvPr/>
        </p:nvSpPr>
        <p:spPr>
          <a:xfrm>
            <a:off x="187163" y="4484921"/>
            <a:ext cx="1333460" cy="511141"/>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600" b="1" kern="0" dirty="0"/>
              <a:t>DC/DNS</a:t>
            </a:r>
          </a:p>
        </p:txBody>
      </p:sp>
      <p:grpSp>
        <p:nvGrpSpPr>
          <p:cNvPr id="25" name="Group 24"/>
          <p:cNvGrpSpPr/>
          <p:nvPr/>
        </p:nvGrpSpPr>
        <p:grpSpPr>
          <a:xfrm>
            <a:off x="2865061" y="1078541"/>
            <a:ext cx="937258" cy="298077"/>
            <a:chOff x="8354111" y="1932021"/>
            <a:chExt cx="956437" cy="250408"/>
          </a:xfrm>
        </p:grpSpPr>
        <p:sp>
          <p:nvSpPr>
            <p:cNvPr id="26" name="Freeform 25"/>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7" name="Freeform 26"/>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8" name="Freeform 27"/>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gr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mn-lt"/>
              </a:rPr>
              <a:t>Steps to Creating </a:t>
            </a:r>
            <a:r>
              <a:rPr lang="en-US" sz="4000" dirty="0">
                <a:latin typeface="+mn-lt"/>
              </a:rPr>
              <a:t>My Test Environment - DC/AAD</a:t>
            </a:r>
            <a:endParaRPr lang="en-US" sz="3919" dirty="0">
              <a:solidFill>
                <a:schemeClr val="tx1"/>
              </a:solidFill>
              <a:latin typeface="+mn-lt"/>
            </a:endParaRPr>
          </a:p>
        </p:txBody>
      </p:sp>
      <p:cxnSp>
        <p:nvCxnSpPr>
          <p:cNvPr id="35" name="Straight Arrow Connector 34"/>
          <p:cNvCxnSpPr>
            <a:cxnSpLocks/>
          </p:cNvCxnSpPr>
          <p:nvPr/>
        </p:nvCxnSpPr>
        <p:spPr>
          <a:xfrm flipV="1">
            <a:off x="2339612" y="2684787"/>
            <a:ext cx="17007" cy="2437968"/>
          </a:xfrm>
          <a:prstGeom prst="straightConnector1">
            <a:avLst/>
          </a:prstGeom>
          <a:ln w="4445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ounded Rectangular Callout 32"/>
          <p:cNvSpPr/>
          <p:nvPr/>
        </p:nvSpPr>
        <p:spPr bwMode="auto">
          <a:xfrm>
            <a:off x="2865061" y="3782735"/>
            <a:ext cx="2365725" cy="604203"/>
          </a:xfrm>
          <a:prstGeom prst="wedgeRoundRectCallout">
            <a:avLst>
              <a:gd name="adj1" fmla="val -46673"/>
              <a:gd name="adj2" fmla="val 150957"/>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rPr>
              <a:t>1-way Sync of users, groups, password hashes, SIDs to Azure AD</a:t>
            </a:r>
          </a:p>
        </p:txBody>
      </p:sp>
      <p:pic>
        <p:nvPicPr>
          <p:cNvPr id="36" name="Picture 15" descr="generic_server">
            <a:extLst>
              <a:ext uri="{FF2B5EF4-FFF2-40B4-BE49-F238E27FC236}">
                <a16:creationId xmlns:a16="http://schemas.microsoft.com/office/drawing/2014/main" id="{10414DF2-2A8B-4C77-8F5D-8A14CE6EC230}"/>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7837" y="4835459"/>
            <a:ext cx="998157" cy="1261155"/>
          </a:xfrm>
          <a:prstGeom prst="rect">
            <a:avLst/>
          </a:prstGeom>
          <a:noFill/>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8553" y="5051842"/>
            <a:ext cx="940026" cy="622010"/>
          </a:xfrm>
          <a:prstGeom prst="rect">
            <a:avLst/>
          </a:prstGeom>
        </p:spPr>
      </p:pic>
      <p:sp>
        <p:nvSpPr>
          <p:cNvPr id="7" name="TextBox 6">
            <a:extLst>
              <a:ext uri="{FF2B5EF4-FFF2-40B4-BE49-F238E27FC236}">
                <a16:creationId xmlns:a16="http://schemas.microsoft.com/office/drawing/2014/main" id="{DB9F2E67-C720-4B31-9E98-096D83D01E20}"/>
              </a:ext>
            </a:extLst>
          </p:cNvPr>
          <p:cNvSpPr txBox="1"/>
          <p:nvPr/>
        </p:nvSpPr>
        <p:spPr>
          <a:xfrm>
            <a:off x="277354" y="5921493"/>
            <a:ext cx="2303662" cy="538841"/>
          </a:xfrm>
          <a:prstGeom prst="rect">
            <a:avLst/>
          </a:prstGeom>
          <a:noFill/>
        </p:spPr>
        <p:txBody>
          <a:bodyPr wrap="square" lIns="179212" tIns="143371" rIns="179212" bIns="143371" rtlCol="0">
            <a:spAutoFit/>
          </a:bodyPr>
          <a:lstStyle/>
          <a:p>
            <a:pPr>
              <a:lnSpc>
                <a:spcPct val="90000"/>
              </a:lnSpc>
              <a:spcAft>
                <a:spcPts val="588"/>
              </a:spcAft>
            </a:pPr>
            <a:r>
              <a:rPr lang="en-US" sz="1800" b="1" dirty="0"/>
              <a:t>corp.mcbrine.net</a:t>
            </a:r>
          </a:p>
        </p:txBody>
      </p:sp>
      <p:sp>
        <p:nvSpPr>
          <p:cNvPr id="55" name="TextBox 54">
            <a:extLst>
              <a:ext uri="{FF2B5EF4-FFF2-40B4-BE49-F238E27FC236}">
                <a16:creationId xmlns:a16="http://schemas.microsoft.com/office/drawing/2014/main" id="{856EA568-B9BE-4AA0-89F3-CA161E9D60EC}"/>
              </a:ext>
            </a:extLst>
          </p:cNvPr>
          <p:cNvSpPr txBox="1"/>
          <p:nvPr/>
        </p:nvSpPr>
        <p:spPr>
          <a:xfrm>
            <a:off x="4499369" y="5964436"/>
            <a:ext cx="2956978" cy="56109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solidFill>
                  <a:schemeClr val="accent1"/>
                </a:solidFill>
              </a:rPr>
              <a:t>Azure Subscription</a:t>
            </a:r>
          </a:p>
        </p:txBody>
      </p:sp>
      <p:grpSp>
        <p:nvGrpSpPr>
          <p:cNvPr id="24" name="Group 23"/>
          <p:cNvGrpSpPr/>
          <p:nvPr/>
        </p:nvGrpSpPr>
        <p:grpSpPr>
          <a:xfrm>
            <a:off x="1328553" y="5699134"/>
            <a:ext cx="937258" cy="338784"/>
            <a:chOff x="8354111" y="1932021"/>
            <a:chExt cx="956437" cy="250408"/>
          </a:xfrm>
        </p:grpSpPr>
        <p:sp>
          <p:nvSpPr>
            <p:cNvPr id="21" name="Freeform 20"/>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2" name="Freeform 21"/>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3" name="Freeform 22"/>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grpSp>
      <p:sp>
        <p:nvSpPr>
          <p:cNvPr id="30" name="Rectangle 29">
            <a:extLst>
              <a:ext uri="{FF2B5EF4-FFF2-40B4-BE49-F238E27FC236}">
                <a16:creationId xmlns:a16="http://schemas.microsoft.com/office/drawing/2014/main" id="{652F411F-3B36-464B-83F5-4862105F98CF}"/>
              </a:ext>
            </a:extLst>
          </p:cNvPr>
          <p:cNvSpPr/>
          <p:nvPr/>
        </p:nvSpPr>
        <p:spPr>
          <a:xfrm>
            <a:off x="7406281" y="5694365"/>
            <a:ext cx="3828110" cy="635559"/>
          </a:xfrm>
          <a:prstGeom prst="rect">
            <a:avLst/>
          </a:prstGeom>
        </p:spPr>
        <p:txBody>
          <a:bodyPr wrap="square">
            <a:spAutoFit/>
          </a:bodyPr>
          <a:lstStyle/>
          <a:p>
            <a:r>
              <a:rPr lang="en-US" dirty="0">
                <a:hlinkClick r:id="rId5"/>
              </a:rPr>
              <a:t>Create a Azure Active Directory Tenant &amp; Assign a Custom Domain</a:t>
            </a:r>
            <a:endParaRPr lang="en-US" dirty="0"/>
          </a:p>
        </p:txBody>
      </p:sp>
      <p:pic>
        <p:nvPicPr>
          <p:cNvPr id="7170" name="Picture 2" descr="Contoso page with DNS entry information">
            <a:extLst>
              <a:ext uri="{FF2B5EF4-FFF2-40B4-BE49-F238E27FC236}">
                <a16:creationId xmlns:a16="http://schemas.microsoft.com/office/drawing/2014/main" id="{497BA233-827B-40A3-B689-FA5DB2734CD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607810" y="732839"/>
            <a:ext cx="3466449" cy="268664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E1D71209-AC73-4422-9D2B-F776C1277DF5}"/>
              </a:ext>
            </a:extLst>
          </p:cNvPr>
          <p:cNvSpPr/>
          <p:nvPr/>
        </p:nvSpPr>
        <p:spPr>
          <a:xfrm>
            <a:off x="8218084" y="1633659"/>
            <a:ext cx="4001729" cy="3894912"/>
          </a:xfrm>
          <a:prstGeom prst="rect">
            <a:avLst/>
          </a:prstGeom>
        </p:spPr>
        <p:txBody>
          <a:bodyPr wrap="square">
            <a:spAutoFit/>
          </a:bodyPr>
          <a:lstStyle/>
          <a:p>
            <a:pPr marL="285750" indent="-285750">
              <a:buFont typeface="Arial" panose="020B0604020202020204" pitchFamily="34" charset="0"/>
              <a:buChar char="•"/>
            </a:pPr>
            <a:r>
              <a:rPr lang="en-US" b="1" dirty="0">
                <a:solidFill>
                  <a:srgbClr val="000000"/>
                </a:solidFill>
                <a:latin typeface="Segoe UI" panose="020B0502040204020203" pitchFamily="34" charset="0"/>
              </a:rPr>
              <a:t>Add this DNS information to the mcbrine.net domain registrar on GoDaddy.com (where I bought the domain name)</a:t>
            </a:r>
          </a:p>
          <a:p>
            <a:pPr marL="742933" lvl="1" indent="-285750">
              <a:buFont typeface="Arial" panose="020B0604020202020204" pitchFamily="34" charset="0"/>
              <a:buChar char="•"/>
            </a:pPr>
            <a:r>
              <a:rPr lang="en-US" b="1" dirty="0">
                <a:solidFill>
                  <a:srgbClr val="000000"/>
                </a:solidFill>
                <a:latin typeface="Segoe UI" panose="020B0502040204020203" pitchFamily="34" charset="0"/>
              </a:rPr>
              <a:t>“Proves” I actually own the Domain</a:t>
            </a:r>
          </a:p>
          <a:p>
            <a:pPr marL="742933" lvl="1"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 typeface="Arial" panose="020B0604020202020204" pitchFamily="34" charset="0"/>
              <a:buChar char="•"/>
            </a:pPr>
            <a:r>
              <a:rPr lang="en-US" b="1" dirty="0">
                <a:solidFill>
                  <a:srgbClr val="000000"/>
                </a:solidFill>
                <a:latin typeface="Segoe UI" panose="020B0502040204020203" pitchFamily="34" charset="0"/>
              </a:rPr>
              <a:t>Allow DNS to propagate</a:t>
            </a:r>
          </a:p>
          <a:p>
            <a:pPr marL="285750"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 typeface="Arial" panose="020B0604020202020204" pitchFamily="34" charset="0"/>
              <a:buChar char="•"/>
            </a:pPr>
            <a:r>
              <a:rPr lang="en-US" b="1" dirty="0">
                <a:solidFill>
                  <a:srgbClr val="000000"/>
                </a:solidFill>
                <a:latin typeface="Segoe UI" panose="020B0502040204020203" pitchFamily="34" charset="0"/>
              </a:rPr>
              <a:t>Verify the custom domain name</a:t>
            </a:r>
          </a:p>
          <a:p>
            <a:pPr marL="285750"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Tx/>
              <a:buChar char="-"/>
            </a:pPr>
            <a:endParaRPr lang="en-US" b="1" dirty="0">
              <a:solidFill>
                <a:srgbClr val="000000"/>
              </a:solidFill>
              <a:latin typeface="Segoe UI" panose="020B0502040204020203" pitchFamily="34" charset="0"/>
            </a:endParaRPr>
          </a:p>
          <a:p>
            <a:endParaRPr lang="en-US" b="1" i="0" dirty="0">
              <a:solidFill>
                <a:srgbClr val="000000"/>
              </a:solidFill>
              <a:effectLst/>
              <a:latin typeface="Segoe UI" panose="020B0502040204020203" pitchFamily="34" charset="0"/>
            </a:endParaRPr>
          </a:p>
          <a:p>
            <a:endParaRPr lang="en-US" b="1" i="0" dirty="0">
              <a:solidFill>
                <a:srgbClr val="000000"/>
              </a:solidFill>
              <a:effectLst/>
              <a:latin typeface="Segoe UI" panose="020B0502040204020203" pitchFamily="34" charset="0"/>
            </a:endParaRPr>
          </a:p>
        </p:txBody>
      </p:sp>
      <p:sp>
        <p:nvSpPr>
          <p:cNvPr id="41" name="Rectangle 40">
            <a:extLst>
              <a:ext uri="{FF2B5EF4-FFF2-40B4-BE49-F238E27FC236}">
                <a16:creationId xmlns:a16="http://schemas.microsoft.com/office/drawing/2014/main" id="{F0FAD8E4-89A9-4B79-94D5-12DB42197A87}"/>
              </a:ext>
            </a:extLst>
          </p:cNvPr>
          <p:cNvSpPr/>
          <p:nvPr/>
        </p:nvSpPr>
        <p:spPr>
          <a:xfrm>
            <a:off x="7392294" y="5122755"/>
            <a:ext cx="5403103" cy="635559"/>
          </a:xfrm>
          <a:prstGeom prst="rect">
            <a:avLst/>
          </a:prstGeom>
        </p:spPr>
        <p:txBody>
          <a:bodyPr wrap="square">
            <a:spAutoFit/>
          </a:bodyPr>
          <a:lstStyle/>
          <a:p>
            <a:r>
              <a:rPr lang="en-US" b="1" u="sng" dirty="0">
                <a:solidFill>
                  <a:srgbClr val="323237"/>
                </a:solidFill>
                <a:latin typeface="Segoe UI" panose="020B0502040204020203" pitchFamily="34" charset="0"/>
              </a:rPr>
              <a:t>References:</a:t>
            </a:r>
            <a:endParaRPr lang="en-US" b="1" u="sng" dirty="0">
              <a:solidFill>
                <a:srgbClr val="323237"/>
              </a:solidFill>
              <a:latin typeface="Segoe UI" panose="020B0502040204020203" pitchFamily="34" charset="0"/>
              <a:hlinkClick r:id="rId7"/>
            </a:endParaRPr>
          </a:p>
          <a:p>
            <a:r>
              <a:rPr lang="en-US" dirty="0">
                <a:solidFill>
                  <a:srgbClr val="323237"/>
                </a:solidFill>
                <a:latin typeface="Segoe UI" panose="020B0502040204020203" pitchFamily="34" charset="0"/>
                <a:hlinkClick r:id="rId7"/>
              </a:rPr>
              <a:t>Create an Azure VM with a new AD Forest</a:t>
            </a:r>
            <a:endParaRPr lang="en-US" i="0" dirty="0">
              <a:solidFill>
                <a:srgbClr val="323237"/>
              </a:solidFill>
              <a:effectLst/>
              <a:latin typeface="Segoe UI" panose="020B0502040204020203" pitchFamily="34" charset="0"/>
            </a:endParaRPr>
          </a:p>
        </p:txBody>
      </p:sp>
      <p:sp>
        <p:nvSpPr>
          <p:cNvPr id="42" name="Rectangle 41">
            <a:extLst>
              <a:ext uri="{FF2B5EF4-FFF2-40B4-BE49-F238E27FC236}">
                <a16:creationId xmlns:a16="http://schemas.microsoft.com/office/drawing/2014/main" id="{57533BBE-41E3-4657-A672-AD284FB8D9DA}"/>
              </a:ext>
            </a:extLst>
          </p:cNvPr>
          <p:cNvSpPr/>
          <p:nvPr/>
        </p:nvSpPr>
        <p:spPr>
          <a:xfrm>
            <a:off x="7406281" y="6231231"/>
            <a:ext cx="4116371" cy="363946"/>
          </a:xfrm>
          <a:prstGeom prst="rect">
            <a:avLst/>
          </a:prstGeom>
        </p:spPr>
        <p:txBody>
          <a:bodyPr wrap="square">
            <a:spAutoFit/>
          </a:bodyPr>
          <a:lstStyle/>
          <a:p>
            <a:r>
              <a:rPr lang="en-US" dirty="0">
                <a:hlinkClick r:id="rId8"/>
              </a:rPr>
              <a:t>Install &amp; Config Azure AD Connect</a:t>
            </a:r>
            <a:endParaRPr lang="en-US" dirty="0"/>
          </a:p>
        </p:txBody>
      </p:sp>
      <p:cxnSp>
        <p:nvCxnSpPr>
          <p:cNvPr id="48" name="Connector: Elbow 47">
            <a:extLst>
              <a:ext uri="{FF2B5EF4-FFF2-40B4-BE49-F238E27FC236}">
                <a16:creationId xmlns:a16="http://schemas.microsoft.com/office/drawing/2014/main" id="{B94EE638-1158-4FEE-98B3-7027F5465619}"/>
              </a:ext>
            </a:extLst>
          </p:cNvPr>
          <p:cNvCxnSpPr/>
          <p:nvPr/>
        </p:nvCxnSpPr>
        <p:spPr>
          <a:xfrm rot="10800000" flipV="1">
            <a:off x="2521670" y="4484921"/>
            <a:ext cx="3696144" cy="1436572"/>
          </a:xfrm>
          <a:prstGeom prst="bentConnector3">
            <a:avLst>
              <a:gd name="adj1" fmla="val 139"/>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D2C4AC6-81AD-4273-859E-A7173A328BC5}"/>
              </a:ext>
            </a:extLst>
          </p:cNvPr>
          <p:cNvSpPr txBox="1"/>
          <p:nvPr/>
        </p:nvSpPr>
        <p:spPr>
          <a:xfrm>
            <a:off x="3970444" y="5466036"/>
            <a:ext cx="2239929"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Assign DC/DNS Server as DNS for VNet</a:t>
            </a:r>
          </a:p>
        </p:txBody>
      </p:sp>
      <p:sp>
        <p:nvSpPr>
          <p:cNvPr id="57" name="Rectangle: Rounded Corners 56">
            <a:extLst>
              <a:ext uri="{FF2B5EF4-FFF2-40B4-BE49-F238E27FC236}">
                <a16:creationId xmlns:a16="http://schemas.microsoft.com/office/drawing/2014/main" id="{A05F9605-3CC1-42D7-9622-DD337A9659F9}"/>
              </a:ext>
            </a:extLst>
          </p:cNvPr>
          <p:cNvSpPr/>
          <p:nvPr/>
        </p:nvSpPr>
        <p:spPr bwMode="auto">
          <a:xfrm>
            <a:off x="4647414" y="1838227"/>
            <a:ext cx="3266388" cy="899176"/>
          </a:xfrm>
          <a:prstGeom prst="roundRect">
            <a:avLst/>
          </a:prstGeom>
          <a:solidFill>
            <a:srgbClr val="FFFF00">
              <a:alpha val="2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Arrow: Right 58">
            <a:extLst>
              <a:ext uri="{FF2B5EF4-FFF2-40B4-BE49-F238E27FC236}">
                <a16:creationId xmlns:a16="http://schemas.microsoft.com/office/drawing/2014/main" id="{A4894F01-654C-456A-B9F6-11548F3DCC90}"/>
              </a:ext>
            </a:extLst>
          </p:cNvPr>
          <p:cNvSpPr/>
          <p:nvPr/>
        </p:nvSpPr>
        <p:spPr bwMode="auto">
          <a:xfrm rot="10800000">
            <a:off x="7842658" y="2189783"/>
            <a:ext cx="603757" cy="36394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565234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8" grpId="0"/>
      <p:bldP spid="33" grpId="0" animBg="1"/>
      <p:bldP spid="7" grpId="0"/>
      <p:bldP spid="30" grpId="0"/>
      <p:bldP spid="34" grpId="0"/>
      <p:bldP spid="41" grpId="0"/>
      <p:bldP spid="42" grpId="0"/>
      <p:bldP spid="51" grpId="0"/>
      <p:bldP spid="57" grpId="0" animBg="1"/>
      <p:bldP spid="5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2882" y="1021605"/>
            <a:ext cx="1578023" cy="1578023"/>
          </a:xfrm>
          <a:prstGeom prst="rect">
            <a:avLst/>
          </a:prstGeom>
        </p:spPr>
      </p:pic>
      <p:sp>
        <p:nvSpPr>
          <p:cNvPr id="16" name="TextBox 15"/>
          <p:cNvSpPr txBox="1"/>
          <p:nvPr/>
        </p:nvSpPr>
        <p:spPr>
          <a:xfrm>
            <a:off x="-287365" y="1215577"/>
            <a:ext cx="2268559" cy="125801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kern="0" dirty="0"/>
              <a:t>Azure AD</a:t>
            </a:r>
          </a:p>
          <a:p>
            <a:pPr algn="ctr" defTabSz="896030">
              <a:lnSpc>
                <a:spcPct val="90000"/>
              </a:lnSpc>
              <a:spcAft>
                <a:spcPts val="588"/>
              </a:spcAft>
              <a:defRPr/>
            </a:pPr>
            <a:r>
              <a:rPr lang="en-US" sz="1961" kern="0" dirty="0"/>
              <a:t>Tenant</a:t>
            </a:r>
          </a:p>
          <a:p>
            <a:pPr algn="ctr" defTabSz="896030">
              <a:lnSpc>
                <a:spcPct val="90000"/>
              </a:lnSpc>
              <a:spcAft>
                <a:spcPts val="588"/>
              </a:spcAft>
              <a:defRPr/>
            </a:pPr>
            <a:r>
              <a:rPr lang="en-US" sz="1961" b="1" kern="0" dirty="0"/>
              <a:t>mcbrine.net</a:t>
            </a:r>
          </a:p>
        </p:txBody>
      </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mn-lt"/>
              </a:rPr>
              <a:t>Steps to Creating </a:t>
            </a:r>
            <a:r>
              <a:rPr lang="en-US" sz="4000" dirty="0">
                <a:latin typeface="+mn-lt"/>
              </a:rPr>
              <a:t>My Test Environment - AAD Config</a:t>
            </a:r>
            <a:endParaRPr lang="en-US" sz="3919" dirty="0">
              <a:solidFill>
                <a:schemeClr val="tx1"/>
              </a:solidFill>
              <a:latin typeface="+mn-lt"/>
            </a:endParaRPr>
          </a:p>
        </p:txBody>
      </p:sp>
      <p:sp>
        <p:nvSpPr>
          <p:cNvPr id="37" name="Rectangle 36">
            <a:extLst>
              <a:ext uri="{FF2B5EF4-FFF2-40B4-BE49-F238E27FC236}">
                <a16:creationId xmlns:a16="http://schemas.microsoft.com/office/drawing/2014/main" id="{E94B2F39-D21D-4B76-9013-2D369308F61B}"/>
              </a:ext>
            </a:extLst>
          </p:cNvPr>
          <p:cNvSpPr/>
          <p:nvPr/>
        </p:nvSpPr>
        <p:spPr>
          <a:xfrm>
            <a:off x="141836" y="3039431"/>
            <a:ext cx="3195254" cy="907171"/>
          </a:xfrm>
          <a:prstGeom prst="rect">
            <a:avLst/>
          </a:prstGeom>
        </p:spPr>
        <p:txBody>
          <a:bodyPr wrap="square">
            <a:spAutoFit/>
          </a:bodyPr>
          <a:lstStyle/>
          <a:p>
            <a:r>
              <a:rPr lang="en-US" b="1" u="sng" dirty="0">
                <a:solidFill>
                  <a:srgbClr val="323237"/>
                </a:solidFill>
                <a:latin typeface="Segoe UI" panose="020B0502040204020203" pitchFamily="34" charset="0"/>
              </a:rPr>
              <a:t>References:</a:t>
            </a:r>
            <a:endParaRPr lang="en-US" b="1" u="sng" dirty="0">
              <a:solidFill>
                <a:srgbClr val="323237"/>
              </a:solidFill>
              <a:latin typeface="Segoe UI" panose="020B0502040204020203" pitchFamily="34" charset="0"/>
              <a:hlinkClick r:id="rId3"/>
            </a:endParaRPr>
          </a:p>
          <a:p>
            <a:r>
              <a:rPr lang="en-US" dirty="0">
                <a:solidFill>
                  <a:srgbClr val="323237"/>
                </a:solidFill>
                <a:latin typeface="Segoe UI" panose="020B0502040204020203" pitchFamily="34" charset="0"/>
                <a:hlinkClick r:id="rId4"/>
              </a:rPr>
              <a:t>Getting started with Windows Virtual Desktop</a:t>
            </a:r>
            <a:endParaRPr lang="en-US" i="0" dirty="0">
              <a:solidFill>
                <a:srgbClr val="323237"/>
              </a:solidFill>
              <a:effectLst/>
              <a:latin typeface="Segoe UI" panose="020B0502040204020203" pitchFamily="34" charset="0"/>
            </a:endParaRPr>
          </a:p>
        </p:txBody>
      </p:sp>
      <p:sp>
        <p:nvSpPr>
          <p:cNvPr id="2" name="Rectangle 1">
            <a:extLst>
              <a:ext uri="{FF2B5EF4-FFF2-40B4-BE49-F238E27FC236}">
                <a16:creationId xmlns:a16="http://schemas.microsoft.com/office/drawing/2014/main" id="{65C8C41D-B533-49F8-B2BC-3795EC479058}"/>
              </a:ext>
            </a:extLst>
          </p:cNvPr>
          <p:cNvSpPr/>
          <p:nvPr/>
        </p:nvSpPr>
        <p:spPr>
          <a:xfrm>
            <a:off x="3722017" y="3045002"/>
            <a:ext cx="3574329" cy="1425005"/>
          </a:xfrm>
          <a:prstGeom prst="rect">
            <a:avLst/>
          </a:prstGeom>
        </p:spPr>
        <p:txBody>
          <a:bodyPr wrap="square">
            <a:spAutoFit/>
          </a:bodyPr>
          <a:lstStyle/>
          <a:p>
            <a:pPr marL="285750" indent="-285750">
              <a:buFont typeface="Arial" panose="020B0604020202020204" pitchFamily="34" charset="0"/>
              <a:buChar char="•"/>
            </a:pPr>
            <a:r>
              <a:rPr lang="en-US" dirty="0"/>
              <a:t>AAD Global Admin allows the Windows Virtual Desktop service to access Azure AD (2 approvals): </a:t>
            </a:r>
            <a:r>
              <a:rPr lang="en-US" sz="1600" dirty="0">
                <a:gradFill>
                  <a:gsLst>
                    <a:gs pos="2917">
                      <a:schemeClr val="tx1"/>
                    </a:gs>
                    <a:gs pos="30000">
                      <a:schemeClr val="tx1"/>
                    </a:gs>
                  </a:gsLst>
                  <a:lin ang="5400000" scaled="0"/>
                </a:gradFill>
                <a:hlinkClick r:id="rId5"/>
              </a:rPr>
              <a:t>https://rdweb.wvd.microsoft.com/</a:t>
            </a:r>
            <a:endParaRPr lang="en-US" sz="1800" dirty="0">
              <a:gradFill>
                <a:gsLst>
                  <a:gs pos="2917">
                    <a:schemeClr val="tx1"/>
                  </a:gs>
                  <a:gs pos="30000">
                    <a:schemeClr val="tx1"/>
                  </a:gs>
                </a:gsLst>
                <a:lin ang="5400000" scaled="0"/>
              </a:gradFill>
            </a:endParaRPr>
          </a:p>
        </p:txBody>
      </p:sp>
      <p:pic>
        <p:nvPicPr>
          <p:cNvPr id="8194" name="Picture 2" descr="3_wvd-consent-page.png">
            <a:extLst>
              <a:ext uri="{FF2B5EF4-FFF2-40B4-BE49-F238E27FC236}">
                <a16:creationId xmlns:a16="http://schemas.microsoft.com/office/drawing/2014/main" id="{0D7B222C-8899-429A-836A-5CC5DEA27F2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52617" y="3115052"/>
            <a:ext cx="2846168" cy="12849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D3BA43-DD4E-40C4-97AF-55CFAB7D5E4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452616" y="855386"/>
            <a:ext cx="3501330" cy="1845393"/>
          </a:xfrm>
          <a:prstGeom prst="rect">
            <a:avLst/>
          </a:prstGeom>
          <a:ln>
            <a:solidFill>
              <a:schemeClr val="tx1"/>
            </a:solidFill>
          </a:ln>
        </p:spPr>
      </p:pic>
      <p:sp>
        <p:nvSpPr>
          <p:cNvPr id="4" name="Rectangle 3">
            <a:extLst>
              <a:ext uri="{FF2B5EF4-FFF2-40B4-BE49-F238E27FC236}">
                <a16:creationId xmlns:a16="http://schemas.microsoft.com/office/drawing/2014/main" id="{72D9A6F9-88E3-4F2A-8830-591E308FB631}"/>
              </a:ext>
            </a:extLst>
          </p:cNvPr>
          <p:cNvSpPr/>
          <p:nvPr/>
        </p:nvSpPr>
        <p:spPr>
          <a:xfrm>
            <a:off x="3722017" y="1021605"/>
            <a:ext cx="3810000" cy="907171"/>
          </a:xfrm>
          <a:prstGeom prst="rect">
            <a:avLst/>
          </a:prstGeom>
        </p:spPr>
        <p:txBody>
          <a:bodyPr wrap="square">
            <a:spAutoFit/>
          </a:bodyPr>
          <a:lstStyle/>
          <a:p>
            <a:pPr marL="285750" indent="-285750">
              <a:buFont typeface="Arial" panose="020B0604020202020204" pitchFamily="34" charset="0"/>
              <a:buChar char="•"/>
            </a:pPr>
            <a:r>
              <a:rPr lang="en-US" dirty="0"/>
              <a:t>Sign into AAD as an </a:t>
            </a:r>
            <a:r>
              <a:rPr lang="en-US" b="1" dirty="0"/>
              <a:t>AAD Global Admin</a:t>
            </a:r>
            <a:r>
              <a:rPr lang="en-US" dirty="0"/>
              <a:t>: </a:t>
            </a:r>
            <a:r>
              <a:rPr lang="en-US" dirty="0">
                <a:hlinkClick r:id="rId8"/>
              </a:rPr>
              <a:t>https://</a:t>
            </a:r>
            <a:r>
              <a:rPr lang="en-US" u="sng" dirty="0">
                <a:hlinkClick r:id="rId9"/>
              </a:rPr>
              <a:t>admin.microsoft.com</a:t>
            </a:r>
            <a:r>
              <a:rPr lang="en-US" dirty="0"/>
              <a:t> </a:t>
            </a:r>
          </a:p>
        </p:txBody>
      </p:sp>
      <p:sp>
        <p:nvSpPr>
          <p:cNvPr id="5" name="Rectangle 4">
            <a:extLst>
              <a:ext uri="{FF2B5EF4-FFF2-40B4-BE49-F238E27FC236}">
                <a16:creationId xmlns:a16="http://schemas.microsoft.com/office/drawing/2014/main" id="{11CEFC3E-C8C1-4DCE-A1FC-45FB3BB9ADCA}"/>
              </a:ext>
            </a:extLst>
          </p:cNvPr>
          <p:cNvSpPr/>
          <p:nvPr/>
        </p:nvSpPr>
        <p:spPr>
          <a:xfrm>
            <a:off x="3789575" y="5016302"/>
            <a:ext cx="3358663" cy="923330"/>
          </a:xfrm>
          <a:prstGeom prst="rect">
            <a:avLst/>
          </a:prstGeom>
        </p:spPr>
        <p:txBody>
          <a:bodyPr wrap="square">
            <a:spAutoFit/>
          </a:bodyPr>
          <a:lstStyle/>
          <a:p>
            <a:pPr marL="285750" indent="-285750">
              <a:buFont typeface="Arial" panose="020B0604020202020204" pitchFamily="34" charset="0"/>
              <a:buChar char="•"/>
            </a:pPr>
            <a:r>
              <a:rPr lang="en-US" sz="1800" dirty="0"/>
              <a:t>AAD Global Admin </a:t>
            </a:r>
            <a:r>
              <a:rPr lang="en-US" sz="1800" dirty="0">
                <a:solidFill>
                  <a:srgbClr val="1A1A1A"/>
                </a:solidFill>
                <a:ea typeface="Segoe UI" pitchFamily="34" charset="0"/>
                <a:cs typeface="Segoe UI" pitchFamily="34" charset="0"/>
                <a:hlinkClick r:id="rId10"/>
              </a:rPr>
              <a:t>Assigns Tenant Creator Role</a:t>
            </a:r>
            <a:r>
              <a:rPr lang="en-US" sz="1800" dirty="0">
                <a:solidFill>
                  <a:srgbClr val="1A1A1A"/>
                </a:solidFill>
                <a:ea typeface="Segoe UI" pitchFamily="34" charset="0"/>
                <a:cs typeface="Segoe UI" pitchFamily="34" charset="0"/>
              </a:rPr>
              <a:t> to Users and/or Service Principal </a:t>
            </a:r>
            <a:endParaRPr lang="en-US" dirty="0"/>
          </a:p>
        </p:txBody>
      </p:sp>
      <p:pic>
        <p:nvPicPr>
          <p:cNvPr id="7170" name="Picture 2" descr="A screenshot of the search results when searching for &quot;Windows Virtual Desktop&quot; in &quot;Enterprise applications.&quot; The app named &quot;Windows Virtual Desktop&quot; is highlighted.">
            <a:extLst>
              <a:ext uri="{FF2B5EF4-FFF2-40B4-BE49-F238E27FC236}">
                <a16:creationId xmlns:a16="http://schemas.microsoft.com/office/drawing/2014/main" id="{2BDF0EC7-9A07-4E37-86A4-028A1DAD5233}"/>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7452616" y="4640562"/>
            <a:ext cx="2639554" cy="21486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408A29-7624-46A1-A772-83C1A28575F6}"/>
              </a:ext>
            </a:extLst>
          </p:cNvPr>
          <p:cNvSpPr txBox="1"/>
          <p:nvPr/>
        </p:nvSpPr>
        <p:spPr>
          <a:xfrm>
            <a:off x="4509551" y="5939632"/>
            <a:ext cx="2727184" cy="615553"/>
          </a:xfrm>
          <a:prstGeom prst="rect">
            <a:avLst/>
          </a:prstGeom>
          <a:noFill/>
        </p:spPr>
        <p:txBody>
          <a:bodyPr wrap="square" lIns="0" tIns="0" rIns="0" bIns="0" rtlCol="0">
            <a:spAutoFit/>
          </a:bodyPr>
          <a:lstStyle/>
          <a:p>
            <a:pPr algn="ctr"/>
            <a:r>
              <a:rPr lang="en-US" sz="2000" i="1" dirty="0">
                <a:solidFill>
                  <a:schemeClr val="accent4">
                    <a:lumMod val="75000"/>
                  </a:schemeClr>
                </a:solidFill>
              </a:rPr>
              <a:t>We’ll assign this right to “Donna D. Admin”</a:t>
            </a:r>
          </a:p>
        </p:txBody>
      </p:sp>
    </p:spTree>
    <p:extLst>
      <p:ext uri="{BB962C8B-B14F-4D97-AF65-F5344CB8AC3E}">
        <p14:creationId xmlns:p14="http://schemas.microsoft.com/office/powerpoint/2010/main" val="2920987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wipe(left)">
                                      <p:cBhvr>
                                        <p:cTn id="22" dur="500"/>
                                        <p:tgtEl>
                                          <p:spTgt spid="81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22" presetClass="entr" presetSubtype="8" fill="hold" nodeType="withEffect">
                                  <p:stCondLst>
                                    <p:cond delay="0"/>
                                  </p:stCondLst>
                                  <p:childTnLst>
                                    <p:set>
                                      <p:cBhvr>
                                        <p:cTn id="29" dur="1" fill="hold">
                                          <p:stCondLst>
                                            <p:cond delay="0"/>
                                          </p:stCondLst>
                                        </p:cTn>
                                        <p:tgtEl>
                                          <p:spTgt spid="7170"/>
                                        </p:tgtEl>
                                        <p:attrNameLst>
                                          <p:attrName>style.visibility</p:attrName>
                                        </p:attrNameLst>
                                      </p:cBhvr>
                                      <p:to>
                                        <p:strVal val="visible"/>
                                      </p:to>
                                    </p:set>
                                    <p:animEffect transition="in" filter="wipe(left)">
                                      <p:cBhvr>
                                        <p:cTn id="30" dur="500"/>
                                        <p:tgtEl>
                                          <p:spTgt spid="7170"/>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 grpId="0"/>
      <p:bldP spid="4" grpId="0"/>
      <p:bldP spid="5"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108229" y="1311471"/>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265371" y="2176049"/>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216" name="Rectangle 215">
            <a:extLst>
              <a:ext uri="{FF2B5EF4-FFF2-40B4-BE49-F238E27FC236}">
                <a16:creationId xmlns:a16="http://schemas.microsoft.com/office/drawing/2014/main" id="{5D688CAA-98BE-4818-BC04-250D4529BA32}"/>
              </a:ext>
            </a:extLst>
          </p:cNvPr>
          <p:cNvSpPr/>
          <p:nvPr/>
        </p:nvSpPr>
        <p:spPr bwMode="auto">
          <a:xfrm>
            <a:off x="7665561" y="1229834"/>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lstStyle/>
          <a:p>
            <a:r>
              <a:rPr lang="en-US" dirty="0"/>
              <a:t>Detail: WVD </a:t>
            </a:r>
            <a:r>
              <a:rPr lang="en-US" dirty="0">
                <a:hlinkClick r:id="rId3"/>
              </a:rPr>
              <a:t>Consent PaaS to Azure AD</a:t>
            </a:r>
            <a:endParaRPr lang="en-US" dirty="0"/>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2033075" y="2486681"/>
            <a:ext cx="1703068" cy="587682"/>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2033075" y="3351646"/>
            <a:ext cx="1703068" cy="587682"/>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934797" y="2080625"/>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98" name="Group 97">
            <a:extLst>
              <a:ext uri="{FF2B5EF4-FFF2-40B4-BE49-F238E27FC236}">
                <a16:creationId xmlns:a16="http://schemas.microsoft.com/office/drawing/2014/main" id="{87D40AEF-F721-4A5D-A3C1-1D69BB44DE95}"/>
              </a:ext>
            </a:extLst>
          </p:cNvPr>
          <p:cNvGrpSpPr/>
          <p:nvPr/>
        </p:nvGrpSpPr>
        <p:grpSpPr>
          <a:xfrm>
            <a:off x="7751329" y="1844590"/>
            <a:ext cx="378819" cy="378819"/>
            <a:chOff x="5564119" y="2081144"/>
            <a:chExt cx="501718" cy="501718"/>
          </a:xfrm>
        </p:grpSpPr>
        <p:sp>
          <p:nvSpPr>
            <p:cNvPr id="99" name="Diamond 98">
              <a:extLst>
                <a:ext uri="{FF2B5EF4-FFF2-40B4-BE49-F238E27FC236}">
                  <a16:creationId xmlns:a16="http://schemas.microsoft.com/office/drawing/2014/main" id="{F32C8660-5C77-49FD-8227-AADDEB57AF1E}"/>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0" name="Graphic 99">
              <a:extLst>
                <a:ext uri="{FF2B5EF4-FFF2-40B4-BE49-F238E27FC236}">
                  <a16:creationId xmlns:a16="http://schemas.microsoft.com/office/drawing/2014/main" id="{FB755D9F-3E8D-4F70-962C-5D617EB661E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64119" y="2081144"/>
              <a:ext cx="501718" cy="501718"/>
            </a:xfrm>
            <a:prstGeom prst="rect">
              <a:avLst/>
            </a:prstGeom>
          </p:spPr>
        </p:pic>
      </p:grpSp>
      <p:grpSp>
        <p:nvGrpSpPr>
          <p:cNvPr id="101" name="Group 100">
            <a:extLst>
              <a:ext uri="{FF2B5EF4-FFF2-40B4-BE49-F238E27FC236}">
                <a16:creationId xmlns:a16="http://schemas.microsoft.com/office/drawing/2014/main" id="{A0607F76-049B-4288-94EE-7549E37C750C}"/>
              </a:ext>
            </a:extLst>
          </p:cNvPr>
          <p:cNvGrpSpPr/>
          <p:nvPr/>
        </p:nvGrpSpPr>
        <p:grpSpPr>
          <a:xfrm>
            <a:off x="8204128" y="2439097"/>
            <a:ext cx="3406136" cy="587682"/>
            <a:chOff x="3519131" y="2542018"/>
            <a:chExt cx="3406136" cy="587682"/>
          </a:xfrm>
        </p:grpSpPr>
        <p:grpSp>
          <p:nvGrpSpPr>
            <p:cNvPr id="102" name="Group 101">
              <a:extLst>
                <a:ext uri="{FF2B5EF4-FFF2-40B4-BE49-F238E27FC236}">
                  <a16:creationId xmlns:a16="http://schemas.microsoft.com/office/drawing/2014/main" id="{35514106-8372-4CBC-8883-3F4AC98D9CC9}"/>
                </a:ext>
              </a:extLst>
            </p:cNvPr>
            <p:cNvGrpSpPr/>
            <p:nvPr/>
          </p:nvGrpSpPr>
          <p:grpSpPr>
            <a:xfrm>
              <a:off x="3519131" y="2542018"/>
              <a:ext cx="3334218" cy="498768"/>
              <a:chOff x="7837970" y="2542018"/>
              <a:chExt cx="3334218" cy="498768"/>
            </a:xfrm>
          </p:grpSpPr>
          <p:sp>
            <p:nvSpPr>
              <p:cNvPr id="109" name="Rectangle: Rounded Corners 108">
                <a:extLst>
                  <a:ext uri="{FF2B5EF4-FFF2-40B4-BE49-F238E27FC236}">
                    <a16:creationId xmlns:a16="http://schemas.microsoft.com/office/drawing/2014/main" id="{B575C826-2DFA-4215-9AB4-6DEF2519F3B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0" name="Rectangle: Rounded Corners 109">
                <a:extLst>
                  <a:ext uri="{FF2B5EF4-FFF2-40B4-BE49-F238E27FC236}">
                    <a16:creationId xmlns:a16="http://schemas.microsoft.com/office/drawing/2014/main" id="{B07632E5-D37A-4C15-872F-3DA77D8C585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3" name="Group 102">
              <a:extLst>
                <a:ext uri="{FF2B5EF4-FFF2-40B4-BE49-F238E27FC236}">
                  <a16:creationId xmlns:a16="http://schemas.microsoft.com/office/drawing/2014/main" id="{C353C0F1-BE74-43AC-9AE5-7D463E2E5B46}"/>
                </a:ext>
              </a:extLst>
            </p:cNvPr>
            <p:cNvGrpSpPr/>
            <p:nvPr/>
          </p:nvGrpSpPr>
          <p:grpSpPr>
            <a:xfrm>
              <a:off x="3555090" y="2586475"/>
              <a:ext cx="3334218" cy="498768"/>
              <a:chOff x="7837970" y="2542018"/>
              <a:chExt cx="3334218" cy="498768"/>
            </a:xfrm>
          </p:grpSpPr>
          <p:sp>
            <p:nvSpPr>
              <p:cNvPr id="107" name="Rectangle: Rounded Corners 106">
                <a:extLst>
                  <a:ext uri="{FF2B5EF4-FFF2-40B4-BE49-F238E27FC236}">
                    <a16:creationId xmlns:a16="http://schemas.microsoft.com/office/drawing/2014/main" id="{601BD951-D49D-4690-ADCE-F3E01142F02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8" name="Rectangle: Rounded Corners 107">
                <a:extLst>
                  <a:ext uri="{FF2B5EF4-FFF2-40B4-BE49-F238E27FC236}">
                    <a16:creationId xmlns:a16="http://schemas.microsoft.com/office/drawing/2014/main" id="{B2DB825E-59BF-4879-A659-7855E887DD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4" name="Group 103">
              <a:extLst>
                <a:ext uri="{FF2B5EF4-FFF2-40B4-BE49-F238E27FC236}">
                  <a16:creationId xmlns:a16="http://schemas.microsoft.com/office/drawing/2014/main" id="{DBB91DCB-C345-4BFB-A769-69A929F83737}"/>
                </a:ext>
              </a:extLst>
            </p:cNvPr>
            <p:cNvGrpSpPr/>
            <p:nvPr/>
          </p:nvGrpSpPr>
          <p:grpSpPr>
            <a:xfrm>
              <a:off x="3591049" y="2630932"/>
              <a:ext cx="3334218" cy="498768"/>
              <a:chOff x="7837970" y="2542018"/>
              <a:chExt cx="3334218" cy="498768"/>
            </a:xfrm>
          </p:grpSpPr>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06" name="Rectangle: Rounded Corners 105">
                <a:extLst>
                  <a:ext uri="{FF2B5EF4-FFF2-40B4-BE49-F238E27FC236}">
                    <a16:creationId xmlns:a16="http://schemas.microsoft.com/office/drawing/2014/main" id="{0D7FCCB8-2F42-4664-A355-675DCC26007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9346923" y="2627382"/>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GenericApp_EB3B" title="Icon of an app window">
            <a:extLst>
              <a:ext uri="{FF2B5EF4-FFF2-40B4-BE49-F238E27FC236}">
                <a16:creationId xmlns:a16="http://schemas.microsoft.com/office/drawing/2014/main" id="{3921A350-D8D5-4AFB-B48A-3EF4A004D328}"/>
              </a:ext>
            </a:extLst>
          </p:cNvPr>
          <p:cNvSpPr>
            <a:spLocks noChangeAspect="1" noEditPoints="1"/>
          </p:cNvSpPr>
          <p:nvPr/>
        </p:nvSpPr>
        <p:spPr bwMode="auto">
          <a:xfrm>
            <a:off x="10978073" y="2637183"/>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7" name="Group 236">
            <a:extLst>
              <a:ext uri="{FF2B5EF4-FFF2-40B4-BE49-F238E27FC236}">
                <a16:creationId xmlns:a16="http://schemas.microsoft.com/office/drawing/2014/main" id="{3D7B5914-1EFE-4B72-8D4E-918FB926EC1E}"/>
              </a:ext>
            </a:extLst>
          </p:cNvPr>
          <p:cNvGrpSpPr/>
          <p:nvPr/>
        </p:nvGrpSpPr>
        <p:grpSpPr>
          <a:xfrm>
            <a:off x="9709783" y="2569679"/>
            <a:ext cx="1846543" cy="154356"/>
            <a:chOff x="9293160" y="2701454"/>
            <a:chExt cx="1846543" cy="154356"/>
          </a:xfrm>
        </p:grpSpPr>
        <p:sp>
          <p:nvSpPr>
            <p:cNvPr id="15" name="Oval 14">
              <a:extLst>
                <a:ext uri="{FF2B5EF4-FFF2-40B4-BE49-F238E27FC236}">
                  <a16:creationId xmlns:a16="http://schemas.microsoft.com/office/drawing/2014/main" id="{1B7AC4A2-8DED-41DA-9C62-BB4ECCDCCA2E}"/>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136" name="Oval 135">
              <a:extLst>
                <a:ext uri="{FF2B5EF4-FFF2-40B4-BE49-F238E27FC236}">
                  <a16:creationId xmlns:a16="http://schemas.microsoft.com/office/drawing/2014/main" id="{67AA548A-9B3D-48A9-B126-B8F2BE5B047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2131726" y="4314303"/>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1007343" y="2103100"/>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30007" y="3351646"/>
            <a:ext cx="1703068" cy="587682"/>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30007" y="2486681"/>
            <a:ext cx="1703068" cy="587682"/>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A959DBC4-E971-4957-ACDE-1027ECB6421B}"/>
              </a:ext>
            </a:extLst>
          </p:cNvPr>
          <p:cNvSpPr txBox="1"/>
          <p:nvPr/>
        </p:nvSpPr>
        <p:spPr>
          <a:xfrm>
            <a:off x="8018600" y="2103100"/>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63048" y="4322087"/>
            <a:ext cx="399616" cy="422236"/>
          </a:xfrm>
          <a:prstGeom prst="rect">
            <a:avLst/>
          </a:prstGeom>
          <a:noFill/>
        </p:spPr>
      </p:pic>
      <p:grpSp>
        <p:nvGrpSpPr>
          <p:cNvPr id="6" name="Group 5">
            <a:extLst>
              <a:ext uri="{FF2B5EF4-FFF2-40B4-BE49-F238E27FC236}">
                <a16:creationId xmlns:a16="http://schemas.microsoft.com/office/drawing/2014/main" id="{6AD2DDBC-0A8A-4980-9C42-F7AC32CA60B1}"/>
              </a:ext>
            </a:extLst>
          </p:cNvPr>
          <p:cNvGrpSpPr/>
          <p:nvPr/>
        </p:nvGrpSpPr>
        <p:grpSpPr>
          <a:xfrm>
            <a:off x="8204128" y="3251232"/>
            <a:ext cx="3406136" cy="587682"/>
            <a:chOff x="7787505" y="5258366"/>
            <a:chExt cx="3406136" cy="587682"/>
          </a:xfrm>
        </p:grpSpPr>
        <p:grpSp>
          <p:nvGrpSpPr>
            <p:cNvPr id="262" name="Group 261">
              <a:extLst>
                <a:ext uri="{FF2B5EF4-FFF2-40B4-BE49-F238E27FC236}">
                  <a16:creationId xmlns:a16="http://schemas.microsoft.com/office/drawing/2014/main" id="{3E34A0B1-A973-4887-AC1A-4E1A6D4A784C}"/>
                </a:ext>
              </a:extLst>
            </p:cNvPr>
            <p:cNvGrpSpPr/>
            <p:nvPr/>
          </p:nvGrpSpPr>
          <p:grpSpPr>
            <a:xfrm>
              <a:off x="7787505" y="5258366"/>
              <a:ext cx="3406136" cy="587682"/>
              <a:chOff x="3519131" y="2542018"/>
              <a:chExt cx="3406136" cy="587682"/>
            </a:xfrm>
          </p:grpSpPr>
          <p:grpSp>
            <p:nvGrpSpPr>
              <p:cNvPr id="263" name="Group 262">
                <a:extLst>
                  <a:ext uri="{FF2B5EF4-FFF2-40B4-BE49-F238E27FC236}">
                    <a16:creationId xmlns:a16="http://schemas.microsoft.com/office/drawing/2014/main" id="{41C92B93-9C4C-43F8-AB44-6319E9ACD0F6}"/>
                  </a:ext>
                </a:extLst>
              </p:cNvPr>
              <p:cNvGrpSpPr/>
              <p:nvPr/>
            </p:nvGrpSpPr>
            <p:grpSpPr>
              <a:xfrm>
                <a:off x="3519131" y="2542018"/>
                <a:ext cx="3334218" cy="498768"/>
                <a:chOff x="7837970" y="2542018"/>
                <a:chExt cx="3334218" cy="498768"/>
              </a:xfrm>
            </p:grpSpPr>
            <p:sp>
              <p:nvSpPr>
                <p:cNvPr id="270" name="Rectangle: Rounded Corners 269">
                  <a:extLst>
                    <a:ext uri="{FF2B5EF4-FFF2-40B4-BE49-F238E27FC236}">
                      <a16:creationId xmlns:a16="http://schemas.microsoft.com/office/drawing/2014/main" id="{E2A208D9-E72A-4FAD-8C91-B1766B8C58B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71" name="Rectangle: Rounded Corners 270">
                  <a:extLst>
                    <a:ext uri="{FF2B5EF4-FFF2-40B4-BE49-F238E27FC236}">
                      <a16:creationId xmlns:a16="http://schemas.microsoft.com/office/drawing/2014/main" id="{2783A69D-3DBE-4576-A34B-CCE915EE7B97}"/>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4" name="Group 263">
                <a:extLst>
                  <a:ext uri="{FF2B5EF4-FFF2-40B4-BE49-F238E27FC236}">
                    <a16:creationId xmlns:a16="http://schemas.microsoft.com/office/drawing/2014/main" id="{357FD795-752F-431F-B03E-1A0ECDC7E573}"/>
                  </a:ext>
                </a:extLst>
              </p:cNvPr>
              <p:cNvGrpSpPr/>
              <p:nvPr/>
            </p:nvGrpSpPr>
            <p:grpSpPr>
              <a:xfrm>
                <a:off x="3555090" y="2586475"/>
                <a:ext cx="3334218" cy="498768"/>
                <a:chOff x="7837970" y="2542018"/>
                <a:chExt cx="3334218" cy="498768"/>
              </a:xfrm>
            </p:grpSpPr>
            <p:sp>
              <p:nvSpPr>
                <p:cNvPr id="268" name="Rectangle: Rounded Corners 267">
                  <a:extLst>
                    <a:ext uri="{FF2B5EF4-FFF2-40B4-BE49-F238E27FC236}">
                      <a16:creationId xmlns:a16="http://schemas.microsoft.com/office/drawing/2014/main" id="{491CAA8A-AAB7-41D2-9B85-D875EBCE1A1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69" name="Rectangle: Rounded Corners 268">
                  <a:extLst>
                    <a:ext uri="{FF2B5EF4-FFF2-40B4-BE49-F238E27FC236}">
                      <a16:creationId xmlns:a16="http://schemas.microsoft.com/office/drawing/2014/main" id="{6328BF0B-DDE4-4A48-B8AA-C33CB18666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5" name="Group 264">
                <a:extLst>
                  <a:ext uri="{FF2B5EF4-FFF2-40B4-BE49-F238E27FC236}">
                    <a16:creationId xmlns:a16="http://schemas.microsoft.com/office/drawing/2014/main" id="{18C3D9D8-1AE4-4DD3-9FFB-31237B574A4C}"/>
                  </a:ext>
                </a:extLst>
              </p:cNvPr>
              <p:cNvGrpSpPr/>
              <p:nvPr/>
            </p:nvGrpSpPr>
            <p:grpSpPr>
              <a:xfrm>
                <a:off x="3591049" y="2630932"/>
                <a:ext cx="3334218" cy="498768"/>
                <a:chOff x="7837970" y="2542018"/>
                <a:chExt cx="3334218" cy="498768"/>
              </a:xfrm>
            </p:grpSpPr>
            <p:sp>
              <p:nvSpPr>
                <p:cNvPr id="266" name="Rectangle: Rounded Corners 265">
                  <a:extLst>
                    <a:ext uri="{FF2B5EF4-FFF2-40B4-BE49-F238E27FC236}">
                      <a16:creationId xmlns:a16="http://schemas.microsoft.com/office/drawing/2014/main" id="{44BB51F4-D72C-4F9A-B8EC-BD880B024E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267" name="Rectangle: Rounded Corners 266">
                  <a:extLst>
                    <a:ext uri="{FF2B5EF4-FFF2-40B4-BE49-F238E27FC236}">
                      <a16:creationId xmlns:a16="http://schemas.microsoft.com/office/drawing/2014/main" id="{53898749-028B-4A9F-B1CD-52C6A6E6A37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272" name="Group 271">
              <a:extLst>
                <a:ext uri="{FF2B5EF4-FFF2-40B4-BE49-F238E27FC236}">
                  <a16:creationId xmlns:a16="http://schemas.microsoft.com/office/drawing/2014/main" id="{C05FD495-AF56-4AA8-BD07-3A1F37E949B4}"/>
                </a:ext>
              </a:extLst>
            </p:cNvPr>
            <p:cNvGrpSpPr/>
            <p:nvPr/>
          </p:nvGrpSpPr>
          <p:grpSpPr>
            <a:xfrm>
              <a:off x="8883843" y="5370593"/>
              <a:ext cx="378819" cy="378819"/>
              <a:chOff x="5564119" y="2081144"/>
              <a:chExt cx="501718" cy="501718"/>
            </a:xfrm>
          </p:grpSpPr>
          <p:sp>
            <p:nvSpPr>
              <p:cNvPr id="273" name="Diamond 272">
                <a:extLst>
                  <a:ext uri="{FF2B5EF4-FFF2-40B4-BE49-F238E27FC236}">
                    <a16:creationId xmlns:a16="http://schemas.microsoft.com/office/drawing/2014/main" id="{11E15E79-9203-4470-9651-030BD654762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4" name="Graphic 273">
                <a:extLst>
                  <a:ext uri="{FF2B5EF4-FFF2-40B4-BE49-F238E27FC236}">
                    <a16:creationId xmlns:a16="http://schemas.microsoft.com/office/drawing/2014/main" id="{291793E1-BB34-42E5-B8A2-A38782BB2D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64119" y="2081144"/>
                <a:ext cx="501718" cy="501718"/>
              </a:xfrm>
              <a:prstGeom prst="rect">
                <a:avLst/>
              </a:prstGeom>
            </p:spPr>
          </p:pic>
        </p:grpSp>
        <p:grpSp>
          <p:nvGrpSpPr>
            <p:cNvPr id="275" name="Group 274">
              <a:extLst>
                <a:ext uri="{FF2B5EF4-FFF2-40B4-BE49-F238E27FC236}">
                  <a16:creationId xmlns:a16="http://schemas.microsoft.com/office/drawing/2014/main" id="{CD536C59-5264-4920-8DEF-6DFF2E082496}"/>
                </a:ext>
              </a:extLst>
            </p:cNvPr>
            <p:cNvGrpSpPr/>
            <p:nvPr/>
          </p:nvGrpSpPr>
          <p:grpSpPr>
            <a:xfrm>
              <a:off x="10569241" y="5402721"/>
              <a:ext cx="396950" cy="355079"/>
              <a:chOff x="10633596" y="3514287"/>
              <a:chExt cx="396950" cy="355079"/>
            </a:xfrm>
          </p:grpSpPr>
          <p:sp>
            <p:nvSpPr>
              <p:cNvPr id="276" name="Hexagon 275">
                <a:extLst>
                  <a:ext uri="{FF2B5EF4-FFF2-40B4-BE49-F238E27FC236}">
                    <a16:creationId xmlns:a16="http://schemas.microsoft.com/office/drawing/2014/main" id="{03234B01-51DB-4C35-BFDC-9A14402CFCD4}"/>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277" name="Picture 276">
                <a:extLst>
                  <a:ext uri="{FF2B5EF4-FFF2-40B4-BE49-F238E27FC236}">
                    <a16:creationId xmlns:a16="http://schemas.microsoft.com/office/drawing/2014/main" id="{8E4E3080-00B6-459E-8817-8D482AF13B5C}"/>
                  </a:ext>
                </a:extLst>
              </p:cNvPr>
              <p:cNvPicPr>
                <a:picLocks noChangeAspect="1"/>
              </p:cNvPicPr>
              <p:nvPr/>
            </p:nvPicPr>
            <p:blipFill>
              <a:blip r:embed="rId7"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cxnSp>
        <p:nvCxnSpPr>
          <p:cNvPr id="5" name="Straight Arrow Connector 4">
            <a:extLst>
              <a:ext uri="{FF2B5EF4-FFF2-40B4-BE49-F238E27FC236}">
                <a16:creationId xmlns:a16="http://schemas.microsoft.com/office/drawing/2014/main" id="{8A107EAB-B0B0-42AD-B002-64FFE0764468}"/>
              </a:ext>
            </a:extLst>
          </p:cNvPr>
          <p:cNvCxnSpPr>
            <a:cxnSpLocks/>
            <a:endCxn id="100" idx="1"/>
          </p:cNvCxnSpPr>
          <p:nvPr/>
        </p:nvCxnSpPr>
        <p:spPr>
          <a:xfrm>
            <a:off x="3994610" y="2034000"/>
            <a:ext cx="3756719" cy="0"/>
          </a:xfrm>
          <a:prstGeom prst="straightConnector1">
            <a:avLst/>
          </a:prstGeom>
          <a:ln w="476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8FE9CE2-4D7C-4479-BDF0-705FC3A5506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63048" y="4885762"/>
            <a:ext cx="5328032" cy="1746448"/>
          </a:xfrm>
          <a:prstGeom prst="rect">
            <a:avLst/>
          </a:prstGeom>
        </p:spPr>
      </p:pic>
      <p:sp>
        <p:nvSpPr>
          <p:cNvPr id="11" name="TextBox 10">
            <a:extLst>
              <a:ext uri="{FF2B5EF4-FFF2-40B4-BE49-F238E27FC236}">
                <a16:creationId xmlns:a16="http://schemas.microsoft.com/office/drawing/2014/main" id="{8550F04C-CE44-47D4-8C73-CCF7A0359AF7}"/>
              </a:ext>
            </a:extLst>
          </p:cNvPr>
          <p:cNvSpPr txBox="1"/>
          <p:nvPr/>
        </p:nvSpPr>
        <p:spPr>
          <a:xfrm>
            <a:off x="4062291" y="2363342"/>
            <a:ext cx="3465862" cy="213904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AD Global Admin grants Read access</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9"/>
              </a:rPr>
              <a:t>https://rdweb.wvd.microsoft.com/</a:t>
            </a:r>
            <a:endPar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Prerequisite so PaaS can read if a service principal exists and if groups exist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Accept in order (1 min between):</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 App</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Client App</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43610FEE-2DF8-4365-9814-FD189975B235}"/>
              </a:ext>
            </a:extLst>
          </p:cNvPr>
          <p:cNvSpPr/>
          <p:nvPr/>
        </p:nvSpPr>
        <p:spPr bwMode="auto">
          <a:xfrm>
            <a:off x="2934904" y="5881667"/>
            <a:ext cx="3910278" cy="605743"/>
          </a:xfrm>
          <a:prstGeom prst="ellipse">
            <a:avLst/>
          </a:prstGeom>
          <a:noFill/>
          <a:ln w="34925">
            <a:solidFill>
              <a:srgbClr val="FFB9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534430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left)">
                                      <p:cBhvr>
                                        <p:cTn id="7" dur="500"/>
                                        <p:tgtEl>
                                          <p:spTgt spid="2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left)">
                                      <p:cBhvr>
                                        <p:cTn id="10" dur="500"/>
                                        <p:tgtEl>
                                          <p:spTgt spid="95"/>
                                        </p:tgtEl>
                                      </p:cBhvr>
                                    </p:animEffect>
                                  </p:childTnLst>
                                </p:cTn>
                              </p:par>
                              <p:par>
                                <p:cTn id="11" presetID="22" presetClass="entr" presetSubtype="8"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animEffect transition="in" filter="wipe(left)">
                                      <p:cBhvr>
                                        <p:cTn id="13" dur="500"/>
                                        <p:tgtEl>
                                          <p:spTgt spid="232"/>
                                        </p:tgtEl>
                                      </p:cBhvr>
                                    </p:animEffect>
                                  </p:childTnLst>
                                </p:cTn>
                              </p:par>
                              <p:par>
                                <p:cTn id="14" presetID="22" presetClass="entr" presetSubtype="8" fill="hold" nodeType="with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wipe(left)">
                                      <p:cBhvr>
                                        <p:cTn id="16" dur="500"/>
                                        <p:tgtEl>
                                          <p:spTgt spid="23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left)">
                                      <p:cBhvr>
                                        <p:cTn id="19" dur="500"/>
                                        <p:tgtEl>
                                          <p:spTgt spid="92"/>
                                        </p:tgtEl>
                                      </p:cBhvr>
                                    </p:animEffect>
                                  </p:childTnLst>
                                </p:cTn>
                              </p:par>
                              <p:par>
                                <p:cTn id="20" presetID="22" presetClass="entr" presetSubtype="8" fill="hold"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wipe(left)">
                                      <p:cBhvr>
                                        <p:cTn id="22" dur="500"/>
                                        <p:tgtEl>
                                          <p:spTgt spid="234"/>
                                        </p:tgtEl>
                                      </p:cBhvr>
                                    </p:animEffect>
                                  </p:childTnLst>
                                </p:cTn>
                              </p:par>
                              <p:par>
                                <p:cTn id="23" presetID="22" presetClass="entr" presetSubtype="8" fill="hold"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wipe(left)">
                                      <p:cBhvr>
                                        <p:cTn id="25" dur="500"/>
                                        <p:tgtEl>
                                          <p:spTgt spid="235"/>
                                        </p:tgtEl>
                                      </p:cBhvr>
                                    </p:animEffect>
                                  </p:childTnLst>
                                </p:cTn>
                              </p:par>
                              <p:par>
                                <p:cTn id="26" presetID="22" presetClass="entr" presetSubtype="8"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wipe(left)">
                                      <p:cBhvr>
                                        <p:cTn id="28" dur="500"/>
                                        <p:tgtEl>
                                          <p:spTgt spid="102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6"/>
                                        </p:tgtEl>
                                        <p:attrNameLst>
                                          <p:attrName>style.visibility</p:attrName>
                                        </p:attrNameLst>
                                      </p:cBhvr>
                                      <p:to>
                                        <p:strVal val="visible"/>
                                      </p:to>
                                    </p:set>
                                    <p:animEffect transition="in" filter="wipe(left)">
                                      <p:cBhvr>
                                        <p:cTn id="31" dur="500"/>
                                        <p:tgtEl>
                                          <p:spTgt spid="2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31"/>
                                        </p:tgtEl>
                                        <p:attrNameLst>
                                          <p:attrName>style.visibility</p:attrName>
                                        </p:attrNameLst>
                                      </p:cBhvr>
                                      <p:to>
                                        <p:strVal val="visible"/>
                                      </p:to>
                                    </p:set>
                                    <p:animEffect transition="in" filter="wipe(left)">
                                      <p:cBhvr>
                                        <p:cTn id="34" dur="500"/>
                                        <p:tgtEl>
                                          <p:spTgt spid="231"/>
                                        </p:tgtEl>
                                      </p:cBhvr>
                                    </p:animEffect>
                                  </p:childTnLst>
                                </p:cTn>
                              </p:par>
                              <p:par>
                                <p:cTn id="35" presetID="22" presetClass="entr" presetSubtype="8"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left)">
                                      <p:cBhvr>
                                        <p:cTn id="37" dur="500"/>
                                        <p:tgtEl>
                                          <p:spTgt spid="98"/>
                                        </p:tgtEl>
                                      </p:cBhvr>
                                    </p:animEffect>
                                  </p:childTnLst>
                                </p:cTn>
                              </p:par>
                              <p:par>
                                <p:cTn id="38" presetID="22" presetClass="entr" presetSubtype="8" fill="hold"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500"/>
                                        <p:tgtEl>
                                          <p:spTgt spid="10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animEffect transition="in" filter="wipe(left)">
                                      <p:cBhvr>
                                        <p:cTn id="43" dur="500"/>
                                        <p:tgtEl>
                                          <p:spTgt spid="1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wipe(left)">
                                      <p:cBhvr>
                                        <p:cTn id="46" dur="500"/>
                                        <p:tgtEl>
                                          <p:spTgt spid="130"/>
                                        </p:tgtEl>
                                      </p:cBhvr>
                                    </p:animEffect>
                                  </p:childTnLst>
                                </p:cTn>
                              </p:par>
                              <p:par>
                                <p:cTn id="47" presetID="22" presetClass="entr" presetSubtype="8" fill="hold" nodeType="withEffect">
                                  <p:stCondLst>
                                    <p:cond delay="0"/>
                                  </p:stCondLst>
                                  <p:childTnLst>
                                    <p:set>
                                      <p:cBhvr>
                                        <p:cTn id="48" dur="1" fill="hold">
                                          <p:stCondLst>
                                            <p:cond delay="0"/>
                                          </p:stCondLst>
                                        </p:cTn>
                                        <p:tgtEl>
                                          <p:spTgt spid="237"/>
                                        </p:tgtEl>
                                        <p:attrNameLst>
                                          <p:attrName>style.visibility</p:attrName>
                                        </p:attrNameLst>
                                      </p:cBhvr>
                                      <p:to>
                                        <p:strVal val="visible"/>
                                      </p:to>
                                    </p:set>
                                    <p:animEffect transition="in" filter="wipe(left)">
                                      <p:cBhvr>
                                        <p:cTn id="49" dur="500"/>
                                        <p:tgtEl>
                                          <p:spTgt spid="23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wipe(left)">
                                      <p:cBhvr>
                                        <p:cTn id="52" dur="500"/>
                                        <p:tgtEl>
                                          <p:spTgt spid="16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par>
                                <p:cTn id="56" presetID="22" presetClass="entr" presetSubtype="8"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par>
                                <p:cTn id="59" presetID="22" presetClass="entr" presetSubtype="8"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left)">
                                      <p:cBhvr>
                                        <p:cTn id="69" dur="500"/>
                                        <p:tgtEl>
                                          <p:spTgt spid="1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left)">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95" grpId="0" animBg="1"/>
      <p:bldP spid="216" grpId="0" animBg="1"/>
      <p:bldP spid="231" grpId="0" animBg="1"/>
      <p:bldP spid="129" grpId="0" animBg="1"/>
      <p:bldP spid="130" grpId="0" animBg="1"/>
      <p:bldP spid="92" grpId="0"/>
      <p:bldP spid="168" grpId="0"/>
      <p:bldP spid="3" grpId="0"/>
      <p:bldP spid="11" grpId="0"/>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6A30-25CE-41BC-A1DC-D795D91E828C}"/>
              </a:ext>
            </a:extLst>
          </p:cNvPr>
          <p:cNvSpPr>
            <a:spLocks noGrp="1"/>
          </p:cNvSpPr>
          <p:nvPr>
            <p:ph type="title"/>
          </p:nvPr>
        </p:nvSpPr>
        <p:spPr/>
        <p:txBody>
          <a:bodyPr/>
          <a:lstStyle/>
          <a:p>
            <a:r>
              <a:rPr lang="en-US" dirty="0"/>
              <a:t>When Consenting…</a:t>
            </a:r>
          </a:p>
        </p:txBody>
      </p:sp>
      <p:pic>
        <p:nvPicPr>
          <p:cNvPr id="3" name="Picture 2">
            <a:extLst>
              <a:ext uri="{FF2B5EF4-FFF2-40B4-BE49-F238E27FC236}">
                <a16:creationId xmlns:a16="http://schemas.microsoft.com/office/drawing/2014/main" id="{B79DA79A-F6C2-498C-A15E-588319D78A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64510" y="1366878"/>
            <a:ext cx="3317294" cy="3002899"/>
          </a:xfrm>
          <a:prstGeom prst="rect">
            <a:avLst/>
          </a:prstGeom>
        </p:spPr>
      </p:pic>
      <p:pic>
        <p:nvPicPr>
          <p:cNvPr id="5" name="Picture 4">
            <a:extLst>
              <a:ext uri="{FF2B5EF4-FFF2-40B4-BE49-F238E27FC236}">
                <a16:creationId xmlns:a16="http://schemas.microsoft.com/office/drawing/2014/main" id="{042F24FA-2CED-44D7-9D85-1E247E5A8252}"/>
              </a:ext>
            </a:extLst>
          </p:cNvPr>
          <p:cNvPicPr>
            <a:picLocks noChangeAspect="1"/>
          </p:cNvPicPr>
          <p:nvPr/>
        </p:nvPicPr>
        <p:blipFill>
          <a:blip r:embed="rId3"/>
          <a:stretch>
            <a:fillRect/>
          </a:stretch>
        </p:blipFill>
        <p:spPr>
          <a:xfrm>
            <a:off x="300542" y="1366878"/>
            <a:ext cx="3541695" cy="4416578"/>
          </a:xfrm>
          <a:prstGeom prst="rect">
            <a:avLst/>
          </a:prstGeom>
        </p:spPr>
      </p:pic>
      <p:sp>
        <p:nvSpPr>
          <p:cNvPr id="6" name="TextBox 5">
            <a:extLst>
              <a:ext uri="{FF2B5EF4-FFF2-40B4-BE49-F238E27FC236}">
                <a16:creationId xmlns:a16="http://schemas.microsoft.com/office/drawing/2014/main" id="{05A2E4EC-76E1-4821-9CEE-67E07E24CD0B}"/>
              </a:ext>
            </a:extLst>
          </p:cNvPr>
          <p:cNvSpPr txBox="1"/>
          <p:nvPr/>
        </p:nvSpPr>
        <p:spPr>
          <a:xfrm>
            <a:off x="7508631" y="1351473"/>
            <a:ext cx="4475284" cy="44319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Rights granted to WVD built to allow PaaS service to Read AAD</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Query to find &amp; validate users</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WVD service is not granted Admin access to AAD</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Admin consents for AAD as a whole</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Service principal object is created in Azure AD tenant and assigned the permissions that the administrator granted</a:t>
            </a:r>
          </a:p>
        </p:txBody>
      </p:sp>
    </p:spTree>
    <p:extLst>
      <p:ext uri="{BB962C8B-B14F-4D97-AF65-F5344CB8AC3E}">
        <p14:creationId xmlns:p14="http://schemas.microsoft.com/office/powerpoint/2010/main" val="26617044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14FF-CF60-4F04-9ADC-9DFFE7AB3C5C}"/>
              </a:ext>
            </a:extLst>
          </p:cNvPr>
          <p:cNvSpPr>
            <a:spLocks noGrp="1"/>
          </p:cNvSpPr>
          <p:nvPr>
            <p:ph type="title"/>
          </p:nvPr>
        </p:nvSpPr>
        <p:spPr/>
        <p:txBody>
          <a:bodyPr/>
          <a:lstStyle/>
          <a:p>
            <a:r>
              <a:rPr lang="en-US" b="0" dirty="0">
                <a:solidFill>
                  <a:srgbClr val="1A1A1A"/>
                </a:solidFill>
                <a:latin typeface="Segoe UI"/>
                <a:ea typeface="Segoe UI" pitchFamily="34" charset="0"/>
                <a:hlinkClick r:id="rId2"/>
              </a:rPr>
              <a:t>Create WVD Tenant</a:t>
            </a:r>
            <a:r>
              <a:rPr lang="en-US" b="0" dirty="0">
                <a:solidFill>
                  <a:srgbClr val="1A1A1A"/>
                </a:solidFill>
                <a:latin typeface="Segoe UI"/>
                <a:ea typeface="Segoe UI" pitchFamily="34" charset="0"/>
              </a:rPr>
              <a:t> </a:t>
            </a:r>
            <a:endParaRPr lang="en-US" b="0" dirty="0"/>
          </a:p>
        </p:txBody>
      </p:sp>
      <p:sp>
        <p:nvSpPr>
          <p:cNvPr id="3" name="Text Placeholder 2">
            <a:extLst>
              <a:ext uri="{FF2B5EF4-FFF2-40B4-BE49-F238E27FC236}">
                <a16:creationId xmlns:a16="http://schemas.microsoft.com/office/drawing/2014/main" id="{48AD6E40-5534-421A-AF9D-CFD7795CAA50}"/>
              </a:ext>
            </a:extLst>
          </p:cNvPr>
          <p:cNvSpPr>
            <a:spLocks noGrp="1"/>
          </p:cNvSpPr>
          <p:nvPr>
            <p:ph type="body" sz="quarter" idx="10"/>
          </p:nvPr>
        </p:nvSpPr>
        <p:spPr>
          <a:xfrm>
            <a:off x="584200" y="1435497"/>
            <a:ext cx="11018520" cy="1495794"/>
          </a:xfrm>
        </p:spPr>
        <p:txBody>
          <a:bodyPr/>
          <a:lstStyle/>
          <a:p>
            <a:r>
              <a:rPr lang="en-US" sz="1800" dirty="0"/>
              <a:t>Run PowerShell ISE as Administrator</a:t>
            </a:r>
          </a:p>
          <a:p>
            <a:pPr lvl="2"/>
            <a:r>
              <a:rPr lang="en-US" sz="1200" b="1" dirty="0">
                <a:latin typeface="Lucida Sans Typewriter" panose="020B0509030504030204" pitchFamily="49" charset="0"/>
              </a:rPr>
              <a:t>Set-</a:t>
            </a:r>
            <a:r>
              <a:rPr lang="en-US" sz="1200" b="1" dirty="0" err="1">
                <a:latin typeface="Lucida Sans Typewriter" panose="020B0509030504030204" pitchFamily="49" charset="0"/>
              </a:rPr>
              <a:t>ExecutionPolicy</a:t>
            </a:r>
            <a:r>
              <a:rPr lang="en-US" sz="1200" b="1" dirty="0">
                <a:latin typeface="Lucida Sans Typewriter" panose="020B0509030504030204" pitchFamily="49" charset="0"/>
              </a:rPr>
              <a:t> Unrestricted</a:t>
            </a:r>
          </a:p>
          <a:p>
            <a:pPr lvl="1"/>
            <a:r>
              <a:rPr lang="en-US" sz="1200" dirty="0"/>
              <a:t># Install / Update core Azure RM Modules regularly:</a:t>
            </a:r>
          </a:p>
          <a:p>
            <a:pPr lvl="2"/>
            <a:r>
              <a:rPr lang="en-US" sz="1200" b="1" dirty="0">
                <a:latin typeface="Lucida Sans Typewriter" panose="020B0509030504030204" pitchFamily="49" charset="0"/>
              </a:rPr>
              <a:t>Install-Module -</a:t>
            </a:r>
            <a:r>
              <a:rPr lang="en-US" sz="1200" b="1" dirty="0" err="1">
                <a:latin typeface="Lucida Sans Typewriter" panose="020B0509030504030204" pitchFamily="49" charset="0"/>
              </a:rPr>
              <a:t>AllowClobber</a:t>
            </a:r>
            <a:r>
              <a:rPr lang="en-US" sz="1200" b="1" dirty="0">
                <a:latin typeface="Lucida Sans Typewriter" panose="020B0509030504030204" pitchFamily="49" charset="0"/>
              </a:rPr>
              <a:t> -Force AzureRM</a:t>
            </a:r>
          </a:p>
          <a:p>
            <a:pPr lvl="2"/>
            <a:r>
              <a:rPr lang="en-US" sz="1200" b="1" dirty="0">
                <a:latin typeface="Lucida Sans Typewriter" panose="020B0509030504030204" pitchFamily="49" charset="0"/>
              </a:rPr>
              <a:t>Install-Module -</a:t>
            </a:r>
            <a:r>
              <a:rPr lang="en-US" sz="1200" b="1" dirty="0" err="1">
                <a:latin typeface="Lucida Sans Typewriter" panose="020B0509030504030204" pitchFamily="49" charset="0"/>
              </a:rPr>
              <a:t>AllowClobber</a:t>
            </a:r>
            <a:r>
              <a:rPr lang="en-US" sz="1200" b="1" dirty="0">
                <a:latin typeface="Lucida Sans Typewriter" panose="020B0509030504030204" pitchFamily="49" charset="0"/>
              </a:rPr>
              <a:t> -Force -Name </a:t>
            </a:r>
            <a:r>
              <a:rPr lang="en-US" sz="1200" b="1" dirty="0" err="1">
                <a:latin typeface="Lucida Sans Typewriter" panose="020B0509030504030204" pitchFamily="49" charset="0"/>
              </a:rPr>
              <a:t>Microsoft.RDInfra.RDPowerShell</a:t>
            </a:r>
            <a:endParaRPr lang="en-US" sz="1200" b="1" dirty="0">
              <a:latin typeface="Lucida Sans Typewriter" panose="020B0509030504030204" pitchFamily="49" charset="0"/>
            </a:endParaRPr>
          </a:p>
          <a:p>
            <a:r>
              <a:rPr lang="en-US" sz="1800" dirty="0"/>
              <a:t>Run one command to create a WVD Tenant:</a:t>
            </a:r>
          </a:p>
        </p:txBody>
      </p:sp>
      <p:pic>
        <p:nvPicPr>
          <p:cNvPr id="4" name="Picture 3">
            <a:extLst>
              <a:ext uri="{FF2B5EF4-FFF2-40B4-BE49-F238E27FC236}">
                <a16:creationId xmlns:a16="http://schemas.microsoft.com/office/drawing/2014/main" id="{C2D6580C-6A02-4C9C-85AA-BD2AD6DECFA9}"/>
              </a:ext>
            </a:extLst>
          </p:cNvPr>
          <p:cNvPicPr>
            <a:picLocks noChangeAspect="1"/>
          </p:cNvPicPr>
          <p:nvPr/>
        </p:nvPicPr>
        <p:blipFill>
          <a:blip r:embed="rId3"/>
          <a:stretch>
            <a:fillRect/>
          </a:stretch>
        </p:blipFill>
        <p:spPr>
          <a:xfrm>
            <a:off x="1184804" y="2900513"/>
            <a:ext cx="10663298" cy="1163487"/>
          </a:xfrm>
          <a:prstGeom prst="rect">
            <a:avLst/>
          </a:prstGeom>
        </p:spPr>
      </p:pic>
      <p:pic>
        <p:nvPicPr>
          <p:cNvPr id="5" name="Picture 4">
            <a:extLst>
              <a:ext uri="{FF2B5EF4-FFF2-40B4-BE49-F238E27FC236}">
                <a16:creationId xmlns:a16="http://schemas.microsoft.com/office/drawing/2014/main" id="{84A42D45-CFEF-4347-B193-5BC2C2CC4399}"/>
              </a:ext>
            </a:extLst>
          </p:cNvPr>
          <p:cNvPicPr>
            <a:picLocks noChangeAspect="1"/>
          </p:cNvPicPr>
          <p:nvPr/>
        </p:nvPicPr>
        <p:blipFill>
          <a:blip r:embed="rId4"/>
          <a:stretch>
            <a:fillRect/>
          </a:stretch>
        </p:blipFill>
        <p:spPr>
          <a:xfrm>
            <a:off x="1184804" y="4165070"/>
            <a:ext cx="10911568" cy="1363946"/>
          </a:xfrm>
          <a:prstGeom prst="rect">
            <a:avLst/>
          </a:prstGeom>
        </p:spPr>
      </p:pic>
      <p:sp>
        <p:nvSpPr>
          <p:cNvPr id="6" name="Arrow: Up 5">
            <a:extLst>
              <a:ext uri="{FF2B5EF4-FFF2-40B4-BE49-F238E27FC236}">
                <a16:creationId xmlns:a16="http://schemas.microsoft.com/office/drawing/2014/main" id="{6C7CF8CE-806D-4475-A0C1-96C7BDF34A13}"/>
              </a:ext>
            </a:extLst>
          </p:cNvPr>
          <p:cNvSpPr/>
          <p:nvPr/>
        </p:nvSpPr>
        <p:spPr bwMode="auto">
          <a:xfrm>
            <a:off x="3310466" y="4948112"/>
            <a:ext cx="2319867" cy="2079221"/>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AAD Tenant ID obtained from AAD Global Admin</a:t>
            </a:r>
          </a:p>
        </p:txBody>
      </p:sp>
      <p:sp>
        <p:nvSpPr>
          <p:cNvPr id="7" name="Arrow: Up 6">
            <a:extLst>
              <a:ext uri="{FF2B5EF4-FFF2-40B4-BE49-F238E27FC236}">
                <a16:creationId xmlns:a16="http://schemas.microsoft.com/office/drawing/2014/main" id="{391113F1-F68A-4E2B-B019-A7AE3DC08450}"/>
              </a:ext>
            </a:extLst>
          </p:cNvPr>
          <p:cNvSpPr/>
          <p:nvPr/>
        </p:nvSpPr>
        <p:spPr bwMode="auto">
          <a:xfrm>
            <a:off x="9624105" y="4948113"/>
            <a:ext cx="1978615" cy="1909887"/>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40075">
                      <a:srgbClr val="FFFFFF"/>
                    </a:gs>
                    <a:gs pos="30000">
                      <a:srgbClr val="FFFFFF"/>
                    </a:gs>
                  </a:gsLst>
                  <a:lin ang="5400000" scaled="0"/>
                </a:gradFill>
              </a:rPr>
              <a:t>Subscription ID from Azure Portal</a:t>
            </a:r>
          </a:p>
        </p:txBody>
      </p:sp>
    </p:spTree>
    <p:extLst>
      <p:ext uri="{BB962C8B-B14F-4D97-AF65-F5344CB8AC3E}">
        <p14:creationId xmlns:p14="http://schemas.microsoft.com/office/powerpoint/2010/main" val="73686969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FF066-D9CD-4E4B-A1AF-42912F3BA8A7}"/>
              </a:ext>
            </a:extLst>
          </p:cNvPr>
          <p:cNvSpPr>
            <a:spLocks noGrp="1"/>
          </p:cNvSpPr>
          <p:nvPr>
            <p:ph type="title"/>
          </p:nvPr>
        </p:nvSpPr>
        <p:spPr/>
        <p:txBody>
          <a:bodyPr/>
          <a:lstStyle/>
          <a:p>
            <a:r>
              <a:rPr lang="en-US" dirty="0"/>
              <a:t>Portal Login</a:t>
            </a:r>
          </a:p>
        </p:txBody>
      </p:sp>
      <p:pic>
        <p:nvPicPr>
          <p:cNvPr id="2" name="Picture 1">
            <a:extLst>
              <a:ext uri="{FF2B5EF4-FFF2-40B4-BE49-F238E27FC236}">
                <a16:creationId xmlns:a16="http://schemas.microsoft.com/office/drawing/2014/main" id="{55FE74EF-2B86-422B-87B5-7BB16C84C36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01280" y="1225336"/>
            <a:ext cx="8091913" cy="3337318"/>
          </a:xfrm>
          <a:prstGeom prst="rect">
            <a:avLst/>
          </a:prstGeom>
        </p:spPr>
      </p:pic>
      <p:pic>
        <p:nvPicPr>
          <p:cNvPr id="3" name="Picture 2">
            <a:extLst>
              <a:ext uri="{FF2B5EF4-FFF2-40B4-BE49-F238E27FC236}">
                <a16:creationId xmlns:a16="http://schemas.microsoft.com/office/drawing/2014/main" id="{32D4139A-F92A-4D9F-AA9D-31790778C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5663" y="1369038"/>
            <a:ext cx="3558973" cy="1690512"/>
          </a:xfrm>
          <a:prstGeom prst="rect">
            <a:avLst/>
          </a:prstGeom>
        </p:spPr>
      </p:pic>
      <p:pic>
        <p:nvPicPr>
          <p:cNvPr id="5" name="Picture 4">
            <a:extLst>
              <a:ext uri="{FF2B5EF4-FFF2-40B4-BE49-F238E27FC236}">
                <a16:creationId xmlns:a16="http://schemas.microsoft.com/office/drawing/2014/main" id="{039921A5-F0D1-44A9-879D-99BE70314E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59538" y="3949865"/>
            <a:ext cx="3558973" cy="1794242"/>
          </a:xfrm>
          <a:prstGeom prst="rect">
            <a:avLst/>
          </a:prstGeom>
        </p:spPr>
      </p:pic>
      <p:cxnSp>
        <p:nvCxnSpPr>
          <p:cNvPr id="7" name="Straight Arrow Connector 6">
            <a:extLst>
              <a:ext uri="{FF2B5EF4-FFF2-40B4-BE49-F238E27FC236}">
                <a16:creationId xmlns:a16="http://schemas.microsoft.com/office/drawing/2014/main" id="{7B604D51-5E51-40A9-AD45-1204B289FC5B}"/>
              </a:ext>
            </a:extLst>
          </p:cNvPr>
          <p:cNvCxnSpPr>
            <a:cxnSpLocks/>
          </p:cNvCxnSpPr>
          <p:nvPr/>
        </p:nvCxnSpPr>
        <p:spPr>
          <a:xfrm>
            <a:off x="7758260" y="2564091"/>
            <a:ext cx="801278" cy="0"/>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501D-47D0-46A0-8401-29EB0DE021A5}"/>
              </a:ext>
            </a:extLst>
          </p:cNvPr>
          <p:cNvCxnSpPr>
            <a:cxnSpLocks/>
          </p:cNvCxnSpPr>
          <p:nvPr/>
        </p:nvCxnSpPr>
        <p:spPr>
          <a:xfrm>
            <a:off x="10239029" y="3175698"/>
            <a:ext cx="0" cy="549716"/>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09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5110-98A2-4614-AF50-C5A441686EDE}"/>
              </a:ext>
            </a:extLst>
          </p:cNvPr>
          <p:cNvSpPr>
            <a:spLocks noGrp="1"/>
          </p:cNvSpPr>
          <p:nvPr>
            <p:ph type="title"/>
          </p:nvPr>
        </p:nvSpPr>
        <p:spPr/>
        <p:txBody>
          <a:bodyPr/>
          <a:lstStyle/>
          <a:p>
            <a:r>
              <a:rPr lang="en-US" dirty="0"/>
              <a:t>User Experience – Chrome Browser on Win10 Client</a:t>
            </a:r>
          </a:p>
        </p:txBody>
      </p:sp>
      <p:pic>
        <p:nvPicPr>
          <p:cNvPr id="4" name="Picture 3">
            <a:extLst>
              <a:ext uri="{FF2B5EF4-FFF2-40B4-BE49-F238E27FC236}">
                <a16:creationId xmlns:a16="http://schemas.microsoft.com/office/drawing/2014/main" id="{4D80F41A-B26D-4406-B88F-9D09E81A8C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6476" y="1183840"/>
            <a:ext cx="8949270" cy="5597247"/>
          </a:xfrm>
          <a:prstGeom prst="rect">
            <a:avLst/>
          </a:prstGeom>
        </p:spPr>
      </p:pic>
    </p:spTree>
    <p:extLst>
      <p:ext uri="{BB962C8B-B14F-4D97-AF65-F5344CB8AC3E}">
        <p14:creationId xmlns:p14="http://schemas.microsoft.com/office/powerpoint/2010/main" val="225764118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038612"/>
            <a:ext cx="6400800" cy="1495794"/>
          </a:xfrm>
        </p:spPr>
        <p:txBody>
          <a:bodyPr/>
          <a:lstStyle/>
          <a:p>
            <a:r>
              <a:rPr lang="en-US" dirty="0"/>
              <a:t>Separation of Duties - Azure AD Global Admin Role vs. WVD-specific Roles</a:t>
            </a:r>
          </a:p>
        </p:txBody>
      </p:sp>
    </p:spTree>
    <p:extLst>
      <p:ext uri="{BB962C8B-B14F-4D97-AF65-F5344CB8AC3E}">
        <p14:creationId xmlns:p14="http://schemas.microsoft.com/office/powerpoint/2010/main" val="211750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967" y="275088"/>
            <a:ext cx="10968069" cy="664702"/>
          </a:xfrm>
        </p:spPr>
        <p:txBody>
          <a:bodyPr>
            <a:normAutofit fontScale="90000"/>
          </a:bodyPr>
          <a:lstStyle/>
          <a:p>
            <a:r>
              <a:rPr lang="en-US" sz="4800" dirty="0"/>
              <a:t>Setting The Stage: Basic Separation of Duties </a:t>
            </a:r>
          </a:p>
        </p:txBody>
      </p:sp>
      <p:sp>
        <p:nvSpPr>
          <p:cNvPr id="4" name="Text Placeholder 3"/>
          <p:cNvSpPr>
            <a:spLocks noGrp="1"/>
          </p:cNvSpPr>
          <p:nvPr>
            <p:ph type="body" idx="1"/>
          </p:nvPr>
        </p:nvSpPr>
        <p:spPr>
          <a:xfrm>
            <a:off x="834126" y="1177998"/>
            <a:ext cx="4773572" cy="460563"/>
          </a:xfrm>
        </p:spPr>
        <p:txBody>
          <a:bodyPr>
            <a:normAutofit fontScale="92500" lnSpcReduction="10000"/>
          </a:bodyPr>
          <a:lstStyle/>
          <a:p>
            <a:pPr algn="ctr"/>
            <a:r>
              <a:rPr lang="en-US" sz="3600" dirty="0"/>
              <a:t>Azure AD Global Admin</a:t>
            </a:r>
          </a:p>
        </p:txBody>
      </p:sp>
      <p:sp>
        <p:nvSpPr>
          <p:cNvPr id="5" name="Content Placeholder 4"/>
          <p:cNvSpPr>
            <a:spLocks noGrp="1"/>
          </p:cNvSpPr>
          <p:nvPr>
            <p:ph sz="half" idx="2"/>
          </p:nvPr>
        </p:nvSpPr>
        <p:spPr>
          <a:xfrm>
            <a:off x="751190" y="1759322"/>
            <a:ext cx="4995731" cy="3138250"/>
          </a:xfrm>
          <a:solidFill>
            <a:schemeClr val="accent3">
              <a:lumMod val="25000"/>
            </a:schemeClr>
          </a:solidFill>
        </p:spPr>
        <p:txBody>
          <a:bodyPr>
            <a:normAutofit fontScale="92500" lnSpcReduction="20000"/>
          </a:bodyPr>
          <a:lstStyle/>
          <a:p>
            <a:r>
              <a:rPr lang="en-US" dirty="0">
                <a:solidFill>
                  <a:schemeClr val="bg1"/>
                </a:solidFill>
              </a:rPr>
              <a:t>Custodians of the Azure AD Tenant</a:t>
            </a:r>
          </a:p>
          <a:p>
            <a:pPr lvl="1"/>
            <a:r>
              <a:rPr lang="en-US" dirty="0">
                <a:solidFill>
                  <a:schemeClr val="bg1"/>
                </a:solidFill>
              </a:rPr>
              <a:t>Know much about Azure AD &amp; identity</a:t>
            </a:r>
          </a:p>
          <a:p>
            <a:pPr lvl="1"/>
            <a:r>
              <a:rPr lang="en-US" dirty="0">
                <a:solidFill>
                  <a:schemeClr val="bg1"/>
                </a:solidFill>
              </a:rPr>
              <a:t>Know little about WVD (not their project)</a:t>
            </a:r>
          </a:p>
          <a:p>
            <a:r>
              <a:rPr lang="en-US" dirty="0">
                <a:solidFill>
                  <a:schemeClr val="bg1"/>
                </a:solidFill>
              </a:rPr>
              <a:t>Must perform two tasks to support WVD rollout:</a:t>
            </a:r>
          </a:p>
          <a:p>
            <a:pPr lvl="1"/>
            <a:r>
              <a:rPr lang="en-US" dirty="0">
                <a:solidFill>
                  <a:schemeClr val="bg1"/>
                </a:solidFill>
              </a:rPr>
              <a:t>Allow WVD PaaS Service to Read Azure AD</a:t>
            </a:r>
          </a:p>
          <a:p>
            <a:pPr lvl="1"/>
            <a:r>
              <a:rPr lang="en-US" dirty="0">
                <a:solidFill>
                  <a:schemeClr val="bg1"/>
                </a:solidFill>
              </a:rPr>
              <a:t>Assign WVD Tenant Creator role to team actually building WVD</a:t>
            </a:r>
          </a:p>
        </p:txBody>
      </p:sp>
      <p:sp>
        <p:nvSpPr>
          <p:cNvPr id="6" name="Text Placeholder 5"/>
          <p:cNvSpPr>
            <a:spLocks noGrp="1"/>
          </p:cNvSpPr>
          <p:nvPr>
            <p:ph type="body" sz="quarter" idx="3"/>
          </p:nvPr>
        </p:nvSpPr>
        <p:spPr>
          <a:xfrm>
            <a:off x="6192825" y="1177998"/>
            <a:ext cx="5387211" cy="460563"/>
          </a:xfrm>
        </p:spPr>
        <p:txBody>
          <a:bodyPr>
            <a:normAutofit fontScale="92500" lnSpcReduction="10000"/>
          </a:bodyPr>
          <a:lstStyle/>
          <a:p>
            <a:pPr algn="ctr"/>
            <a:r>
              <a:rPr lang="en-US" sz="3600" dirty="0"/>
              <a:t>WVD Tenant Admins</a:t>
            </a:r>
          </a:p>
        </p:txBody>
      </p:sp>
      <p:sp>
        <p:nvSpPr>
          <p:cNvPr id="7" name="Content Placeholder 6"/>
          <p:cNvSpPr>
            <a:spLocks noGrp="1"/>
          </p:cNvSpPr>
          <p:nvPr>
            <p:ph sz="quarter" idx="4"/>
          </p:nvPr>
        </p:nvSpPr>
        <p:spPr>
          <a:xfrm>
            <a:off x="6387091" y="1759322"/>
            <a:ext cx="4998677" cy="3076447"/>
          </a:xfrm>
          <a:solidFill>
            <a:schemeClr val="accent3">
              <a:lumMod val="25000"/>
            </a:schemeClr>
          </a:solidFill>
        </p:spPr>
        <p:txBody>
          <a:bodyPr>
            <a:normAutofit fontScale="92500" lnSpcReduction="20000"/>
          </a:bodyPr>
          <a:lstStyle/>
          <a:p>
            <a:r>
              <a:rPr lang="en-US" dirty="0">
                <a:solidFill>
                  <a:schemeClr val="bg1"/>
                </a:solidFill>
              </a:rPr>
              <a:t>Custodians of the WVD environment</a:t>
            </a:r>
          </a:p>
          <a:p>
            <a:pPr lvl="1"/>
            <a:r>
              <a:rPr lang="en-US" dirty="0">
                <a:solidFill>
                  <a:schemeClr val="bg1"/>
                </a:solidFill>
              </a:rPr>
              <a:t>Know little about Azure AD &amp; identity</a:t>
            </a:r>
          </a:p>
          <a:p>
            <a:pPr lvl="1"/>
            <a:r>
              <a:rPr lang="en-US" dirty="0">
                <a:solidFill>
                  <a:schemeClr val="bg1"/>
                </a:solidFill>
              </a:rPr>
              <a:t>Know much about WVD (their project)</a:t>
            </a:r>
          </a:p>
          <a:p>
            <a:r>
              <a:rPr lang="en-US" dirty="0">
                <a:solidFill>
                  <a:schemeClr val="bg1"/>
                </a:solidFill>
              </a:rPr>
              <a:t>Cannot move forward until WVD Tenant Creator role is assigned to them</a:t>
            </a:r>
          </a:p>
        </p:txBody>
      </p:sp>
      <p:sp>
        <p:nvSpPr>
          <p:cNvPr id="8" name="Arrow: Left-Right 7"/>
          <p:cNvSpPr/>
          <p:nvPr/>
        </p:nvSpPr>
        <p:spPr>
          <a:xfrm>
            <a:off x="4137448" y="5239410"/>
            <a:ext cx="3218945" cy="1299740"/>
          </a:xfrm>
          <a:prstGeom prst="leftRightArrow">
            <a:avLst/>
          </a:prstGeom>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r>
              <a:rPr lang="en-US" sz="2200" dirty="0">
                <a:solidFill>
                  <a:srgbClr val="FFFFFF"/>
                </a:solidFill>
                <a:latin typeface="Segoe UI"/>
              </a:rPr>
              <a:t>Azure Assumes Different Actors</a:t>
            </a:r>
          </a:p>
        </p:txBody>
      </p:sp>
      <p:pic>
        <p:nvPicPr>
          <p:cNvPr id="9" name="Picture 6" descr="\\MAGNUM\Projects\Microsoft\Cloud Power FY12\Design\ICONS_PNG\Professionals.png"/>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auto">
          <a:xfrm>
            <a:off x="9617808" y="4884986"/>
            <a:ext cx="1828541" cy="1828541"/>
          </a:xfrm>
          <a:prstGeom prst="rect">
            <a:avLst/>
          </a:prstGeom>
          <a:solidFill>
            <a:schemeClr val="accent2"/>
          </a:solidFill>
        </p:spPr>
      </p:pic>
      <p:pic>
        <p:nvPicPr>
          <p:cNvPr id="10" name="Picture 3" descr="\\MAGNUM\Projects\Microsoft\Cloud Power FY12\Design\ICONS_PNG\User.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788509" y="5144090"/>
            <a:ext cx="1146028" cy="1146028"/>
          </a:xfrm>
          <a:prstGeom prst="rect">
            <a:avLst/>
          </a:prstGeom>
          <a:solidFill>
            <a:schemeClr val="accent2"/>
          </a:solidFill>
        </p:spPr>
      </p:pic>
      <p:sp>
        <p:nvSpPr>
          <p:cNvPr id="11" name="TextBox 10"/>
          <p:cNvSpPr txBox="1"/>
          <p:nvPr/>
        </p:nvSpPr>
        <p:spPr>
          <a:xfrm>
            <a:off x="1970181" y="5390490"/>
            <a:ext cx="2210526" cy="997581"/>
          </a:xfrm>
          <a:prstGeom prst="rect">
            <a:avLst/>
          </a:prstGeom>
          <a:noFill/>
        </p:spPr>
        <p:txBody>
          <a:bodyPr wrap="square" rtlCol="0">
            <a:spAutoFit/>
          </a:bodyPr>
          <a:lstStyle/>
          <a:p>
            <a:pPr defTabSz="1087896"/>
            <a:r>
              <a:rPr lang="en-US" sz="1961" dirty="0">
                <a:latin typeface="Segoe UI"/>
              </a:rPr>
              <a:t>Jim &amp; Bob are Azure AD Tenant Admins</a:t>
            </a:r>
          </a:p>
        </p:txBody>
      </p:sp>
      <p:sp>
        <p:nvSpPr>
          <p:cNvPr id="12" name="TextBox 11"/>
          <p:cNvSpPr txBox="1"/>
          <p:nvPr/>
        </p:nvSpPr>
        <p:spPr>
          <a:xfrm>
            <a:off x="7356393" y="4897572"/>
            <a:ext cx="2357244" cy="1902829"/>
          </a:xfrm>
          <a:prstGeom prst="rect">
            <a:avLst/>
          </a:prstGeom>
          <a:noFill/>
        </p:spPr>
        <p:txBody>
          <a:bodyPr wrap="square" rtlCol="0">
            <a:spAutoFit/>
          </a:bodyPr>
          <a:lstStyle/>
          <a:p>
            <a:pPr defTabSz="1087896"/>
            <a:r>
              <a:rPr lang="en-US" sz="1961" dirty="0">
                <a:latin typeface="Segoe UI"/>
              </a:rPr>
              <a:t>Carol, Dave, and John want to manage WVD; Jim &amp; Bob we will assign WVD Tenant Admin role to them</a:t>
            </a:r>
          </a:p>
        </p:txBody>
      </p:sp>
    </p:spTree>
    <p:extLst>
      <p:ext uri="{BB962C8B-B14F-4D97-AF65-F5344CB8AC3E}">
        <p14:creationId xmlns:p14="http://schemas.microsoft.com/office/powerpoint/2010/main" val="246841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7" grpId="0" uiExpand="1" build="p" animBg="1"/>
      <p:bldP spid="8" grpId="0" animBg="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B3E20-75E1-4692-B0AD-828CA951B1A5}"/>
              </a:ext>
            </a:extLst>
          </p:cNvPr>
          <p:cNvSpPr>
            <a:spLocks noGrp="1"/>
          </p:cNvSpPr>
          <p:nvPr>
            <p:ph type="title"/>
          </p:nvPr>
        </p:nvSpPr>
        <p:spPr>
          <a:xfrm>
            <a:off x="588263" y="457200"/>
            <a:ext cx="11018520" cy="553998"/>
          </a:xfrm>
        </p:spPr>
        <p:txBody>
          <a:bodyPr/>
          <a:lstStyle/>
          <a:p>
            <a:r>
              <a:rPr lang="en-US" dirty="0"/>
              <a:t>Client feature: Dynamic resolution</a:t>
            </a:r>
          </a:p>
        </p:txBody>
      </p:sp>
      <p:sp>
        <p:nvSpPr>
          <p:cNvPr id="5" name="TextBox 4">
            <a:extLst>
              <a:ext uri="{FF2B5EF4-FFF2-40B4-BE49-F238E27FC236}">
                <a16:creationId xmlns:a16="http://schemas.microsoft.com/office/drawing/2014/main" id="{0ABF96B7-BE1F-4304-8B3E-EF8A1B3CBA23}"/>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Automatic resolution update based on windows size</a:t>
            </a:r>
          </a:p>
        </p:txBody>
      </p:sp>
      <p:pic>
        <p:nvPicPr>
          <p:cNvPr id="6" name="Screen Recording 9">
            <a:hlinkClick r:id="" action="ppaction://media"/>
            <a:extLst>
              <a:ext uri="{FF2B5EF4-FFF2-40B4-BE49-F238E27FC236}">
                <a16:creationId xmlns:a16="http://schemas.microsoft.com/office/drawing/2014/main" id="{68455490-FA8D-4703-A6E3-1B7D5703A8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2230" y="1093578"/>
            <a:ext cx="7407541" cy="4937760"/>
          </a:xfrm>
          <a:prstGeom prst="rect">
            <a:avLst/>
          </a:prstGeom>
        </p:spPr>
      </p:pic>
    </p:spTree>
    <p:extLst>
      <p:ext uri="{BB962C8B-B14F-4D97-AF65-F5344CB8AC3E}">
        <p14:creationId xmlns:p14="http://schemas.microsoft.com/office/powerpoint/2010/main" val="2815871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2882" y="1021605"/>
            <a:ext cx="1578023" cy="1578023"/>
          </a:xfrm>
          <a:prstGeom prst="rect">
            <a:avLst/>
          </a:prstGeom>
        </p:spPr>
      </p:pic>
      <p:sp>
        <p:nvSpPr>
          <p:cNvPr id="16" name="TextBox 15"/>
          <p:cNvSpPr txBox="1"/>
          <p:nvPr/>
        </p:nvSpPr>
        <p:spPr>
          <a:xfrm>
            <a:off x="-287365" y="1215577"/>
            <a:ext cx="2268559" cy="125801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kern="0" dirty="0"/>
              <a:t>Azure AD</a:t>
            </a:r>
          </a:p>
          <a:p>
            <a:pPr algn="ctr" defTabSz="896030">
              <a:lnSpc>
                <a:spcPct val="90000"/>
              </a:lnSpc>
              <a:spcAft>
                <a:spcPts val="588"/>
              </a:spcAft>
              <a:defRPr/>
            </a:pPr>
            <a:r>
              <a:rPr lang="en-US" sz="1961" kern="0" dirty="0"/>
              <a:t>Tenant</a:t>
            </a:r>
          </a:p>
          <a:p>
            <a:pPr algn="ctr" defTabSz="896030">
              <a:lnSpc>
                <a:spcPct val="90000"/>
              </a:lnSpc>
              <a:spcAft>
                <a:spcPts val="588"/>
              </a:spcAft>
              <a:defRPr/>
            </a:pPr>
            <a:r>
              <a:rPr lang="en-US" sz="1961" b="1" kern="0" dirty="0"/>
              <a:t>myschool.edu</a:t>
            </a:r>
          </a:p>
        </p:txBody>
      </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mn-lt"/>
              </a:rPr>
              <a:t>Steps to setting up WVD </a:t>
            </a:r>
            <a:r>
              <a:rPr lang="en-US" sz="4000" dirty="0">
                <a:latin typeface="+mn-lt"/>
              </a:rPr>
              <a:t>- AAD Config – Jim &amp; Bob</a:t>
            </a:r>
            <a:endParaRPr lang="en-US" sz="3919" dirty="0">
              <a:solidFill>
                <a:schemeClr val="tx1"/>
              </a:solidFill>
              <a:latin typeface="+mn-lt"/>
            </a:endParaRPr>
          </a:p>
        </p:txBody>
      </p:sp>
      <p:sp>
        <p:nvSpPr>
          <p:cNvPr id="37" name="Rectangle 36">
            <a:extLst>
              <a:ext uri="{FF2B5EF4-FFF2-40B4-BE49-F238E27FC236}">
                <a16:creationId xmlns:a16="http://schemas.microsoft.com/office/drawing/2014/main" id="{E94B2F39-D21D-4B76-9013-2D369308F61B}"/>
              </a:ext>
            </a:extLst>
          </p:cNvPr>
          <p:cNvSpPr/>
          <p:nvPr/>
        </p:nvSpPr>
        <p:spPr>
          <a:xfrm>
            <a:off x="141836" y="3039431"/>
            <a:ext cx="3195254" cy="907171"/>
          </a:xfrm>
          <a:prstGeom prst="rect">
            <a:avLst/>
          </a:prstGeom>
        </p:spPr>
        <p:txBody>
          <a:bodyPr wrap="square">
            <a:spAutoFit/>
          </a:bodyPr>
          <a:lstStyle/>
          <a:p>
            <a:r>
              <a:rPr lang="en-US" b="1" u="sng" dirty="0">
                <a:solidFill>
                  <a:srgbClr val="323237"/>
                </a:solidFill>
                <a:latin typeface="Segoe UI" panose="020B0502040204020203" pitchFamily="34" charset="0"/>
              </a:rPr>
              <a:t>References:</a:t>
            </a:r>
            <a:endParaRPr lang="en-US" b="1" u="sng" dirty="0">
              <a:solidFill>
                <a:srgbClr val="323237"/>
              </a:solidFill>
              <a:latin typeface="Segoe UI" panose="020B0502040204020203" pitchFamily="34" charset="0"/>
              <a:hlinkClick r:id="rId3"/>
            </a:endParaRPr>
          </a:p>
          <a:p>
            <a:r>
              <a:rPr lang="en-US" dirty="0">
                <a:solidFill>
                  <a:srgbClr val="323237"/>
                </a:solidFill>
                <a:latin typeface="Segoe UI" panose="020B0502040204020203" pitchFamily="34" charset="0"/>
                <a:hlinkClick r:id="rId4"/>
              </a:rPr>
              <a:t>Getting started with Windows Virtual Desktop</a:t>
            </a:r>
            <a:endParaRPr lang="en-US" i="0" dirty="0">
              <a:solidFill>
                <a:srgbClr val="323237"/>
              </a:solidFill>
              <a:effectLst/>
              <a:latin typeface="Segoe UI" panose="020B0502040204020203" pitchFamily="34" charset="0"/>
            </a:endParaRPr>
          </a:p>
        </p:txBody>
      </p:sp>
      <p:sp>
        <p:nvSpPr>
          <p:cNvPr id="2" name="Rectangle 1">
            <a:extLst>
              <a:ext uri="{FF2B5EF4-FFF2-40B4-BE49-F238E27FC236}">
                <a16:creationId xmlns:a16="http://schemas.microsoft.com/office/drawing/2014/main" id="{65C8C41D-B533-49F8-B2BC-3795EC479058}"/>
              </a:ext>
            </a:extLst>
          </p:cNvPr>
          <p:cNvSpPr/>
          <p:nvPr/>
        </p:nvSpPr>
        <p:spPr>
          <a:xfrm>
            <a:off x="3722017" y="3045002"/>
            <a:ext cx="3574329" cy="1425005"/>
          </a:xfrm>
          <a:prstGeom prst="rect">
            <a:avLst/>
          </a:prstGeom>
        </p:spPr>
        <p:txBody>
          <a:bodyPr wrap="square">
            <a:spAutoFit/>
          </a:bodyPr>
          <a:lstStyle/>
          <a:p>
            <a:pPr marL="285750" indent="-285750">
              <a:buFont typeface="Arial" panose="020B0604020202020204" pitchFamily="34" charset="0"/>
              <a:buChar char="•"/>
            </a:pPr>
            <a:r>
              <a:rPr lang="en-US" dirty="0"/>
              <a:t>AAD Global Admin allows the Windows Virtual Desktop service to access Azure AD (2 approvals): </a:t>
            </a:r>
            <a:r>
              <a:rPr lang="en-US" sz="1600" dirty="0">
                <a:gradFill>
                  <a:gsLst>
                    <a:gs pos="2917">
                      <a:schemeClr val="tx1"/>
                    </a:gs>
                    <a:gs pos="30000">
                      <a:schemeClr val="tx1"/>
                    </a:gs>
                  </a:gsLst>
                  <a:lin ang="5400000" scaled="0"/>
                </a:gradFill>
                <a:hlinkClick r:id="rId5"/>
              </a:rPr>
              <a:t>https://rdweb.wvd.microsoft.com/</a:t>
            </a:r>
            <a:endParaRPr lang="en-US" sz="1800" dirty="0">
              <a:gradFill>
                <a:gsLst>
                  <a:gs pos="2917">
                    <a:schemeClr val="tx1"/>
                  </a:gs>
                  <a:gs pos="30000">
                    <a:schemeClr val="tx1"/>
                  </a:gs>
                </a:gsLst>
                <a:lin ang="5400000" scaled="0"/>
              </a:gradFill>
            </a:endParaRPr>
          </a:p>
        </p:txBody>
      </p:sp>
      <p:pic>
        <p:nvPicPr>
          <p:cNvPr id="8194" name="Picture 2" descr="3_wvd-consent-page.png">
            <a:extLst>
              <a:ext uri="{FF2B5EF4-FFF2-40B4-BE49-F238E27FC236}">
                <a16:creationId xmlns:a16="http://schemas.microsoft.com/office/drawing/2014/main" id="{0D7B222C-8899-429A-836A-5CC5DEA27F2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52617" y="3115052"/>
            <a:ext cx="2846168" cy="12849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D3BA43-DD4E-40C4-97AF-55CFAB7D5E4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698800" y="784399"/>
            <a:ext cx="3501330" cy="1845393"/>
          </a:xfrm>
          <a:prstGeom prst="rect">
            <a:avLst/>
          </a:prstGeom>
          <a:ln>
            <a:solidFill>
              <a:schemeClr val="tx1"/>
            </a:solidFill>
          </a:ln>
        </p:spPr>
      </p:pic>
      <p:sp>
        <p:nvSpPr>
          <p:cNvPr id="4" name="Rectangle 3">
            <a:extLst>
              <a:ext uri="{FF2B5EF4-FFF2-40B4-BE49-F238E27FC236}">
                <a16:creationId xmlns:a16="http://schemas.microsoft.com/office/drawing/2014/main" id="{72D9A6F9-88E3-4F2A-8830-591E308FB631}"/>
              </a:ext>
            </a:extLst>
          </p:cNvPr>
          <p:cNvSpPr/>
          <p:nvPr/>
        </p:nvSpPr>
        <p:spPr>
          <a:xfrm>
            <a:off x="3722017" y="1021605"/>
            <a:ext cx="3810000" cy="1178784"/>
          </a:xfrm>
          <a:prstGeom prst="rect">
            <a:avLst/>
          </a:prstGeom>
        </p:spPr>
        <p:txBody>
          <a:bodyPr wrap="square">
            <a:spAutoFit/>
          </a:bodyPr>
          <a:lstStyle/>
          <a:p>
            <a:pPr marL="285750" indent="-285750">
              <a:buFont typeface="Arial" panose="020B0604020202020204" pitchFamily="34" charset="0"/>
              <a:buChar char="•"/>
            </a:pPr>
            <a:r>
              <a:rPr lang="en-US" dirty="0"/>
              <a:t>An AAD Global Admin in the org signs into AAD management console (Jim &amp; Bob): </a:t>
            </a:r>
            <a:r>
              <a:rPr lang="en-US" dirty="0">
                <a:hlinkClick r:id="rId8"/>
              </a:rPr>
              <a:t>https://aad.portal.azure.com</a:t>
            </a:r>
            <a:r>
              <a:rPr lang="en-US" dirty="0"/>
              <a:t>  </a:t>
            </a:r>
          </a:p>
        </p:txBody>
      </p:sp>
      <p:sp>
        <p:nvSpPr>
          <p:cNvPr id="5" name="Rectangle 4">
            <a:extLst>
              <a:ext uri="{FF2B5EF4-FFF2-40B4-BE49-F238E27FC236}">
                <a16:creationId xmlns:a16="http://schemas.microsoft.com/office/drawing/2014/main" id="{11CEFC3E-C8C1-4DCE-A1FC-45FB3BB9ADCA}"/>
              </a:ext>
            </a:extLst>
          </p:cNvPr>
          <p:cNvSpPr/>
          <p:nvPr/>
        </p:nvSpPr>
        <p:spPr>
          <a:xfrm>
            <a:off x="3789575" y="5016302"/>
            <a:ext cx="7077717" cy="646331"/>
          </a:xfrm>
          <a:prstGeom prst="rect">
            <a:avLst/>
          </a:prstGeom>
        </p:spPr>
        <p:txBody>
          <a:bodyPr wrap="square">
            <a:spAutoFit/>
          </a:bodyPr>
          <a:lstStyle/>
          <a:p>
            <a:pPr marL="285750" indent="-285750">
              <a:buFont typeface="Arial" panose="020B0604020202020204" pitchFamily="34" charset="0"/>
              <a:buChar char="•"/>
            </a:pPr>
            <a:r>
              <a:rPr lang="en-US" sz="1800" dirty="0"/>
              <a:t>WAIT, DIDN’T I JUST GIVE WVD GLOBAL ADMIN RIGHTS?  </a:t>
            </a:r>
          </a:p>
          <a:p>
            <a:pPr marL="285750" indent="-285750">
              <a:buFont typeface="Arial" panose="020B0604020202020204" pitchFamily="34" charset="0"/>
              <a:buChar char="•"/>
            </a:pPr>
            <a:r>
              <a:rPr lang="en-US" sz="1800" dirty="0"/>
              <a:t>WHY DID YOU GUYS DESIGN IT LIKE THIS??</a:t>
            </a:r>
            <a:endParaRPr lang="en-US" dirty="0"/>
          </a:p>
        </p:txBody>
      </p:sp>
      <p:sp>
        <p:nvSpPr>
          <p:cNvPr id="7" name="TextBox 6">
            <a:extLst>
              <a:ext uri="{FF2B5EF4-FFF2-40B4-BE49-F238E27FC236}">
                <a16:creationId xmlns:a16="http://schemas.microsoft.com/office/drawing/2014/main" id="{F4408A29-7624-46A1-A772-83C1A28575F6}"/>
              </a:ext>
            </a:extLst>
          </p:cNvPr>
          <p:cNvSpPr txBox="1"/>
          <p:nvPr/>
        </p:nvSpPr>
        <p:spPr>
          <a:xfrm>
            <a:off x="4509551" y="5939632"/>
            <a:ext cx="7189168" cy="615553"/>
          </a:xfrm>
          <a:prstGeom prst="rect">
            <a:avLst/>
          </a:prstGeom>
          <a:noFill/>
        </p:spPr>
        <p:txBody>
          <a:bodyPr wrap="square" lIns="0" tIns="0" rIns="0" bIns="0" rtlCol="0">
            <a:spAutoFit/>
          </a:bodyPr>
          <a:lstStyle/>
          <a:p>
            <a:pPr algn="ctr"/>
            <a:r>
              <a:rPr lang="en-US" sz="2000" i="1" dirty="0">
                <a:solidFill>
                  <a:schemeClr val="accent4">
                    <a:lumMod val="75000"/>
                  </a:schemeClr>
                </a:solidFill>
              </a:rPr>
              <a:t>No, you didn’t give WVD Admin Rights</a:t>
            </a:r>
          </a:p>
          <a:p>
            <a:pPr algn="ctr"/>
            <a:r>
              <a:rPr lang="en-US" sz="2000" i="1" dirty="0">
                <a:solidFill>
                  <a:schemeClr val="accent4">
                    <a:lumMod val="75000"/>
                  </a:schemeClr>
                </a:solidFill>
              </a:rPr>
              <a:t>No, we didn’t design it to blow up security</a:t>
            </a:r>
          </a:p>
        </p:txBody>
      </p:sp>
    </p:spTree>
    <p:extLst>
      <p:ext uri="{BB962C8B-B14F-4D97-AF65-F5344CB8AC3E}">
        <p14:creationId xmlns:p14="http://schemas.microsoft.com/office/powerpoint/2010/main" val="2545758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wipe(left)">
                                      <p:cBhvr>
                                        <p:cTn id="22" dur="500"/>
                                        <p:tgtEl>
                                          <p:spTgt spid="81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 grpId="0"/>
      <p:bldP spid="4" grpId="0"/>
      <p:bldP spid="5" grpId="0"/>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49042" y="1663444"/>
            <a:ext cx="1578023" cy="1578023"/>
          </a:xfrm>
          <a:prstGeom prst="rect">
            <a:avLst/>
          </a:prstGeom>
        </p:spPr>
      </p:pic>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200" dirty="0">
                <a:solidFill>
                  <a:schemeClr val="tx1"/>
                </a:solidFill>
                <a:latin typeface="+mn-lt"/>
              </a:rPr>
              <a:t>Why An AAD Global Admin is Involved and What Rights They are Granting to the WVD Service</a:t>
            </a:r>
          </a:p>
        </p:txBody>
      </p:sp>
      <p:sp>
        <p:nvSpPr>
          <p:cNvPr id="2" name="Rectangle 1">
            <a:extLst>
              <a:ext uri="{FF2B5EF4-FFF2-40B4-BE49-F238E27FC236}">
                <a16:creationId xmlns:a16="http://schemas.microsoft.com/office/drawing/2014/main" id="{65C8C41D-B533-49F8-B2BC-3795EC479058}"/>
              </a:ext>
            </a:extLst>
          </p:cNvPr>
          <p:cNvSpPr/>
          <p:nvPr/>
        </p:nvSpPr>
        <p:spPr>
          <a:xfrm>
            <a:off x="2167064" y="2657329"/>
            <a:ext cx="9139843" cy="707886"/>
          </a:xfrm>
          <a:prstGeom prst="rect">
            <a:avLst/>
          </a:prstGeom>
        </p:spPr>
        <p:txBody>
          <a:bodyPr wrap="square">
            <a:spAutoFit/>
          </a:bodyPr>
          <a:lstStyle/>
          <a:p>
            <a:pPr marL="285750" indent="-285750">
              <a:buFont typeface="Arial" panose="020B0604020202020204" pitchFamily="34" charset="0"/>
              <a:buChar char="•"/>
            </a:pPr>
            <a:r>
              <a:rPr lang="en-US" sz="2000" dirty="0"/>
              <a:t>WVD needs YOUR ORG to specifically Grant rights for the service to query your AAD to see if someone attempting to use the service exists </a:t>
            </a:r>
            <a:endParaRPr lang="en-US" sz="2000" dirty="0">
              <a:gradFill>
                <a:gsLst>
                  <a:gs pos="2917">
                    <a:schemeClr val="tx1"/>
                  </a:gs>
                  <a:gs pos="30000">
                    <a:schemeClr val="tx1"/>
                  </a:gs>
                </a:gsLst>
                <a:lin ang="5400000" scaled="0"/>
              </a:gradFill>
            </a:endParaRPr>
          </a:p>
        </p:txBody>
      </p:sp>
      <p:sp>
        <p:nvSpPr>
          <p:cNvPr id="4" name="Rectangle 3">
            <a:extLst>
              <a:ext uri="{FF2B5EF4-FFF2-40B4-BE49-F238E27FC236}">
                <a16:creationId xmlns:a16="http://schemas.microsoft.com/office/drawing/2014/main" id="{72D9A6F9-88E3-4F2A-8830-591E308FB631}"/>
              </a:ext>
            </a:extLst>
          </p:cNvPr>
          <p:cNvSpPr/>
          <p:nvPr/>
        </p:nvSpPr>
        <p:spPr>
          <a:xfrm>
            <a:off x="2167064" y="1264923"/>
            <a:ext cx="9341305" cy="707886"/>
          </a:xfrm>
          <a:prstGeom prst="rect">
            <a:avLst/>
          </a:prstGeom>
        </p:spPr>
        <p:txBody>
          <a:bodyPr wrap="square">
            <a:spAutoFit/>
          </a:bodyPr>
          <a:lstStyle/>
          <a:p>
            <a:pPr marL="285750" indent="-285750">
              <a:buFont typeface="Arial" panose="020B0604020202020204" pitchFamily="34" charset="0"/>
              <a:buChar char="•"/>
            </a:pPr>
            <a:r>
              <a:rPr lang="en-US" sz="2000" dirty="0"/>
              <a:t>We need a Global Admin involved because they </a:t>
            </a:r>
            <a:r>
              <a:rPr lang="en-US" sz="2000" u="sng" dirty="0"/>
              <a:t>must</a:t>
            </a:r>
            <a:r>
              <a:rPr lang="en-US" sz="2000" dirty="0"/>
              <a:t> Grant our PaaS service the right to even SEE your AAD Tenant</a:t>
            </a:r>
          </a:p>
        </p:txBody>
      </p:sp>
      <p:sp>
        <p:nvSpPr>
          <p:cNvPr id="5" name="Rectangle 4">
            <a:extLst>
              <a:ext uri="{FF2B5EF4-FFF2-40B4-BE49-F238E27FC236}">
                <a16:creationId xmlns:a16="http://schemas.microsoft.com/office/drawing/2014/main" id="{11CEFC3E-C8C1-4DCE-A1FC-45FB3BB9ADCA}"/>
              </a:ext>
            </a:extLst>
          </p:cNvPr>
          <p:cNvSpPr/>
          <p:nvPr/>
        </p:nvSpPr>
        <p:spPr>
          <a:xfrm>
            <a:off x="2167065" y="3519315"/>
            <a:ext cx="9528968" cy="1015663"/>
          </a:xfrm>
          <a:prstGeom prst="rect">
            <a:avLst/>
          </a:prstGeom>
        </p:spPr>
        <p:txBody>
          <a:bodyPr wrap="square">
            <a:spAutoFit/>
          </a:bodyPr>
          <a:lstStyle/>
          <a:p>
            <a:pPr marL="285750" indent="-285750">
              <a:buFont typeface="Arial" panose="020B0604020202020204" pitchFamily="34" charset="0"/>
              <a:buChar char="•"/>
            </a:pPr>
            <a:r>
              <a:rPr lang="en-US" sz="2000" dirty="0"/>
              <a:t>When your Global Admin Grants rights to WVD, it’s just so WVD can READ who is in your AAD, see which Groups they belong to, and allow them to log in thru WVD</a:t>
            </a:r>
          </a:p>
        </p:txBody>
      </p:sp>
      <p:sp>
        <p:nvSpPr>
          <p:cNvPr id="7" name="TextBox 6">
            <a:extLst>
              <a:ext uri="{FF2B5EF4-FFF2-40B4-BE49-F238E27FC236}">
                <a16:creationId xmlns:a16="http://schemas.microsoft.com/office/drawing/2014/main" id="{F4408A29-7624-46A1-A772-83C1A28575F6}"/>
              </a:ext>
            </a:extLst>
          </p:cNvPr>
          <p:cNvSpPr txBox="1"/>
          <p:nvPr/>
        </p:nvSpPr>
        <p:spPr>
          <a:xfrm>
            <a:off x="1759707" y="5788448"/>
            <a:ext cx="10156018" cy="615553"/>
          </a:xfrm>
          <a:prstGeom prst="rect">
            <a:avLst/>
          </a:prstGeom>
          <a:noFill/>
        </p:spPr>
        <p:txBody>
          <a:bodyPr wrap="square" lIns="0" tIns="0" rIns="0" bIns="0" rtlCol="0">
            <a:spAutoFit/>
          </a:bodyPr>
          <a:lstStyle/>
          <a:p>
            <a:pPr algn="ctr"/>
            <a:r>
              <a:rPr lang="en-US" sz="2000" i="1" dirty="0">
                <a:solidFill>
                  <a:schemeClr val="accent4">
                    <a:lumMod val="75000"/>
                  </a:schemeClr>
                </a:solidFill>
              </a:rPr>
              <a:t>How else will WVD PaaS service know if a given User’s UPN is in your AAD?</a:t>
            </a:r>
          </a:p>
          <a:p>
            <a:pPr algn="ctr"/>
            <a:r>
              <a:rPr lang="en-US" sz="2000" i="1" dirty="0">
                <a:solidFill>
                  <a:schemeClr val="accent4">
                    <a:lumMod val="75000"/>
                  </a:schemeClr>
                </a:solidFill>
              </a:rPr>
              <a:t>Would it be better to have the service bypass your Org’s consent?</a:t>
            </a:r>
          </a:p>
        </p:txBody>
      </p:sp>
      <p:sp>
        <p:nvSpPr>
          <p:cNvPr id="12" name="Rectangle 11">
            <a:extLst>
              <a:ext uri="{FF2B5EF4-FFF2-40B4-BE49-F238E27FC236}">
                <a16:creationId xmlns:a16="http://schemas.microsoft.com/office/drawing/2014/main" id="{3F0039A4-86E8-4E4B-8538-99E3C7A4AD25}"/>
              </a:ext>
            </a:extLst>
          </p:cNvPr>
          <p:cNvSpPr/>
          <p:nvPr/>
        </p:nvSpPr>
        <p:spPr>
          <a:xfrm>
            <a:off x="2167065" y="4539557"/>
            <a:ext cx="9528968" cy="1015663"/>
          </a:xfrm>
          <a:prstGeom prst="rect">
            <a:avLst/>
          </a:prstGeom>
        </p:spPr>
        <p:txBody>
          <a:bodyPr wrap="square">
            <a:spAutoFit/>
          </a:bodyPr>
          <a:lstStyle/>
          <a:p>
            <a:pPr marL="285750" indent="-285750">
              <a:buFont typeface="Arial" panose="020B0604020202020204" pitchFamily="34" charset="0"/>
              <a:buChar char="•"/>
            </a:pPr>
            <a:r>
              <a:rPr lang="en-US" sz="2000" dirty="0"/>
              <a:t>Just so we’re clear – WVD is no different than building other </a:t>
            </a:r>
            <a:r>
              <a:rPr lang="en-US" sz="2000" u="sng" dirty="0">
                <a:hlinkClick r:id="rId3"/>
              </a:rPr>
              <a:t>Azure AD application</a:t>
            </a:r>
            <a:r>
              <a:rPr lang="en-US" sz="2000" dirty="0"/>
              <a:t> objects/registrations/service principals (you’re actually following Best Practices)</a:t>
            </a:r>
          </a:p>
        </p:txBody>
      </p:sp>
      <p:sp>
        <p:nvSpPr>
          <p:cNvPr id="13" name="Rectangle 12">
            <a:extLst>
              <a:ext uri="{FF2B5EF4-FFF2-40B4-BE49-F238E27FC236}">
                <a16:creationId xmlns:a16="http://schemas.microsoft.com/office/drawing/2014/main" id="{E497A71D-C78D-42AB-83E1-B2E749388701}"/>
              </a:ext>
            </a:extLst>
          </p:cNvPr>
          <p:cNvSpPr/>
          <p:nvPr/>
        </p:nvSpPr>
        <p:spPr>
          <a:xfrm>
            <a:off x="3250129" y="1966897"/>
            <a:ext cx="8258240" cy="584775"/>
          </a:xfrm>
          <a:prstGeom prst="rect">
            <a:avLst/>
          </a:prstGeom>
        </p:spPr>
        <p:txBody>
          <a:bodyPr wrap="square">
            <a:spAutoFit/>
          </a:bodyPr>
          <a:lstStyle/>
          <a:p>
            <a:pPr marL="285750" indent="-285750">
              <a:buFont typeface="Arial" panose="020B0604020202020204" pitchFamily="34" charset="0"/>
              <a:buChar char="•"/>
            </a:pPr>
            <a:r>
              <a:rPr lang="en-US" sz="1600" dirty="0"/>
              <a:t>If we had designed WVD to bypass this requirement, it would mean our service could query any Org’s AAD without consent</a:t>
            </a:r>
          </a:p>
        </p:txBody>
      </p:sp>
    </p:spTree>
    <p:extLst>
      <p:ext uri="{BB962C8B-B14F-4D97-AF65-F5344CB8AC3E}">
        <p14:creationId xmlns:p14="http://schemas.microsoft.com/office/powerpoint/2010/main" val="145419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12" grpId="0"/>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2882" y="1021605"/>
            <a:ext cx="1578023" cy="1578023"/>
          </a:xfrm>
          <a:prstGeom prst="rect">
            <a:avLst/>
          </a:prstGeom>
        </p:spPr>
      </p:pic>
      <p:sp>
        <p:nvSpPr>
          <p:cNvPr id="16" name="TextBox 15"/>
          <p:cNvSpPr txBox="1"/>
          <p:nvPr/>
        </p:nvSpPr>
        <p:spPr>
          <a:xfrm>
            <a:off x="-287365" y="1215577"/>
            <a:ext cx="2268559" cy="125801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kern="0" dirty="0"/>
              <a:t>Azure AD</a:t>
            </a:r>
          </a:p>
          <a:p>
            <a:pPr algn="ctr" defTabSz="896030">
              <a:lnSpc>
                <a:spcPct val="90000"/>
              </a:lnSpc>
              <a:spcAft>
                <a:spcPts val="588"/>
              </a:spcAft>
              <a:defRPr/>
            </a:pPr>
            <a:r>
              <a:rPr lang="en-US" sz="1961" kern="0" dirty="0"/>
              <a:t>Tenant</a:t>
            </a:r>
          </a:p>
          <a:p>
            <a:pPr algn="ctr" defTabSz="896030">
              <a:lnSpc>
                <a:spcPct val="90000"/>
              </a:lnSpc>
              <a:spcAft>
                <a:spcPts val="588"/>
              </a:spcAft>
              <a:defRPr/>
            </a:pPr>
            <a:r>
              <a:rPr lang="en-US" sz="1961" b="1" kern="0" dirty="0"/>
              <a:t>myschool.edu</a:t>
            </a:r>
          </a:p>
        </p:txBody>
      </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mn-lt"/>
              </a:rPr>
              <a:t>Next Step – Delegating Rights to Build WVD Tenants</a:t>
            </a:r>
          </a:p>
        </p:txBody>
      </p:sp>
      <p:sp>
        <p:nvSpPr>
          <p:cNvPr id="37" name="Rectangle 36">
            <a:extLst>
              <a:ext uri="{FF2B5EF4-FFF2-40B4-BE49-F238E27FC236}">
                <a16:creationId xmlns:a16="http://schemas.microsoft.com/office/drawing/2014/main" id="{E94B2F39-D21D-4B76-9013-2D369308F61B}"/>
              </a:ext>
            </a:extLst>
          </p:cNvPr>
          <p:cNvSpPr/>
          <p:nvPr/>
        </p:nvSpPr>
        <p:spPr>
          <a:xfrm>
            <a:off x="141836" y="3039431"/>
            <a:ext cx="3195254" cy="907171"/>
          </a:xfrm>
          <a:prstGeom prst="rect">
            <a:avLst/>
          </a:prstGeom>
        </p:spPr>
        <p:txBody>
          <a:bodyPr wrap="square">
            <a:spAutoFit/>
          </a:bodyPr>
          <a:lstStyle/>
          <a:p>
            <a:r>
              <a:rPr lang="en-US" b="1" u="sng" dirty="0">
                <a:solidFill>
                  <a:srgbClr val="323237"/>
                </a:solidFill>
                <a:latin typeface="Segoe UI" panose="020B0502040204020203" pitchFamily="34" charset="0"/>
              </a:rPr>
              <a:t>References:</a:t>
            </a:r>
            <a:endParaRPr lang="en-US" b="1" u="sng" dirty="0">
              <a:solidFill>
                <a:srgbClr val="323237"/>
              </a:solidFill>
              <a:latin typeface="Segoe UI" panose="020B0502040204020203" pitchFamily="34" charset="0"/>
              <a:hlinkClick r:id="rId3"/>
            </a:endParaRPr>
          </a:p>
          <a:p>
            <a:r>
              <a:rPr lang="en-US" dirty="0">
                <a:solidFill>
                  <a:srgbClr val="323237"/>
                </a:solidFill>
                <a:latin typeface="Segoe UI" panose="020B0502040204020203" pitchFamily="34" charset="0"/>
                <a:hlinkClick r:id="rId4"/>
              </a:rPr>
              <a:t>Getting started with Windows Virtual Desktop</a:t>
            </a:r>
            <a:endParaRPr lang="en-US" i="0" dirty="0">
              <a:solidFill>
                <a:srgbClr val="323237"/>
              </a:solidFill>
              <a:effectLst/>
              <a:latin typeface="Segoe UI" panose="020B0502040204020203" pitchFamily="34" charset="0"/>
            </a:endParaRPr>
          </a:p>
        </p:txBody>
      </p:sp>
      <p:pic>
        <p:nvPicPr>
          <p:cNvPr id="3" name="Picture 2">
            <a:extLst>
              <a:ext uri="{FF2B5EF4-FFF2-40B4-BE49-F238E27FC236}">
                <a16:creationId xmlns:a16="http://schemas.microsoft.com/office/drawing/2014/main" id="{03D3BA43-DD4E-40C4-97AF-55CFAB7D5E4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452616" y="855386"/>
            <a:ext cx="3501330" cy="1845393"/>
          </a:xfrm>
          <a:prstGeom prst="rect">
            <a:avLst/>
          </a:prstGeom>
          <a:ln>
            <a:solidFill>
              <a:schemeClr val="tx1"/>
            </a:solidFill>
          </a:ln>
        </p:spPr>
      </p:pic>
      <p:sp>
        <p:nvSpPr>
          <p:cNvPr id="4" name="Rectangle 3">
            <a:extLst>
              <a:ext uri="{FF2B5EF4-FFF2-40B4-BE49-F238E27FC236}">
                <a16:creationId xmlns:a16="http://schemas.microsoft.com/office/drawing/2014/main" id="{72D9A6F9-88E3-4F2A-8830-591E308FB631}"/>
              </a:ext>
            </a:extLst>
          </p:cNvPr>
          <p:cNvSpPr/>
          <p:nvPr/>
        </p:nvSpPr>
        <p:spPr>
          <a:xfrm>
            <a:off x="3722017" y="1021605"/>
            <a:ext cx="3810000" cy="907171"/>
          </a:xfrm>
          <a:prstGeom prst="rect">
            <a:avLst/>
          </a:prstGeom>
        </p:spPr>
        <p:txBody>
          <a:bodyPr wrap="square">
            <a:spAutoFit/>
          </a:bodyPr>
          <a:lstStyle/>
          <a:p>
            <a:pPr marL="285750" indent="-285750">
              <a:buFont typeface="Arial" panose="020B0604020202020204" pitchFamily="34" charset="0"/>
              <a:buChar char="•"/>
            </a:pPr>
            <a:r>
              <a:rPr lang="en-US" dirty="0"/>
              <a:t>Sign into AAD as an </a:t>
            </a:r>
            <a:r>
              <a:rPr lang="en-US" b="1" dirty="0"/>
              <a:t>AAD Global Admin </a:t>
            </a:r>
            <a:r>
              <a:rPr lang="en-US" dirty="0"/>
              <a:t>(Jim and Bob): </a:t>
            </a:r>
            <a:r>
              <a:rPr lang="en-US" dirty="0">
                <a:hlinkClick r:id="rId6"/>
              </a:rPr>
              <a:t>https://aad.portal.azure.com</a:t>
            </a:r>
            <a:r>
              <a:rPr lang="en-US" dirty="0"/>
              <a:t>   </a:t>
            </a:r>
          </a:p>
        </p:txBody>
      </p:sp>
      <p:sp>
        <p:nvSpPr>
          <p:cNvPr id="5" name="Rectangle 4">
            <a:extLst>
              <a:ext uri="{FF2B5EF4-FFF2-40B4-BE49-F238E27FC236}">
                <a16:creationId xmlns:a16="http://schemas.microsoft.com/office/drawing/2014/main" id="{11CEFC3E-C8C1-4DCE-A1FC-45FB3BB9ADCA}"/>
              </a:ext>
            </a:extLst>
          </p:cNvPr>
          <p:cNvSpPr/>
          <p:nvPr/>
        </p:nvSpPr>
        <p:spPr>
          <a:xfrm>
            <a:off x="3789575" y="3178537"/>
            <a:ext cx="3358663" cy="1200329"/>
          </a:xfrm>
          <a:prstGeom prst="rect">
            <a:avLst/>
          </a:prstGeom>
        </p:spPr>
        <p:txBody>
          <a:bodyPr wrap="square">
            <a:spAutoFit/>
          </a:bodyPr>
          <a:lstStyle/>
          <a:p>
            <a:pPr marL="285750" indent="-285750">
              <a:buFont typeface="Arial" panose="020B0604020202020204" pitchFamily="34" charset="0"/>
              <a:buChar char="•"/>
            </a:pPr>
            <a:r>
              <a:rPr lang="en-US" sz="1800" dirty="0"/>
              <a:t>AAD Global Admin </a:t>
            </a:r>
            <a:r>
              <a:rPr lang="en-US" sz="1800" dirty="0">
                <a:solidFill>
                  <a:srgbClr val="1A1A1A"/>
                </a:solidFill>
                <a:ea typeface="Segoe UI" pitchFamily="34" charset="0"/>
                <a:cs typeface="Segoe UI" pitchFamily="34" charset="0"/>
                <a:hlinkClick r:id="rId7"/>
              </a:rPr>
              <a:t>Assigns Tenant Creator Role</a:t>
            </a:r>
            <a:r>
              <a:rPr lang="en-US" sz="1800" dirty="0">
                <a:solidFill>
                  <a:srgbClr val="1A1A1A"/>
                </a:solidFill>
                <a:ea typeface="Segoe UI" pitchFamily="34" charset="0"/>
                <a:cs typeface="Segoe UI" pitchFamily="34" charset="0"/>
              </a:rPr>
              <a:t> to Users and/or Service Principal  (Carol, Dave, and John)</a:t>
            </a:r>
            <a:endParaRPr lang="en-US" dirty="0"/>
          </a:p>
        </p:txBody>
      </p:sp>
      <p:pic>
        <p:nvPicPr>
          <p:cNvPr id="7170" name="Picture 2" descr="A screenshot of the search results when searching for &quot;Windows Virtual Desktop&quot; in &quot;Enterprise applications.&quot; The app named &quot;Windows Virtual Desktop&quot; is highlighted.">
            <a:extLst>
              <a:ext uri="{FF2B5EF4-FFF2-40B4-BE49-F238E27FC236}">
                <a16:creationId xmlns:a16="http://schemas.microsoft.com/office/drawing/2014/main" id="{2BDF0EC7-9A07-4E37-86A4-028A1DAD5233}"/>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7452616" y="3121593"/>
            <a:ext cx="2639554" cy="21486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408A29-7624-46A1-A772-83C1A28575F6}"/>
              </a:ext>
            </a:extLst>
          </p:cNvPr>
          <p:cNvSpPr txBox="1"/>
          <p:nvPr/>
        </p:nvSpPr>
        <p:spPr>
          <a:xfrm>
            <a:off x="3283302" y="5383308"/>
            <a:ext cx="6615649" cy="307777"/>
          </a:xfrm>
          <a:prstGeom prst="rect">
            <a:avLst/>
          </a:prstGeom>
          <a:noFill/>
        </p:spPr>
        <p:txBody>
          <a:bodyPr wrap="square" lIns="0" tIns="0" rIns="0" bIns="0" rtlCol="0">
            <a:spAutoFit/>
          </a:bodyPr>
          <a:lstStyle/>
          <a:p>
            <a:pPr algn="ctr"/>
            <a:r>
              <a:rPr lang="en-US" sz="2000" i="1" dirty="0">
                <a:solidFill>
                  <a:schemeClr val="accent4">
                    <a:lumMod val="75000"/>
                  </a:schemeClr>
                </a:solidFill>
              </a:rPr>
              <a:t>Am I giving away Global Admin rights AGAIN?</a:t>
            </a:r>
          </a:p>
        </p:txBody>
      </p:sp>
      <p:sp>
        <p:nvSpPr>
          <p:cNvPr id="13" name="TextBox 12">
            <a:extLst>
              <a:ext uri="{FF2B5EF4-FFF2-40B4-BE49-F238E27FC236}">
                <a16:creationId xmlns:a16="http://schemas.microsoft.com/office/drawing/2014/main" id="{86BD9CE1-A727-4AEB-B0EA-89458B86D45C}"/>
              </a:ext>
            </a:extLst>
          </p:cNvPr>
          <p:cNvSpPr txBox="1"/>
          <p:nvPr/>
        </p:nvSpPr>
        <p:spPr>
          <a:xfrm>
            <a:off x="5083070" y="6087685"/>
            <a:ext cx="6615649" cy="615553"/>
          </a:xfrm>
          <a:prstGeom prst="rect">
            <a:avLst/>
          </a:prstGeom>
          <a:noFill/>
        </p:spPr>
        <p:txBody>
          <a:bodyPr wrap="square" lIns="0" tIns="0" rIns="0" bIns="0" rtlCol="0">
            <a:spAutoFit/>
          </a:bodyPr>
          <a:lstStyle/>
          <a:p>
            <a:pPr algn="ctr"/>
            <a:r>
              <a:rPr lang="en-US" sz="2000" i="1" dirty="0">
                <a:solidFill>
                  <a:schemeClr val="accent4">
                    <a:lumMod val="75000"/>
                  </a:schemeClr>
                </a:solidFill>
              </a:rPr>
              <a:t>No, you’re Delegating Roles following standard Azure RBAC management techniques </a:t>
            </a:r>
          </a:p>
        </p:txBody>
      </p:sp>
    </p:spTree>
    <p:extLst>
      <p:ext uri="{BB962C8B-B14F-4D97-AF65-F5344CB8AC3E}">
        <p14:creationId xmlns:p14="http://schemas.microsoft.com/office/powerpoint/2010/main" val="2656328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nodeType="withEffect">
                                  <p:stCondLst>
                                    <p:cond delay="0"/>
                                  </p:stCondLst>
                                  <p:childTnLst>
                                    <p:set>
                                      <p:cBhvr>
                                        <p:cTn id="21" dur="1" fill="hold">
                                          <p:stCondLst>
                                            <p:cond delay="0"/>
                                          </p:stCondLst>
                                        </p:cTn>
                                        <p:tgtEl>
                                          <p:spTgt spid="7170"/>
                                        </p:tgtEl>
                                        <p:attrNameLst>
                                          <p:attrName>style.visibility</p:attrName>
                                        </p:attrNameLst>
                                      </p:cBhvr>
                                      <p:to>
                                        <p:strVal val="visible"/>
                                      </p:to>
                                    </p:set>
                                    <p:animEffect transition="in" filter="wipe(left)">
                                      <p:cBhvr>
                                        <p:cTn id="22" dur="500"/>
                                        <p:tgtEl>
                                          <p:spTgt spid="71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 grpId="0"/>
      <p:bldP spid="5" grpId="0"/>
      <p:bldP spid="7" grpId="0"/>
      <p:bldP spid="1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14FF-CF60-4F04-9ADC-9DFFE7AB3C5C}"/>
              </a:ext>
            </a:extLst>
          </p:cNvPr>
          <p:cNvSpPr>
            <a:spLocks noGrp="1"/>
          </p:cNvSpPr>
          <p:nvPr>
            <p:ph type="title"/>
          </p:nvPr>
        </p:nvSpPr>
        <p:spPr/>
        <p:txBody>
          <a:bodyPr/>
          <a:lstStyle/>
          <a:p>
            <a:r>
              <a:rPr lang="en-US" b="0" dirty="0">
                <a:solidFill>
                  <a:srgbClr val="1A1A1A"/>
                </a:solidFill>
                <a:latin typeface="Segoe UI"/>
                <a:ea typeface="Segoe UI" pitchFamily="34" charset="0"/>
                <a:hlinkClick r:id="rId2"/>
              </a:rPr>
              <a:t>Create WVD Tenant</a:t>
            </a:r>
            <a:r>
              <a:rPr lang="en-US" b="0" dirty="0">
                <a:solidFill>
                  <a:srgbClr val="1A1A1A"/>
                </a:solidFill>
                <a:latin typeface="Segoe UI"/>
                <a:ea typeface="Segoe UI" pitchFamily="34" charset="0"/>
              </a:rPr>
              <a:t> </a:t>
            </a:r>
            <a:endParaRPr lang="en-US" b="0" dirty="0"/>
          </a:p>
        </p:txBody>
      </p:sp>
      <p:sp>
        <p:nvSpPr>
          <p:cNvPr id="3" name="Text Placeholder 2">
            <a:extLst>
              <a:ext uri="{FF2B5EF4-FFF2-40B4-BE49-F238E27FC236}">
                <a16:creationId xmlns:a16="http://schemas.microsoft.com/office/drawing/2014/main" id="{48AD6E40-5534-421A-AF9D-CFD7795CAA50}"/>
              </a:ext>
            </a:extLst>
          </p:cNvPr>
          <p:cNvSpPr>
            <a:spLocks noGrp="1"/>
          </p:cNvSpPr>
          <p:nvPr>
            <p:ph type="body" sz="quarter" idx="10"/>
          </p:nvPr>
        </p:nvSpPr>
        <p:spPr>
          <a:xfrm>
            <a:off x="584200" y="1435497"/>
            <a:ext cx="11018520" cy="1465016"/>
          </a:xfrm>
        </p:spPr>
        <p:txBody>
          <a:bodyPr/>
          <a:lstStyle/>
          <a:p>
            <a:r>
              <a:rPr lang="en-US" dirty="0"/>
              <a:t>Carol, Dave or John now opens PowerShell ISE</a:t>
            </a:r>
          </a:p>
          <a:p>
            <a:r>
              <a:rPr lang="en-US" dirty="0"/>
              <a:t>They </a:t>
            </a:r>
            <a:r>
              <a:rPr lang="en-US" u="sng" dirty="0">
                <a:hlinkClick r:id="rId3"/>
              </a:rPr>
              <a:t>download and import the Windows Virtual Desktop module</a:t>
            </a:r>
            <a:endParaRPr lang="en-US" u="sng" dirty="0"/>
          </a:p>
          <a:p>
            <a:r>
              <a:rPr lang="en-US" dirty="0"/>
              <a:t>They run one command to create a WVD Tenant:</a:t>
            </a:r>
          </a:p>
        </p:txBody>
      </p:sp>
      <p:pic>
        <p:nvPicPr>
          <p:cNvPr id="4" name="Picture 3">
            <a:extLst>
              <a:ext uri="{FF2B5EF4-FFF2-40B4-BE49-F238E27FC236}">
                <a16:creationId xmlns:a16="http://schemas.microsoft.com/office/drawing/2014/main" id="{C2D6580C-6A02-4C9C-85AA-BD2AD6DECFA9}"/>
              </a:ext>
            </a:extLst>
          </p:cNvPr>
          <p:cNvPicPr>
            <a:picLocks noChangeAspect="1"/>
          </p:cNvPicPr>
          <p:nvPr/>
        </p:nvPicPr>
        <p:blipFill>
          <a:blip r:embed="rId4"/>
          <a:stretch>
            <a:fillRect/>
          </a:stretch>
        </p:blipFill>
        <p:spPr>
          <a:xfrm>
            <a:off x="1184804" y="2900513"/>
            <a:ext cx="10663298" cy="1163487"/>
          </a:xfrm>
          <a:prstGeom prst="rect">
            <a:avLst/>
          </a:prstGeom>
        </p:spPr>
      </p:pic>
      <p:pic>
        <p:nvPicPr>
          <p:cNvPr id="5" name="Picture 4">
            <a:extLst>
              <a:ext uri="{FF2B5EF4-FFF2-40B4-BE49-F238E27FC236}">
                <a16:creationId xmlns:a16="http://schemas.microsoft.com/office/drawing/2014/main" id="{84A42D45-CFEF-4347-B193-5BC2C2CC4399}"/>
              </a:ext>
            </a:extLst>
          </p:cNvPr>
          <p:cNvPicPr>
            <a:picLocks noChangeAspect="1"/>
          </p:cNvPicPr>
          <p:nvPr/>
        </p:nvPicPr>
        <p:blipFill>
          <a:blip r:embed="rId5"/>
          <a:stretch>
            <a:fillRect/>
          </a:stretch>
        </p:blipFill>
        <p:spPr>
          <a:xfrm>
            <a:off x="1184804" y="4165070"/>
            <a:ext cx="10911568" cy="1363946"/>
          </a:xfrm>
          <a:prstGeom prst="rect">
            <a:avLst/>
          </a:prstGeom>
        </p:spPr>
      </p:pic>
      <p:sp>
        <p:nvSpPr>
          <p:cNvPr id="6" name="Arrow: Up 5">
            <a:extLst>
              <a:ext uri="{FF2B5EF4-FFF2-40B4-BE49-F238E27FC236}">
                <a16:creationId xmlns:a16="http://schemas.microsoft.com/office/drawing/2014/main" id="{6C7CF8CE-806D-4475-A0C1-96C7BDF34A13}"/>
              </a:ext>
            </a:extLst>
          </p:cNvPr>
          <p:cNvSpPr/>
          <p:nvPr/>
        </p:nvSpPr>
        <p:spPr bwMode="auto">
          <a:xfrm>
            <a:off x="3310466" y="4948112"/>
            <a:ext cx="2319867" cy="2079221"/>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AAD Tenant ID obtained from AAD Global Admin</a:t>
            </a:r>
          </a:p>
        </p:txBody>
      </p:sp>
      <p:sp>
        <p:nvSpPr>
          <p:cNvPr id="7" name="Arrow: Up 6">
            <a:extLst>
              <a:ext uri="{FF2B5EF4-FFF2-40B4-BE49-F238E27FC236}">
                <a16:creationId xmlns:a16="http://schemas.microsoft.com/office/drawing/2014/main" id="{391113F1-F68A-4E2B-B019-A7AE3DC08450}"/>
              </a:ext>
            </a:extLst>
          </p:cNvPr>
          <p:cNvSpPr/>
          <p:nvPr/>
        </p:nvSpPr>
        <p:spPr bwMode="auto">
          <a:xfrm>
            <a:off x="9624105" y="4948113"/>
            <a:ext cx="1978615" cy="1909887"/>
          </a:xfrm>
          <a:prstGeom prst="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40075">
                      <a:srgbClr val="FFFFFF"/>
                    </a:gs>
                    <a:gs pos="30000">
                      <a:srgbClr val="FFFFFF"/>
                    </a:gs>
                  </a:gsLst>
                  <a:lin ang="5400000" scaled="0"/>
                </a:gradFill>
              </a:rPr>
              <a:t>Subscription ID from Azure Portal</a:t>
            </a:r>
          </a:p>
        </p:txBody>
      </p:sp>
    </p:spTree>
    <p:extLst>
      <p:ext uri="{BB962C8B-B14F-4D97-AF65-F5344CB8AC3E}">
        <p14:creationId xmlns:p14="http://schemas.microsoft.com/office/powerpoint/2010/main" val="130155708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967" y="275088"/>
            <a:ext cx="10968069" cy="664702"/>
          </a:xfrm>
        </p:spPr>
        <p:txBody>
          <a:bodyPr>
            <a:normAutofit fontScale="90000"/>
          </a:bodyPr>
          <a:lstStyle/>
          <a:p>
            <a:r>
              <a:rPr lang="en-US" sz="4800" dirty="0"/>
              <a:t>So What Have We Accomplished?</a:t>
            </a:r>
          </a:p>
        </p:txBody>
      </p:sp>
      <p:sp>
        <p:nvSpPr>
          <p:cNvPr id="4" name="Text Placeholder 3"/>
          <p:cNvSpPr>
            <a:spLocks noGrp="1"/>
          </p:cNvSpPr>
          <p:nvPr>
            <p:ph type="body" idx="1"/>
          </p:nvPr>
        </p:nvSpPr>
        <p:spPr>
          <a:xfrm>
            <a:off x="834126" y="1177998"/>
            <a:ext cx="4773572" cy="460563"/>
          </a:xfrm>
        </p:spPr>
        <p:txBody>
          <a:bodyPr>
            <a:normAutofit fontScale="92500" lnSpcReduction="10000"/>
          </a:bodyPr>
          <a:lstStyle/>
          <a:p>
            <a:pPr algn="ctr"/>
            <a:r>
              <a:rPr lang="en-US" sz="3600" dirty="0"/>
              <a:t>Azure AD Global Admin</a:t>
            </a:r>
          </a:p>
        </p:txBody>
      </p:sp>
      <p:sp>
        <p:nvSpPr>
          <p:cNvPr id="5" name="Content Placeholder 4"/>
          <p:cNvSpPr>
            <a:spLocks noGrp="1"/>
          </p:cNvSpPr>
          <p:nvPr>
            <p:ph sz="half" idx="2"/>
          </p:nvPr>
        </p:nvSpPr>
        <p:spPr>
          <a:xfrm>
            <a:off x="751190" y="1759322"/>
            <a:ext cx="4995731" cy="3138250"/>
          </a:xfrm>
          <a:solidFill>
            <a:schemeClr val="accent3">
              <a:lumMod val="25000"/>
            </a:schemeClr>
          </a:solidFill>
        </p:spPr>
        <p:txBody>
          <a:bodyPr>
            <a:normAutofit fontScale="85000" lnSpcReduction="10000"/>
          </a:bodyPr>
          <a:lstStyle/>
          <a:p>
            <a:r>
              <a:rPr lang="en-US" dirty="0">
                <a:solidFill>
                  <a:schemeClr val="bg1"/>
                </a:solidFill>
              </a:rPr>
              <a:t>Custodians of the Azure AD Tenant</a:t>
            </a:r>
          </a:p>
          <a:p>
            <a:pPr lvl="1"/>
            <a:r>
              <a:rPr lang="en-US" dirty="0">
                <a:solidFill>
                  <a:schemeClr val="bg1"/>
                </a:solidFill>
              </a:rPr>
              <a:t>Followed Microsoft best practices for assigning </a:t>
            </a:r>
            <a:r>
              <a:rPr lang="en-US" u="sng" dirty="0">
                <a:solidFill>
                  <a:srgbClr val="92D050"/>
                </a:solidFill>
                <a:hlinkClick r:id="rId3">
                  <a:extLst>
                    <a:ext uri="{A12FA001-AC4F-418D-AE19-62706E023703}">
                      <ahyp:hlinkClr xmlns:ahyp="http://schemas.microsoft.com/office/drawing/2018/hyperlinkcolor" val="tx"/>
                    </a:ext>
                  </a:extLst>
                </a:hlinkClick>
              </a:rPr>
              <a:t>Azure AD application</a:t>
            </a:r>
            <a:r>
              <a:rPr lang="en-US" u="sng" dirty="0">
                <a:solidFill>
                  <a:srgbClr val="92D050"/>
                </a:solidFill>
              </a:rPr>
              <a:t> </a:t>
            </a:r>
            <a:r>
              <a:rPr lang="en-US" dirty="0">
                <a:solidFill>
                  <a:schemeClr val="bg1"/>
                </a:solidFill>
              </a:rPr>
              <a:t>objects/registrations/service principals </a:t>
            </a:r>
          </a:p>
          <a:p>
            <a:pPr lvl="1"/>
            <a:r>
              <a:rPr lang="en-US" dirty="0">
                <a:solidFill>
                  <a:schemeClr val="bg1"/>
                </a:solidFill>
              </a:rPr>
              <a:t>Followed Least Privilege guidance/strategy</a:t>
            </a:r>
          </a:p>
          <a:p>
            <a:r>
              <a:rPr lang="en-US" dirty="0">
                <a:solidFill>
                  <a:schemeClr val="bg1"/>
                </a:solidFill>
              </a:rPr>
              <a:t>Supported the WVD rollout:</a:t>
            </a:r>
          </a:p>
          <a:p>
            <a:pPr lvl="1"/>
            <a:r>
              <a:rPr lang="en-US" dirty="0">
                <a:solidFill>
                  <a:schemeClr val="bg1"/>
                </a:solidFill>
              </a:rPr>
              <a:t>Allowed WVD PaaS Services to Read Azure AD following strategy of least privilege access</a:t>
            </a:r>
          </a:p>
          <a:p>
            <a:pPr lvl="1"/>
            <a:r>
              <a:rPr lang="en-US" dirty="0">
                <a:solidFill>
                  <a:schemeClr val="bg1"/>
                </a:solidFill>
              </a:rPr>
              <a:t>Assigned WVD Tenant Creator role to team building WVD</a:t>
            </a:r>
          </a:p>
        </p:txBody>
      </p:sp>
      <p:sp>
        <p:nvSpPr>
          <p:cNvPr id="6" name="Text Placeholder 5"/>
          <p:cNvSpPr>
            <a:spLocks noGrp="1"/>
          </p:cNvSpPr>
          <p:nvPr>
            <p:ph type="body" sz="quarter" idx="3"/>
          </p:nvPr>
        </p:nvSpPr>
        <p:spPr>
          <a:xfrm>
            <a:off x="6192825" y="1177998"/>
            <a:ext cx="5387211" cy="460563"/>
          </a:xfrm>
        </p:spPr>
        <p:txBody>
          <a:bodyPr>
            <a:normAutofit fontScale="92500" lnSpcReduction="10000"/>
          </a:bodyPr>
          <a:lstStyle/>
          <a:p>
            <a:pPr algn="ctr"/>
            <a:r>
              <a:rPr lang="en-US" sz="3600" dirty="0"/>
              <a:t>WVD Tenant Admins</a:t>
            </a:r>
          </a:p>
        </p:txBody>
      </p:sp>
      <p:sp>
        <p:nvSpPr>
          <p:cNvPr id="7" name="Content Placeholder 6"/>
          <p:cNvSpPr>
            <a:spLocks noGrp="1"/>
          </p:cNvSpPr>
          <p:nvPr>
            <p:ph sz="quarter" idx="4"/>
          </p:nvPr>
        </p:nvSpPr>
        <p:spPr>
          <a:xfrm>
            <a:off x="6387091" y="1759322"/>
            <a:ext cx="4998677" cy="3076447"/>
          </a:xfrm>
          <a:solidFill>
            <a:schemeClr val="accent3">
              <a:lumMod val="25000"/>
            </a:schemeClr>
          </a:solidFill>
        </p:spPr>
        <p:txBody>
          <a:bodyPr>
            <a:normAutofit fontScale="85000" lnSpcReduction="10000"/>
          </a:bodyPr>
          <a:lstStyle/>
          <a:p>
            <a:r>
              <a:rPr lang="en-US" dirty="0">
                <a:solidFill>
                  <a:schemeClr val="bg1"/>
                </a:solidFill>
              </a:rPr>
              <a:t>Custodians of the WVD environment</a:t>
            </a:r>
          </a:p>
          <a:p>
            <a:pPr lvl="1"/>
            <a:r>
              <a:rPr lang="en-US" dirty="0">
                <a:solidFill>
                  <a:schemeClr val="bg1"/>
                </a:solidFill>
              </a:rPr>
              <a:t>Are now enabled to move forward with WVD roll-out</a:t>
            </a:r>
          </a:p>
          <a:p>
            <a:pPr lvl="1"/>
            <a:r>
              <a:rPr lang="en-US" dirty="0">
                <a:solidFill>
                  <a:schemeClr val="bg1"/>
                </a:solidFill>
              </a:rPr>
              <a:t>Do not have any Uber-rights in Azure AD</a:t>
            </a:r>
          </a:p>
        </p:txBody>
      </p:sp>
      <p:sp>
        <p:nvSpPr>
          <p:cNvPr id="8" name="Arrow: Left-Right 7"/>
          <p:cNvSpPr/>
          <p:nvPr/>
        </p:nvSpPr>
        <p:spPr>
          <a:xfrm>
            <a:off x="4137448" y="5239410"/>
            <a:ext cx="3218945" cy="1299740"/>
          </a:xfrm>
          <a:prstGeom prst="leftRightArrow">
            <a:avLst/>
          </a:prstGeom>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7896"/>
            <a:r>
              <a:rPr lang="en-US" sz="2200" dirty="0">
                <a:solidFill>
                  <a:srgbClr val="FFFFFF"/>
                </a:solidFill>
                <a:latin typeface="Segoe UI"/>
              </a:rPr>
              <a:t>Azure Assumes Different Actors</a:t>
            </a:r>
          </a:p>
        </p:txBody>
      </p:sp>
      <p:pic>
        <p:nvPicPr>
          <p:cNvPr id="9" name="Picture 6" descr="\\MAGNUM\Projects\Microsoft\Cloud Power FY12\Design\ICONS_PNG\Professionals.png"/>
          <p:cNvPicPr>
            <a:picLocks noChangeAspect="1" noChangeArrowheads="1"/>
          </p:cNvPicPr>
          <p:nvPr/>
        </p:nvPicPr>
        <p:blipFill>
          <a:blip r:embed="rId4" cstate="email">
            <a:lum bright="100000"/>
            <a:extLst>
              <a:ext uri="{28A0092B-C50C-407E-A947-70E740481C1C}">
                <a14:useLocalDpi xmlns:a14="http://schemas.microsoft.com/office/drawing/2010/main"/>
              </a:ext>
            </a:extLst>
          </a:blip>
          <a:srcRect/>
          <a:stretch>
            <a:fillRect/>
          </a:stretch>
        </p:blipFill>
        <p:spPr bwMode="auto">
          <a:xfrm>
            <a:off x="9617808" y="4884986"/>
            <a:ext cx="1828541" cy="1828541"/>
          </a:xfrm>
          <a:prstGeom prst="rect">
            <a:avLst/>
          </a:prstGeom>
          <a:solidFill>
            <a:schemeClr val="accent2"/>
          </a:solidFill>
        </p:spPr>
      </p:pic>
      <p:pic>
        <p:nvPicPr>
          <p:cNvPr id="10" name="Picture 3" descr="\\MAGNUM\Projects\Microsoft\Cloud Power FY12\Design\ICONS_PNG\User.png"/>
          <p:cNvPicPr>
            <a:picLocks noChangeAspect="1" noChangeArrowheads="1"/>
          </p:cNvPicPr>
          <p:nvPr/>
        </p:nvPicPr>
        <p:blipFill>
          <a:blip r:embed="rId5" cstate="email">
            <a:lum bright="100000"/>
            <a:extLst>
              <a:ext uri="{28A0092B-C50C-407E-A947-70E740481C1C}">
                <a14:useLocalDpi xmlns:a14="http://schemas.microsoft.com/office/drawing/2010/main"/>
              </a:ext>
            </a:extLst>
          </a:blip>
          <a:srcRect/>
          <a:stretch>
            <a:fillRect/>
          </a:stretch>
        </p:blipFill>
        <p:spPr bwMode="auto">
          <a:xfrm>
            <a:off x="788509" y="5144090"/>
            <a:ext cx="1146028" cy="1146028"/>
          </a:xfrm>
          <a:prstGeom prst="rect">
            <a:avLst/>
          </a:prstGeom>
          <a:solidFill>
            <a:schemeClr val="accent2"/>
          </a:solidFill>
        </p:spPr>
      </p:pic>
      <p:sp>
        <p:nvSpPr>
          <p:cNvPr id="11" name="TextBox 10"/>
          <p:cNvSpPr txBox="1"/>
          <p:nvPr/>
        </p:nvSpPr>
        <p:spPr>
          <a:xfrm>
            <a:off x="1970181" y="5390490"/>
            <a:ext cx="2210526" cy="997581"/>
          </a:xfrm>
          <a:prstGeom prst="rect">
            <a:avLst/>
          </a:prstGeom>
          <a:noFill/>
        </p:spPr>
        <p:txBody>
          <a:bodyPr wrap="square" rtlCol="0">
            <a:spAutoFit/>
          </a:bodyPr>
          <a:lstStyle/>
          <a:p>
            <a:pPr defTabSz="1087896"/>
            <a:r>
              <a:rPr lang="en-US" sz="1961" dirty="0">
                <a:latin typeface="Segoe UI"/>
              </a:rPr>
              <a:t>Jim &amp; Bob are Azure AD Tenant Admins</a:t>
            </a:r>
          </a:p>
        </p:txBody>
      </p:sp>
      <p:sp>
        <p:nvSpPr>
          <p:cNvPr id="12" name="TextBox 11"/>
          <p:cNvSpPr txBox="1"/>
          <p:nvPr/>
        </p:nvSpPr>
        <p:spPr>
          <a:xfrm>
            <a:off x="7356393" y="5088741"/>
            <a:ext cx="2357244" cy="1299330"/>
          </a:xfrm>
          <a:prstGeom prst="rect">
            <a:avLst/>
          </a:prstGeom>
          <a:noFill/>
        </p:spPr>
        <p:txBody>
          <a:bodyPr wrap="square" rtlCol="0">
            <a:spAutoFit/>
          </a:bodyPr>
          <a:lstStyle/>
          <a:p>
            <a:pPr defTabSz="1087896"/>
            <a:r>
              <a:rPr lang="en-US" sz="1961" dirty="0">
                <a:latin typeface="Segoe UI"/>
              </a:rPr>
              <a:t>Carol, Dave, and John can manage WVD as WVD Tenant Admins</a:t>
            </a:r>
          </a:p>
        </p:txBody>
      </p:sp>
    </p:spTree>
    <p:extLst>
      <p:ext uri="{BB962C8B-B14F-4D97-AF65-F5344CB8AC3E}">
        <p14:creationId xmlns:p14="http://schemas.microsoft.com/office/powerpoint/2010/main" val="397208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7" grpId="0" uiExpand="1" build="p" animBg="1"/>
      <p:bldP spid="8" grpId="0" animBg="1"/>
      <p:bldP spid="11" grpId="0"/>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537210"/>
            <a:ext cx="6400800" cy="997196"/>
          </a:xfrm>
        </p:spPr>
        <p:txBody>
          <a:bodyPr/>
          <a:lstStyle/>
          <a:p>
            <a:r>
              <a:rPr lang="en-US" dirty="0"/>
              <a:t>WVD Management Recommendations</a:t>
            </a:r>
          </a:p>
        </p:txBody>
      </p:sp>
    </p:spTree>
    <p:extLst>
      <p:ext uri="{BB962C8B-B14F-4D97-AF65-F5344CB8AC3E}">
        <p14:creationId xmlns:p14="http://schemas.microsoft.com/office/powerpoint/2010/main" val="254950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C3C7B-4DA2-4CFD-9C5F-1DB752F507CC}"/>
              </a:ext>
            </a:extLst>
          </p:cNvPr>
          <p:cNvGrpSpPr/>
          <p:nvPr/>
        </p:nvGrpSpPr>
        <p:grpSpPr>
          <a:xfrm>
            <a:off x="339258" y="352425"/>
            <a:ext cx="5853958" cy="5980299"/>
            <a:chOff x="339258" y="352425"/>
            <a:chExt cx="5461467" cy="5015615"/>
          </a:xfrm>
        </p:grpSpPr>
        <p:sp>
          <p:nvSpPr>
            <p:cNvPr id="43" name="Title 2">
              <a:extLst>
                <a:ext uri="{FF2B5EF4-FFF2-40B4-BE49-F238E27FC236}">
                  <a16:creationId xmlns:a16="http://schemas.microsoft.com/office/drawing/2014/main" id="{1AC8DCD5-7336-4144-BD62-6B176A569E3E}"/>
                </a:ext>
              </a:extLst>
            </p:cNvPr>
            <p:cNvSpPr txBox="1">
              <a:spLocks/>
            </p:cNvSpPr>
            <p:nvPr/>
          </p:nvSpPr>
          <p:spPr>
            <a:xfrm>
              <a:off x="588263" y="895350"/>
              <a:ext cx="5212462" cy="49244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effectLst/>
                  <a:uLnTx/>
                  <a:uFillTx/>
                  <a:latin typeface="Segoe UI Semibold"/>
                  <a:ea typeface="+mn-ea"/>
                  <a:cs typeface="Segoe UI" pitchFamily="34" charset="0"/>
                </a:rPr>
                <a:t>Azure Bastion</a:t>
              </a:r>
            </a:p>
          </p:txBody>
        </p:sp>
        <p:sp>
          <p:nvSpPr>
            <p:cNvPr id="45" name="Rectangle 44">
              <a:extLst>
                <a:ext uri="{FF2B5EF4-FFF2-40B4-BE49-F238E27FC236}">
                  <a16:creationId xmlns:a16="http://schemas.microsoft.com/office/drawing/2014/main" id="{2D794782-2B60-43A1-81C6-58D6CDB1F23F}"/>
                </a:ext>
              </a:extLst>
            </p:cNvPr>
            <p:cNvSpPr/>
            <p:nvPr/>
          </p:nvSpPr>
          <p:spPr>
            <a:xfrm>
              <a:off x="588263" y="1442197"/>
              <a:ext cx="4431412" cy="696949"/>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Semibold"/>
                  <a:ea typeface="+mn-ea"/>
                  <a:cs typeface="Segoe UI" pitchFamily="34" charset="0"/>
                </a:rPr>
                <a:t>Secure and seamless RDP and SSH access to virtual machines – Leverage this for direct VM Login (bypasses WVD PaaS layer)</a:t>
              </a:r>
            </a:p>
          </p:txBody>
        </p:sp>
        <p:grpSp>
          <p:nvGrpSpPr>
            <p:cNvPr id="48" name="Group 47">
              <a:extLst>
                <a:ext uri="{FF2B5EF4-FFF2-40B4-BE49-F238E27FC236}">
                  <a16:creationId xmlns:a16="http://schemas.microsoft.com/office/drawing/2014/main" id="{97B010A6-6DE5-4394-9E83-EF0BC2F6CC43}"/>
                </a:ext>
              </a:extLst>
            </p:cNvPr>
            <p:cNvGrpSpPr/>
            <p:nvPr/>
          </p:nvGrpSpPr>
          <p:grpSpPr>
            <a:xfrm>
              <a:off x="588263" y="2273576"/>
              <a:ext cx="4336162" cy="346249"/>
              <a:chOff x="655532" y="2032094"/>
              <a:chExt cx="4336162" cy="346249"/>
            </a:xfrm>
          </p:grpSpPr>
          <p:sp>
            <p:nvSpPr>
              <p:cNvPr id="49" name="Rectangle 48">
                <a:extLst>
                  <a:ext uri="{FF2B5EF4-FFF2-40B4-BE49-F238E27FC236}">
                    <a16:creationId xmlns:a16="http://schemas.microsoft.com/office/drawing/2014/main" id="{9627FF71-B6B4-433F-A210-BCA00FE329A8}"/>
                  </a:ext>
                </a:extLst>
              </p:cNvPr>
              <p:cNvSpPr/>
              <p:nvPr/>
            </p:nvSpPr>
            <p:spPr bwMode="auto">
              <a:xfrm>
                <a:off x="655532" y="2032094"/>
                <a:ext cx="391454" cy="346249"/>
              </a:xfrm>
              <a:prstGeom prst="rect">
                <a:avLst/>
              </a:prstGeom>
              <a:solidFill>
                <a:schemeClr val="tx1">
                  <a:alpha val="10000"/>
                </a:schemeClr>
              </a:solidFill>
              <a:ln w="15875">
                <a:solidFill>
                  <a:schemeClr val="tx1"/>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100" normalizeH="0" baseline="0" noProof="0">
                    <a:ln>
                      <a:noFill/>
                    </a:ln>
                    <a:solidFill>
                      <a:schemeClr val="tx1"/>
                    </a:solidFill>
                    <a:effectLst/>
                    <a:uLnTx/>
                    <a:uFillTx/>
                    <a:latin typeface="Segoe UI"/>
                    <a:ea typeface="+mn-ea"/>
                    <a:cs typeface="Segoe UI" pitchFamily="34" charset="0"/>
                  </a:rPr>
                  <a:t>GA</a:t>
                </a:r>
              </a:p>
            </p:txBody>
          </p:sp>
          <p:cxnSp>
            <p:nvCxnSpPr>
              <p:cNvPr id="50" name="Straight Connector 49">
                <a:extLst>
                  <a:ext uri="{FF2B5EF4-FFF2-40B4-BE49-F238E27FC236}">
                    <a16:creationId xmlns:a16="http://schemas.microsoft.com/office/drawing/2014/main" id="{D60A457F-1F16-4B57-960C-4D354559B054}"/>
                  </a:ext>
                </a:extLst>
              </p:cNvPr>
              <p:cNvCxnSpPr>
                <a:cxnSpLocks/>
              </p:cNvCxnSpPr>
              <p:nvPr/>
            </p:nvCxnSpPr>
            <p:spPr>
              <a:xfrm>
                <a:off x="1038831" y="2207682"/>
                <a:ext cx="395286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1" name="Text Placeholder 1">
              <a:extLst>
                <a:ext uri="{FF2B5EF4-FFF2-40B4-BE49-F238E27FC236}">
                  <a16:creationId xmlns:a16="http://schemas.microsoft.com/office/drawing/2014/main" id="{5AE21D7A-5717-4B73-BA2F-64F7A998D602}"/>
                </a:ext>
              </a:extLst>
            </p:cNvPr>
            <p:cNvSpPr txBox="1">
              <a:spLocks/>
            </p:cNvSpPr>
            <p:nvPr/>
          </p:nvSpPr>
          <p:spPr>
            <a:xfrm>
              <a:off x="528919" y="2877095"/>
              <a:ext cx="5035355" cy="249094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300"/>
                </a:spcAft>
                <a:defRPr/>
              </a:pPr>
              <a:r>
                <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RDP/SSH to your VMs using HTML5 standards-based web-browser, directly in Azure Portal</a:t>
              </a:r>
            </a:p>
            <a:p>
              <a:pPr>
                <a:spcBef>
                  <a:spcPts val="1200"/>
                </a:spcBef>
                <a:spcAft>
                  <a:spcPts val="300"/>
                </a:spcAft>
                <a:defRPr/>
              </a:pPr>
              <a:r>
                <a:rPr lang="en-US" sz="2400" dirty="0">
                  <a:solidFill>
                    <a:schemeClr val="tx1"/>
                  </a:solidFill>
                  <a:latin typeface="Segoe UI" panose="020B0502040204020203" pitchFamily="34" charset="0"/>
                </a:rPr>
                <a:t>Resources can be accessed without public IP addresses</a:t>
              </a:r>
            </a:p>
            <a:p>
              <a:pPr>
                <a:spcBef>
                  <a:spcPts val="1200"/>
                </a:spcBef>
                <a:spcAft>
                  <a:spcPts val="300"/>
                </a:spcAft>
                <a:defRPr/>
              </a:pPr>
              <a:r>
                <a:rPr lang="en-US" sz="2400" dirty="0">
                  <a:solidFill>
                    <a:schemeClr val="tx1"/>
                  </a:solidFill>
                  <a:latin typeface="Segoe UI" panose="020B0502040204020203" pitchFamily="34" charset="0"/>
                </a:rPr>
                <a:t>Supported Azure resources include VMs, VM Scale Sets, Dev-Test Labs</a:t>
              </a:r>
            </a:p>
          </p:txBody>
        </p:sp>
        <p:pic>
          <p:nvPicPr>
            <p:cNvPr id="62" name="Picture 61" descr="A picture containing knife&#10;&#10;Description automatically generated">
              <a:extLst>
                <a:ext uri="{FF2B5EF4-FFF2-40B4-BE49-F238E27FC236}">
                  <a16:creationId xmlns:a16="http://schemas.microsoft.com/office/drawing/2014/main" id="{70ACC022-15F5-486A-855A-806C3AC2C68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9258" y="352425"/>
              <a:ext cx="908606" cy="523875"/>
            </a:xfrm>
            <a:prstGeom prst="rect">
              <a:avLst/>
            </a:prstGeom>
          </p:spPr>
        </p:pic>
      </p:grpSp>
      <p:grpSp>
        <p:nvGrpSpPr>
          <p:cNvPr id="3" name="Group 2">
            <a:extLst>
              <a:ext uri="{FF2B5EF4-FFF2-40B4-BE49-F238E27FC236}">
                <a16:creationId xmlns:a16="http://schemas.microsoft.com/office/drawing/2014/main" id="{3DF5FC08-1416-41EC-830C-DE5FF2F24B8F}"/>
              </a:ext>
            </a:extLst>
          </p:cNvPr>
          <p:cNvGrpSpPr/>
          <p:nvPr/>
        </p:nvGrpSpPr>
        <p:grpSpPr>
          <a:xfrm>
            <a:off x="6034688" y="865134"/>
            <a:ext cx="5870149" cy="5164325"/>
            <a:chOff x="5931325" y="865134"/>
            <a:chExt cx="5870149" cy="5164325"/>
          </a:xfrm>
        </p:grpSpPr>
        <p:sp>
          <p:nvSpPr>
            <p:cNvPr id="6" name="Rectangle 5">
              <a:extLst>
                <a:ext uri="{FF2B5EF4-FFF2-40B4-BE49-F238E27FC236}">
                  <a16:creationId xmlns:a16="http://schemas.microsoft.com/office/drawing/2014/main" id="{C67AE30E-F056-4C07-BB84-15D172D593E4}"/>
                </a:ext>
              </a:extLst>
            </p:cNvPr>
            <p:cNvSpPr/>
            <p:nvPr/>
          </p:nvSpPr>
          <p:spPr>
            <a:xfrm>
              <a:off x="10239926" y="1339782"/>
              <a:ext cx="1235720" cy="3824825"/>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chemeClr val="tx1"/>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82C9E86-B9BA-463E-906F-FD4DEC6A1588}"/>
                </a:ext>
              </a:extLst>
            </p:cNvPr>
            <p:cNvSpPr/>
            <p:nvPr/>
          </p:nvSpPr>
          <p:spPr>
            <a:xfrm>
              <a:off x="5931325" y="3751984"/>
              <a:ext cx="142205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Portal</a:t>
              </a:r>
            </a:p>
          </p:txBody>
        </p:sp>
        <p:sp>
          <p:nvSpPr>
            <p:cNvPr id="8" name="Rectangle 7">
              <a:extLst>
                <a:ext uri="{FF2B5EF4-FFF2-40B4-BE49-F238E27FC236}">
                  <a16:creationId xmlns:a16="http://schemas.microsoft.com/office/drawing/2014/main" id="{6C7EA00E-CEAB-4A9E-B76F-460663F45F5F}"/>
                </a:ext>
              </a:extLst>
            </p:cNvPr>
            <p:cNvSpPr/>
            <p:nvPr/>
          </p:nvSpPr>
          <p:spPr>
            <a:xfrm>
              <a:off x="8199550" y="2804268"/>
              <a:ext cx="1533736"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Remote Protocol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(RDP, SSH, et al)</a:t>
              </a:r>
            </a:p>
          </p:txBody>
        </p:sp>
        <p:sp>
          <p:nvSpPr>
            <p:cNvPr id="9" name="Rectangle 8">
              <a:extLst>
                <a:ext uri="{FF2B5EF4-FFF2-40B4-BE49-F238E27FC236}">
                  <a16:creationId xmlns:a16="http://schemas.microsoft.com/office/drawing/2014/main" id="{90B5CB2E-DDA0-48D5-8F9F-9B886CE7C729}"/>
                </a:ext>
              </a:extLst>
            </p:cNvPr>
            <p:cNvSpPr/>
            <p:nvPr/>
          </p:nvSpPr>
          <p:spPr>
            <a:xfrm>
              <a:off x="6810762" y="4247592"/>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SSL</a:t>
              </a:r>
            </a:p>
          </p:txBody>
        </p:sp>
        <p:sp>
          <p:nvSpPr>
            <p:cNvPr id="11" name="Rectangle 10">
              <a:extLst>
                <a:ext uri="{FF2B5EF4-FFF2-40B4-BE49-F238E27FC236}">
                  <a16:creationId xmlns:a16="http://schemas.microsoft.com/office/drawing/2014/main" id="{F62216B6-4501-41B4-A60E-5CC758D69D9C}"/>
                </a:ext>
              </a:extLst>
            </p:cNvPr>
            <p:cNvSpPr/>
            <p:nvPr/>
          </p:nvSpPr>
          <p:spPr>
            <a:xfrm>
              <a:off x="6665487" y="4543170"/>
              <a:ext cx="83068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443, </a:t>
              </a:r>
              <a:b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Internet</a:t>
              </a:r>
            </a:p>
          </p:txBody>
        </p:sp>
        <p:sp>
          <p:nvSpPr>
            <p:cNvPr id="12" name="TextBox 11">
              <a:extLst>
                <a:ext uri="{FF2B5EF4-FFF2-40B4-BE49-F238E27FC236}">
                  <a16:creationId xmlns:a16="http://schemas.microsoft.com/office/drawing/2014/main" id="{5309B331-7DD9-49C6-8A58-FC094C12B591}"/>
                </a:ext>
              </a:extLst>
            </p:cNvPr>
            <p:cNvSpPr txBox="1"/>
            <p:nvPr/>
          </p:nvSpPr>
          <p:spPr>
            <a:xfrm>
              <a:off x="7867877"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Semibold"/>
                  <a:ea typeface="+mn-ea"/>
                  <a:cs typeface="Segoe UI" panose="020B0502040204020203" pitchFamily="34" charset="0"/>
                </a:rPr>
                <a:t>AzureBastionSubnet</a:t>
              </a:r>
              <a:endParaRPr kumimoji="0" lang="en-US" sz="1400" b="0" i="0" u="none" strike="noStrike" kern="1200" cap="none" spc="0" normalizeH="0" baseline="0" noProof="0">
                <a:ln>
                  <a:noFill/>
                </a:ln>
                <a:effectLst/>
                <a:uLnTx/>
                <a:uFillTx/>
                <a:latin typeface="Segoe UI Semibold"/>
                <a:ea typeface="+mn-ea"/>
                <a:cs typeface="Segoe UI" panose="020B0502040204020203" pitchFamily="34" charset="0"/>
              </a:endParaRPr>
            </a:p>
          </p:txBody>
        </p:sp>
        <p:pic>
          <p:nvPicPr>
            <p:cNvPr id="14" name="Graphic 13">
              <a:extLst>
                <a:ext uri="{FF2B5EF4-FFF2-40B4-BE49-F238E27FC236}">
                  <a16:creationId xmlns:a16="http://schemas.microsoft.com/office/drawing/2014/main" id="{18B88D5C-5D4E-4306-ABC3-C3796331B99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171716" y="3038772"/>
              <a:ext cx="911080" cy="911078"/>
            </a:xfrm>
            <a:prstGeom prst="rect">
              <a:avLst/>
            </a:prstGeom>
          </p:spPr>
        </p:pic>
        <p:sp>
          <p:nvSpPr>
            <p:cNvPr id="15" name="Rectangle 14">
              <a:extLst>
                <a:ext uri="{FF2B5EF4-FFF2-40B4-BE49-F238E27FC236}">
                  <a16:creationId xmlns:a16="http://schemas.microsoft.com/office/drawing/2014/main" id="{0F6CA84E-F721-4579-9202-2820C62B90BA}"/>
                </a:ext>
              </a:extLst>
            </p:cNvPr>
            <p:cNvSpPr/>
            <p:nvPr/>
          </p:nvSpPr>
          <p:spPr>
            <a:xfrm>
              <a:off x="7760926" y="1704891"/>
              <a:ext cx="197236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Port: 3389/22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AzureBastionSubnet</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p>
          </p:txBody>
        </p:sp>
        <p:sp>
          <p:nvSpPr>
            <p:cNvPr id="17" name="Rectangle 16">
              <a:extLst>
                <a:ext uri="{FF2B5EF4-FFF2-40B4-BE49-F238E27FC236}">
                  <a16:creationId xmlns:a16="http://schemas.microsoft.com/office/drawing/2014/main" id="{8D4B807D-8BF7-4E5F-B92D-488A30534368}"/>
                </a:ext>
              </a:extLst>
            </p:cNvPr>
            <p:cNvSpPr/>
            <p:nvPr/>
          </p:nvSpPr>
          <p:spPr>
            <a:xfrm>
              <a:off x="7681195" y="981074"/>
              <a:ext cx="4120279" cy="4822141"/>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Segoe UI" pitchFamily="34" charset="0"/>
              </a:endParaRPr>
            </a:p>
          </p:txBody>
        </p:sp>
        <p:sp>
          <p:nvSpPr>
            <p:cNvPr id="18" name="Rectangle 17">
              <a:extLst>
                <a:ext uri="{FF2B5EF4-FFF2-40B4-BE49-F238E27FC236}">
                  <a16:creationId xmlns:a16="http://schemas.microsoft.com/office/drawing/2014/main" id="{ED6C3A67-A8C0-4189-853A-591C178D1A2B}"/>
                </a:ext>
              </a:extLst>
            </p:cNvPr>
            <p:cNvSpPr/>
            <p:nvPr/>
          </p:nvSpPr>
          <p:spPr>
            <a:xfrm>
              <a:off x="10656264" y="5670914"/>
              <a:ext cx="626100" cy="29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ACC9EF4-8A91-4AC4-B843-93154D9B4295}"/>
                </a:ext>
              </a:extLst>
            </p:cNvPr>
            <p:cNvSpPr txBox="1"/>
            <p:nvPr/>
          </p:nvSpPr>
          <p:spPr>
            <a:xfrm>
              <a:off x="9997852"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Target VM Subnet(s)</a:t>
              </a:r>
            </a:p>
          </p:txBody>
        </p:sp>
        <p:sp>
          <p:nvSpPr>
            <p:cNvPr id="20" name="Rectangle 19">
              <a:extLst>
                <a:ext uri="{FF2B5EF4-FFF2-40B4-BE49-F238E27FC236}">
                  <a16:creationId xmlns:a16="http://schemas.microsoft.com/office/drawing/2014/main" id="{EF90267C-6E73-4DF8-9DFF-06D8B9C760B1}"/>
                </a:ext>
              </a:extLst>
            </p:cNvPr>
            <p:cNvSpPr/>
            <p:nvPr/>
          </p:nvSpPr>
          <p:spPr>
            <a:xfrm>
              <a:off x="8600251" y="1403749"/>
              <a:ext cx="1133035"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Private IP</a:t>
              </a:r>
            </a:p>
          </p:txBody>
        </p:sp>
        <p:grpSp>
          <p:nvGrpSpPr>
            <p:cNvPr id="21" name="Group 20">
              <a:extLst>
                <a:ext uri="{FF2B5EF4-FFF2-40B4-BE49-F238E27FC236}">
                  <a16:creationId xmlns:a16="http://schemas.microsoft.com/office/drawing/2014/main" id="{A9A31FC1-C194-40E7-B16A-061DE70DAAE9}"/>
                </a:ext>
              </a:extLst>
            </p:cNvPr>
            <p:cNvGrpSpPr/>
            <p:nvPr/>
          </p:nvGrpSpPr>
          <p:grpSpPr>
            <a:xfrm>
              <a:off x="10244494" y="1701278"/>
              <a:ext cx="1226584" cy="837215"/>
              <a:chOff x="10115392" y="1272653"/>
              <a:chExt cx="1226584" cy="837215"/>
            </a:xfrm>
          </p:grpSpPr>
          <p:sp>
            <p:nvSpPr>
              <p:cNvPr id="22" name="TextBox 21">
                <a:extLst>
                  <a:ext uri="{FF2B5EF4-FFF2-40B4-BE49-F238E27FC236}">
                    <a16:creationId xmlns:a16="http://schemas.microsoft.com/office/drawing/2014/main" id="{4C523FB6-EEC1-43F7-9025-E3F7A97BE0AC}"/>
                  </a:ext>
                </a:extLst>
              </p:cNvPr>
              <p:cNvSpPr txBox="1"/>
              <p:nvPr/>
            </p:nvSpPr>
            <p:spPr>
              <a:xfrm>
                <a:off x="10115392" y="1802091"/>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3" name="Graphic 22">
                <a:extLst>
                  <a:ext uri="{FF2B5EF4-FFF2-40B4-BE49-F238E27FC236}">
                    <a16:creationId xmlns:a16="http://schemas.microsoft.com/office/drawing/2014/main" id="{430D5784-AB3A-4336-A0DC-6D54F08D6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1272653"/>
                <a:ext cx="565105" cy="565105"/>
              </a:xfrm>
              <a:prstGeom prst="rect">
                <a:avLst/>
              </a:prstGeom>
            </p:spPr>
          </p:pic>
        </p:grpSp>
        <p:grpSp>
          <p:nvGrpSpPr>
            <p:cNvPr id="24" name="Group 23">
              <a:extLst>
                <a:ext uri="{FF2B5EF4-FFF2-40B4-BE49-F238E27FC236}">
                  <a16:creationId xmlns:a16="http://schemas.microsoft.com/office/drawing/2014/main" id="{66AF9FF2-5DF2-442A-AA61-D4E084E0004A}"/>
                </a:ext>
              </a:extLst>
            </p:cNvPr>
            <p:cNvGrpSpPr/>
            <p:nvPr/>
          </p:nvGrpSpPr>
          <p:grpSpPr>
            <a:xfrm>
              <a:off x="10244494" y="2895599"/>
              <a:ext cx="1226584" cy="838882"/>
              <a:chOff x="10115392" y="2563149"/>
              <a:chExt cx="1226584" cy="838882"/>
            </a:xfrm>
          </p:grpSpPr>
          <p:sp>
            <p:nvSpPr>
              <p:cNvPr id="25" name="TextBox 24">
                <a:extLst>
                  <a:ext uri="{FF2B5EF4-FFF2-40B4-BE49-F238E27FC236}">
                    <a16:creationId xmlns:a16="http://schemas.microsoft.com/office/drawing/2014/main" id="{69691F1C-8991-407F-9E10-98A8109F90CD}"/>
                  </a:ext>
                </a:extLst>
              </p:cNvPr>
              <p:cNvSpPr txBox="1"/>
              <p:nvPr/>
            </p:nvSpPr>
            <p:spPr>
              <a:xfrm>
                <a:off x="10115392" y="309425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6" name="Graphic 25">
                <a:extLst>
                  <a:ext uri="{FF2B5EF4-FFF2-40B4-BE49-F238E27FC236}">
                    <a16:creationId xmlns:a16="http://schemas.microsoft.com/office/drawing/2014/main" id="{99D0C358-8846-442F-9521-F034F3DC55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2563149"/>
                <a:ext cx="565105" cy="565105"/>
              </a:xfrm>
              <a:prstGeom prst="rect">
                <a:avLst/>
              </a:prstGeom>
            </p:spPr>
          </p:pic>
        </p:grpSp>
        <p:grpSp>
          <p:nvGrpSpPr>
            <p:cNvPr id="27" name="Group 26">
              <a:extLst>
                <a:ext uri="{FF2B5EF4-FFF2-40B4-BE49-F238E27FC236}">
                  <a16:creationId xmlns:a16="http://schemas.microsoft.com/office/drawing/2014/main" id="{C8F6E128-D95C-4F44-B471-061A9ADA7630}"/>
                </a:ext>
              </a:extLst>
            </p:cNvPr>
            <p:cNvGrpSpPr/>
            <p:nvPr/>
          </p:nvGrpSpPr>
          <p:grpSpPr>
            <a:xfrm>
              <a:off x="10244494" y="4091587"/>
              <a:ext cx="1226584" cy="831839"/>
              <a:chOff x="10115392" y="3688362"/>
              <a:chExt cx="1226584" cy="831839"/>
            </a:xfrm>
          </p:grpSpPr>
          <p:sp>
            <p:nvSpPr>
              <p:cNvPr id="28" name="TextBox 27">
                <a:extLst>
                  <a:ext uri="{FF2B5EF4-FFF2-40B4-BE49-F238E27FC236}">
                    <a16:creationId xmlns:a16="http://schemas.microsoft.com/office/drawing/2014/main" id="{DA4AA6DC-E2A6-42ED-95B2-73EB3B103226}"/>
                  </a:ext>
                </a:extLst>
              </p:cNvPr>
              <p:cNvSpPr txBox="1"/>
              <p:nvPr/>
            </p:nvSpPr>
            <p:spPr>
              <a:xfrm>
                <a:off x="10115392" y="421242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9" name="Graphic 28">
                <a:extLst>
                  <a:ext uri="{FF2B5EF4-FFF2-40B4-BE49-F238E27FC236}">
                    <a16:creationId xmlns:a16="http://schemas.microsoft.com/office/drawing/2014/main" id="{D1058F06-8380-49E8-A938-078B2B93B7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6132" y="3688362"/>
                <a:ext cx="565105" cy="565105"/>
              </a:xfrm>
              <a:prstGeom prst="rect">
                <a:avLst/>
              </a:prstGeom>
            </p:spPr>
          </p:pic>
        </p:grpSp>
        <p:pic>
          <p:nvPicPr>
            <p:cNvPr id="34" name="Picture 82">
              <a:extLst>
                <a:ext uri="{FF2B5EF4-FFF2-40B4-BE49-F238E27FC236}">
                  <a16:creationId xmlns:a16="http://schemas.microsoft.com/office/drawing/2014/main" id="{E4D88604-4493-4196-A701-87EA238FA88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752062" y="5573565"/>
              <a:ext cx="455894" cy="455894"/>
            </a:xfrm>
            <a:prstGeom prst="rect">
              <a:avLst/>
            </a:prstGeom>
          </p:spPr>
        </p:pic>
        <p:pic>
          <p:nvPicPr>
            <p:cNvPr id="35" name="Graphic 34">
              <a:extLst>
                <a:ext uri="{FF2B5EF4-FFF2-40B4-BE49-F238E27FC236}">
                  <a16:creationId xmlns:a16="http://schemas.microsoft.com/office/drawing/2014/main" id="{FB7FA529-A84D-4DFA-B19C-7C209C6B25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49458" y="1417725"/>
              <a:ext cx="556388" cy="556388"/>
            </a:xfrm>
            <a:prstGeom prst="rect">
              <a:avLst/>
            </a:prstGeom>
          </p:spPr>
        </p:pic>
        <p:cxnSp>
          <p:nvCxnSpPr>
            <p:cNvPr id="36" name="Connector: Elbow 35">
              <a:extLst>
                <a:ext uri="{FF2B5EF4-FFF2-40B4-BE49-F238E27FC236}">
                  <a16:creationId xmlns:a16="http://schemas.microsoft.com/office/drawing/2014/main" id="{6008ABEB-396A-4151-B272-BD33ADB17BBD}"/>
                </a:ext>
              </a:extLst>
            </p:cNvPr>
            <p:cNvCxnSpPr>
              <a:cxnSpLocks/>
            </p:cNvCxnSpPr>
            <p:nvPr/>
          </p:nvCxnSpPr>
          <p:spPr>
            <a:xfrm rot="5400000">
              <a:off x="8119972" y="2846530"/>
              <a:ext cx="2945142" cy="433885"/>
            </a:xfrm>
            <a:prstGeom prst="bentConnector3">
              <a:avLst>
                <a:gd name="adj1" fmla="val 99967"/>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E4EECC-AD79-448C-849B-8FB969E4FEEF}"/>
                </a:ext>
              </a:extLst>
            </p:cNvPr>
            <p:cNvCxnSpPr>
              <a:cxnSpLocks/>
              <a:endCxn id="40" idx="1"/>
            </p:cNvCxnSpPr>
            <p:nvPr/>
          </p:nvCxnSpPr>
          <p:spPr>
            <a:xfrm flipV="1">
              <a:off x="9799961" y="1590901"/>
              <a:ext cx="238337" cy="2244"/>
            </a:xfrm>
            <a:prstGeom prst="straightConnector1">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E763688-4CE2-404E-A2D7-C4BC3331BABA}"/>
                </a:ext>
              </a:extLst>
            </p:cNvPr>
            <p:cNvCxnSpPr>
              <a:cxnSpLocks/>
            </p:cNvCxnSpPr>
            <p:nvPr/>
          </p:nvCxnSpPr>
          <p:spPr>
            <a:xfrm rot="10800000">
              <a:off x="6624253" y="4087263"/>
              <a:ext cx="1458255" cy="435934"/>
            </a:xfrm>
            <a:prstGeom prst="bentConnector3">
              <a:avLst>
                <a:gd name="adj1" fmla="val 99969"/>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D4024F82-AC22-4213-98D6-FA00BD700F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93742" y="4333100"/>
              <a:ext cx="372171" cy="372171"/>
            </a:xfrm>
            <a:prstGeom prst="rect">
              <a:avLst/>
            </a:prstGeom>
          </p:spPr>
        </p:pic>
        <p:pic>
          <p:nvPicPr>
            <p:cNvPr id="40" name="Graphic 39">
              <a:extLst>
                <a:ext uri="{FF2B5EF4-FFF2-40B4-BE49-F238E27FC236}">
                  <a16:creationId xmlns:a16="http://schemas.microsoft.com/office/drawing/2014/main" id="{20604027-4413-4677-8063-FB0A8A1ABC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38298" y="1404815"/>
              <a:ext cx="372171" cy="372171"/>
            </a:xfrm>
            <a:prstGeom prst="rect">
              <a:avLst/>
            </a:prstGeom>
          </p:spPr>
        </p:pic>
        <p:sp>
          <p:nvSpPr>
            <p:cNvPr id="16" name="TextBox 15">
              <a:extLst>
                <a:ext uri="{FF2B5EF4-FFF2-40B4-BE49-F238E27FC236}">
                  <a16:creationId xmlns:a16="http://schemas.microsoft.com/office/drawing/2014/main" id="{DDFDE191-8C4D-4BE0-B581-E890D14E6339}"/>
                </a:ext>
              </a:extLst>
            </p:cNvPr>
            <p:cNvSpPr txBox="1"/>
            <p:nvPr/>
          </p:nvSpPr>
          <p:spPr>
            <a:xfrm>
              <a:off x="8715831" y="865134"/>
              <a:ext cx="2241408" cy="21544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Customer’s Virtual Network</a:t>
              </a:r>
            </a:p>
          </p:txBody>
        </p:sp>
        <p:grpSp>
          <p:nvGrpSpPr>
            <p:cNvPr id="56" name="Group 55">
              <a:extLst>
                <a:ext uri="{FF2B5EF4-FFF2-40B4-BE49-F238E27FC236}">
                  <a16:creationId xmlns:a16="http://schemas.microsoft.com/office/drawing/2014/main" id="{234E2D92-A896-4F5D-AE68-E5828D267E27}"/>
                </a:ext>
              </a:extLst>
            </p:cNvPr>
            <p:cNvGrpSpPr/>
            <p:nvPr/>
          </p:nvGrpSpPr>
          <p:grpSpPr>
            <a:xfrm>
              <a:off x="6528523" y="2114550"/>
              <a:ext cx="540288" cy="924222"/>
              <a:chOff x="6547573" y="2114550"/>
              <a:chExt cx="540288" cy="924222"/>
            </a:xfrm>
          </p:grpSpPr>
          <p:sp>
            <p:nvSpPr>
              <p:cNvPr id="13" name="Rectangle 12">
                <a:extLst>
                  <a:ext uri="{FF2B5EF4-FFF2-40B4-BE49-F238E27FC236}">
                    <a16:creationId xmlns:a16="http://schemas.microsoft.com/office/drawing/2014/main" id="{3423218C-E9B2-4466-9C4D-78A52F1E5A74}"/>
                  </a:ext>
                </a:extLst>
              </p:cNvPr>
              <p:cNvSpPr/>
              <p:nvPr/>
            </p:nvSpPr>
            <p:spPr>
              <a:xfrm>
                <a:off x="6547573" y="2445856"/>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SSL</a:t>
                </a:r>
              </a:p>
            </p:txBody>
          </p:sp>
          <p:cxnSp>
            <p:nvCxnSpPr>
              <p:cNvPr id="54" name="Straight Connector 53">
                <a:extLst>
                  <a:ext uri="{FF2B5EF4-FFF2-40B4-BE49-F238E27FC236}">
                    <a16:creationId xmlns:a16="http://schemas.microsoft.com/office/drawing/2014/main" id="{A1414888-E7BB-4755-92A3-6499B3D950E9}"/>
                  </a:ext>
                </a:extLst>
              </p:cNvPr>
              <p:cNvCxnSpPr>
                <a:cxnSpLocks/>
              </p:cNvCxnSpPr>
              <p:nvPr/>
            </p:nvCxnSpPr>
            <p:spPr>
              <a:xfrm>
                <a:off x="6627256" y="2114550"/>
                <a:ext cx="0" cy="924222"/>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F4FF7517-3067-4FFD-8775-80525824078E}"/>
                </a:ext>
              </a:extLst>
            </p:cNvPr>
            <p:cNvGrpSpPr/>
            <p:nvPr/>
          </p:nvGrpSpPr>
          <p:grpSpPr>
            <a:xfrm>
              <a:off x="8102692" y="3897031"/>
              <a:ext cx="1250239" cy="1267576"/>
              <a:chOff x="8102692" y="3897031"/>
              <a:chExt cx="1250239" cy="1267576"/>
            </a:xfrm>
          </p:grpSpPr>
          <p:sp>
            <p:nvSpPr>
              <p:cNvPr id="31" name="Rectangle 30">
                <a:extLst>
                  <a:ext uri="{FF2B5EF4-FFF2-40B4-BE49-F238E27FC236}">
                    <a16:creationId xmlns:a16="http://schemas.microsoft.com/office/drawing/2014/main" id="{739FDC2A-F746-465E-985D-079E8F996636}"/>
                  </a:ext>
                </a:extLst>
              </p:cNvPr>
              <p:cNvSpPr/>
              <p:nvPr/>
            </p:nvSpPr>
            <p:spPr bwMode="auto">
              <a:xfrm>
                <a:off x="8102692" y="3897031"/>
                <a:ext cx="1250239" cy="1267576"/>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chemeClr val="tx1"/>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0A088E9B-C070-489D-A255-2228F414CAC4}"/>
                  </a:ext>
                </a:extLst>
              </p:cNvPr>
              <p:cNvSpPr txBox="1"/>
              <p:nvPr/>
            </p:nvSpPr>
            <p:spPr>
              <a:xfrm>
                <a:off x="8113809" y="4832002"/>
                <a:ext cx="1163709" cy="15121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Bastion</a:t>
                </a:r>
              </a:p>
            </p:txBody>
          </p:sp>
          <p:pic>
            <p:nvPicPr>
              <p:cNvPr id="63" name="Picture 62" descr="A picture containing knife&#10;&#10;Description automatically generated">
                <a:extLst>
                  <a:ext uri="{FF2B5EF4-FFF2-40B4-BE49-F238E27FC236}">
                    <a16:creationId xmlns:a16="http://schemas.microsoft.com/office/drawing/2014/main" id="{E1C04B50-D82A-4201-9651-62E25146574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178104" y="4097893"/>
                <a:ext cx="1099414" cy="633889"/>
              </a:xfrm>
              <a:prstGeom prst="rect">
                <a:avLst/>
              </a:prstGeom>
            </p:spPr>
          </p:pic>
        </p:grpSp>
      </p:grpSp>
    </p:spTree>
    <p:extLst>
      <p:ext uri="{BB962C8B-B14F-4D97-AF65-F5344CB8AC3E}">
        <p14:creationId xmlns:p14="http://schemas.microsoft.com/office/powerpoint/2010/main" val="2899791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42" presetClass="path" presetSubtype="0" decel="100000" fill="hold" nodeType="withEffect">
                                  <p:stCondLst>
                                    <p:cond delay="0"/>
                                  </p:stCondLst>
                                  <p:childTnLst>
                                    <p:animMotion origin="layout" path="M -1.04167E-6 7.40741E-7 L -1.04167E-6 0.04028 " pathEditMode="relative" rAng="0" ptsTypes="AA">
                                      <p:cBhvr>
                                        <p:cTn id="9" dur="400" spd="-100000" fill="hold"/>
                                        <p:tgtEl>
                                          <p:spTgt spid="2"/>
                                        </p:tgtEl>
                                        <p:attrNameLst>
                                          <p:attrName>ppt_x</p:attrName>
                                          <p:attrName>ppt_y</p:attrName>
                                        </p:attrNameLst>
                                      </p:cBhvr>
                                      <p:rCtr x="0" y="201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par>
                                <p:cTn id="13" presetID="42" presetClass="path" presetSubtype="0" decel="100000" fill="hold" nodeType="withEffect">
                                  <p:stCondLst>
                                    <p:cond delay="0"/>
                                  </p:stCondLst>
                                  <p:childTnLst>
                                    <p:animMotion origin="layout" path="M -1.04167E-6 7.40741E-7 L -1.04167E-6 0.04028 " pathEditMode="relative" rAng="0" ptsTypes="AA">
                                      <p:cBhvr>
                                        <p:cTn id="14" dur="400" spd="-100000" fill="hold"/>
                                        <p:tgtEl>
                                          <p:spTgt spid="3"/>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dirty="0"/>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4458566" cy="3969882"/>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588"/>
              </a:spcBef>
              <a:spcAft>
                <a:spcPts val="588"/>
              </a:spcAft>
            </a:pPr>
            <a:r>
              <a:rPr lang="en-US" sz="2353" dirty="0">
                <a:solidFill>
                  <a:schemeClr val="accent1"/>
                </a:solidFill>
                <a:cs typeface="Segoe UI" pitchFamily="34" charset="0"/>
              </a:rPr>
              <a:t>Master image can be managed by any existing process and/or technology including</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hlinkClick r:id="rId3"/>
              </a:rPr>
              <a:t>Azure Update Management</a:t>
            </a:r>
            <a:r>
              <a:rPr lang="en-US" sz="2353" dirty="0">
                <a:ea typeface="Segoe UI" pitchFamily="34" charset="0"/>
                <a:cs typeface="Segoe UI" pitchFamily="34" charset="0"/>
              </a:rPr>
              <a:t> </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rPr>
              <a:t>System Center Configuration Manager</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rPr>
              <a:t>3</a:t>
            </a:r>
            <a:r>
              <a:rPr lang="en-US" sz="2353" baseline="30000" dirty="0">
                <a:ea typeface="Segoe UI" pitchFamily="34" charset="0"/>
                <a:cs typeface="Segoe UI" pitchFamily="34" charset="0"/>
              </a:rPr>
              <a:t>rd</a:t>
            </a:r>
            <a:r>
              <a:rPr lang="en-US" sz="2353" dirty="0">
                <a:ea typeface="Segoe UI" pitchFamily="34" charset="0"/>
                <a:cs typeface="Segoe UI" pitchFamily="34" charset="0"/>
              </a:rPr>
              <a:t> party</a:t>
            </a:r>
            <a:endParaRPr lang="en-US" sz="2745" dirty="0">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140478" y="2049457"/>
            <a:ext cx="3192910" cy="3969882"/>
          </a:xfrm>
          <a:prstGeom prst="rect">
            <a:avLst/>
          </a:prstGeom>
          <a:ln w="6350">
            <a:solidFill>
              <a:schemeClr val="bg1">
                <a:lumMod val="85000"/>
              </a:schemeClr>
            </a:solidFill>
          </a:ln>
        </p:spPr>
        <p:txBody>
          <a:bodyPr wrap="square" lIns="134464" tIns="89642" rIns="134464" bIns="89642">
            <a:noAutofit/>
          </a:bodyPr>
          <a:lstStyle/>
          <a:p>
            <a:pPr>
              <a:spcBef>
                <a:spcPts val="2941"/>
              </a:spcBef>
              <a:spcAft>
                <a:spcPts val="588"/>
              </a:spcAft>
            </a:pPr>
            <a:r>
              <a:rPr lang="en-US" sz="2353" dirty="0">
                <a:solidFill>
                  <a:schemeClr val="accent1"/>
                </a:solidFill>
                <a:cs typeface="Segoe UI" pitchFamily="34" charset="0"/>
              </a:rPr>
              <a:t>Best practices document will be provided to assist in configuration of a golden image </a:t>
            </a:r>
            <a:br>
              <a:rPr lang="en-US" sz="2353" dirty="0">
                <a:solidFill>
                  <a:schemeClr val="accent1"/>
                </a:solidFill>
                <a:cs typeface="Segoe UI" pitchFamily="34" charset="0"/>
              </a:rPr>
            </a:br>
            <a:r>
              <a:rPr lang="en-US" sz="2353" dirty="0">
                <a:solidFill>
                  <a:schemeClr val="accent1"/>
                </a:solidFill>
                <a:cs typeface="Segoe UI" pitchFamily="34" charset="0"/>
              </a:rPr>
              <a:t>for WVD</a:t>
            </a:r>
          </a:p>
        </p:txBody>
      </p:sp>
      <p:sp>
        <p:nvSpPr>
          <p:cNvPr id="34" name="Rectangle 33">
            <a:extLst>
              <a:ext uri="{FF2B5EF4-FFF2-40B4-BE49-F238E27FC236}">
                <a16:creationId xmlns:a16="http://schemas.microsoft.com/office/drawing/2014/main" id="{BA84428B-0A8F-4AD0-8D8B-EA9DE5B5333A}"/>
              </a:ext>
            </a:extLst>
          </p:cNvPr>
          <p:cNvSpPr/>
          <p:nvPr/>
        </p:nvSpPr>
        <p:spPr>
          <a:xfrm>
            <a:off x="8569554" y="2049457"/>
            <a:ext cx="3192910" cy="3969882"/>
          </a:xfrm>
          <a:prstGeom prst="rect">
            <a:avLst/>
          </a:prstGeom>
          <a:ln w="6350">
            <a:solidFill>
              <a:schemeClr val="bg1">
                <a:lumMod val="85000"/>
              </a:schemeClr>
            </a:solidFill>
          </a:ln>
        </p:spPr>
        <p:txBody>
          <a:bodyPr wrap="square" lIns="134464" tIns="89642" rIns="134464" bIns="89642">
            <a:noAutofit/>
          </a:bodyPr>
          <a:lstStyle/>
          <a:p>
            <a:pPr>
              <a:spcBef>
                <a:spcPts val="2941"/>
              </a:spcBef>
              <a:spcAft>
                <a:spcPts val="1765"/>
              </a:spcAft>
            </a:pPr>
            <a:r>
              <a:rPr lang="en-US" sz="2353" dirty="0">
                <a:solidFill>
                  <a:schemeClr val="accent1"/>
                </a:solidFill>
                <a:cs typeface="Segoe UI" pitchFamily="34" charset="0"/>
              </a:rPr>
              <a:t>Application masking technology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152120"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581196"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152120" y="1452422"/>
            <a:ext cx="366132" cy="49923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585963" y="1447840"/>
            <a:ext cx="457242" cy="503820"/>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45747" y="1464938"/>
            <a:ext cx="703840" cy="494861"/>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dirty="0"/>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5089621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Patch Management</a:t>
            </a:r>
          </a:p>
        </p:txBody>
      </p:sp>
      <p:sp>
        <p:nvSpPr>
          <p:cNvPr id="34" name="Rectangle 33">
            <a:extLst>
              <a:ext uri="{FF2B5EF4-FFF2-40B4-BE49-F238E27FC236}">
                <a16:creationId xmlns:a16="http://schemas.microsoft.com/office/drawing/2014/main" id="{1A018D68-74F8-4587-89E5-8A497559DE0B}"/>
              </a:ext>
            </a:extLst>
          </p:cNvPr>
          <p:cNvSpPr/>
          <p:nvPr/>
        </p:nvSpPr>
        <p:spPr>
          <a:xfrm>
            <a:off x="43410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All VMs must be at the same update-level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5738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3410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640243" y="2049458"/>
            <a:ext cx="3133116" cy="4345518"/>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65891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53717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Update VMs with existing Azure management solutions and all VMs in</a:t>
            </a:r>
            <a:br>
              <a:rPr lang="en-US" sz="2353" dirty="0">
                <a:solidFill>
                  <a:schemeClr val="accent1"/>
                </a:solidFill>
                <a:cs typeface="Segoe UI" pitchFamily="34" charset="0"/>
              </a:rPr>
            </a:br>
            <a:r>
              <a:rPr lang="en-US" sz="2353" dirty="0">
                <a:solidFill>
                  <a:schemeClr val="accent1"/>
                </a:solidFill>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53717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Use SCCM to manage</a:t>
            </a:r>
            <a:br>
              <a:rPr lang="en-US" sz="2353" dirty="0">
                <a:solidFill>
                  <a:schemeClr val="accent1"/>
                </a:solidFill>
                <a:cs typeface="Segoe UI" pitchFamily="34" charset="0"/>
              </a:rPr>
            </a:br>
            <a:r>
              <a:rPr lang="en-US" sz="2353" dirty="0">
                <a:solidFill>
                  <a:schemeClr val="accent1"/>
                </a:solidFill>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56045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56045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36249" y="1429081"/>
            <a:ext cx="508779" cy="508777"/>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560458" y="1470624"/>
            <a:ext cx="471474" cy="46355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42337" y="4210278"/>
            <a:ext cx="370421" cy="370509"/>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647136" y="1438502"/>
            <a:ext cx="523911" cy="495672"/>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dirty="0">
                <a:gradFill>
                  <a:gsLst>
                    <a:gs pos="0">
                      <a:srgbClr val="505050"/>
                    </a:gs>
                    <a:gs pos="100000">
                      <a:srgbClr val="505050"/>
                    </a:gs>
                  </a:gsLst>
                  <a:lin ang="5400000" scaled="1"/>
                </a:gradFill>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548150" y="4210663"/>
            <a:ext cx="494240" cy="37763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23183597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DB219FC-216F-4A09-BB24-497368A912F9}"/>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6147" name="think-cell Slide" r:id="rId6" imgW="425" imgH="424" progId="TCLayout.ActiveDocument.1">
                  <p:embed/>
                </p:oleObj>
              </mc:Choice>
              <mc:Fallback>
                <p:oleObj name="think-cell Slide" r:id="rId6" imgW="425" imgH="424" progId="TCLayout.ActiveDocument.1">
                  <p:embed/>
                  <p:pic>
                    <p:nvPicPr>
                      <p:cNvPr id="9" name="Object 8" hidden="1">
                        <a:extLst>
                          <a:ext uri="{FF2B5EF4-FFF2-40B4-BE49-F238E27FC236}">
                            <a16:creationId xmlns:a16="http://schemas.microsoft.com/office/drawing/2014/main" id="{5DB219FC-216F-4A09-BB24-497368A912F9}"/>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A989D6A-DF9F-4F94-B03F-16A7C61197B7}"/>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3" name="Rectangle 12">
            <a:extLst>
              <a:ext uri="{FF2B5EF4-FFF2-40B4-BE49-F238E27FC236}">
                <a16:creationId xmlns:a16="http://schemas.microsoft.com/office/drawing/2014/main" id="{EAB8B206-5D07-4E5B-BF29-33EB852CD550}"/>
              </a:ext>
            </a:extLst>
          </p:cNvPr>
          <p:cNvSpPr/>
          <p:nvPr/>
        </p:nvSpPr>
        <p:spPr bwMode="auto">
          <a:xfrm>
            <a:off x="4078734" y="1701457"/>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accent1"/>
                </a:solidFill>
                <a:ea typeface="Segoe UI" pitchFamily="34" charset="0"/>
                <a:cs typeface="Segoe UI" pitchFamily="34" charset="0"/>
              </a:rPr>
              <a:t>Video playback always uses hardware acceleration</a:t>
            </a:r>
            <a:endParaRPr lang="en-US" sz="2353" dirty="0" err="1">
              <a:solidFill>
                <a:schemeClr val="accent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6A75BE43-2F03-4ADC-9AAC-9D56E4C474FA}"/>
              </a:ext>
            </a:extLst>
          </p:cNvPr>
          <p:cNvSpPr/>
          <p:nvPr/>
        </p:nvSpPr>
        <p:spPr bwMode="auto">
          <a:xfrm>
            <a:off x="4078734" y="3278410"/>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82492" tIns="143428" rIns="179285" bIns="143428" numCol="1" spcCol="0" rtlCol="0" fromWordArt="0" anchor="ctr" anchorCtr="0" forceAA="0" compatLnSpc="1">
            <a:prstTxWarp prst="textNoShape">
              <a:avLst/>
            </a:prstTxWarp>
            <a:noAutofit/>
          </a:bodyPr>
          <a:lstStyle/>
          <a:p>
            <a:pPr defTabSz="914102" fontAlgn="base">
              <a:lnSpc>
                <a:spcPct val="90000"/>
              </a:lnSpc>
              <a:spcBef>
                <a:spcPts val="1765"/>
              </a:spcBef>
              <a:spcAft>
                <a:spcPts val="588"/>
              </a:spcAft>
            </a:pPr>
            <a:r>
              <a:rPr lang="en-US" sz="2353" dirty="0">
                <a:solidFill>
                  <a:schemeClr val="accent1"/>
                </a:solidFill>
                <a:cs typeface="Segoe UI" pitchFamily="34" charset="0"/>
              </a:rPr>
              <a:t>Smooth playback when moving the</a:t>
            </a:r>
            <a:br>
              <a:rPr lang="en-US" sz="2353" dirty="0">
                <a:solidFill>
                  <a:schemeClr val="accent1"/>
                </a:solidFill>
                <a:cs typeface="Segoe UI" pitchFamily="34" charset="0"/>
              </a:rPr>
            </a:br>
            <a:r>
              <a:rPr lang="en-US" sz="2353" dirty="0">
                <a:solidFill>
                  <a:schemeClr val="accent1"/>
                </a:solidFill>
                <a:cs typeface="Segoe UI" pitchFamily="34" charset="0"/>
              </a:rPr>
              <a:t>video window</a:t>
            </a:r>
          </a:p>
        </p:txBody>
      </p:sp>
      <p:sp>
        <p:nvSpPr>
          <p:cNvPr id="22" name="Rectangle 21">
            <a:extLst>
              <a:ext uri="{FF2B5EF4-FFF2-40B4-BE49-F238E27FC236}">
                <a16:creationId xmlns:a16="http://schemas.microsoft.com/office/drawing/2014/main" id="{C2D91E3C-A8BA-43E1-B7B9-58282A5F7946}"/>
              </a:ext>
            </a:extLst>
          </p:cNvPr>
          <p:cNvSpPr/>
          <p:nvPr/>
        </p:nvSpPr>
        <p:spPr bwMode="auto">
          <a:xfrm>
            <a:off x="4078734" y="4855364"/>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5" tIns="143428" rIns="179285" bIns="143428" numCol="1" spcCol="0" rtlCol="0" fromWordArt="0" anchor="ctr" anchorCtr="0" forceAA="0" compatLnSpc="1">
            <a:prstTxWarp prst="textNoShape">
              <a:avLst/>
            </a:prstTxWarp>
            <a:noAutofit/>
          </a:bodyPr>
          <a:lstStyle/>
          <a:p>
            <a:pPr defTabSz="914102" fontAlgn="base">
              <a:lnSpc>
                <a:spcPct val="90000"/>
              </a:lnSpc>
              <a:spcBef>
                <a:spcPts val="1765"/>
              </a:spcBef>
              <a:spcAft>
                <a:spcPts val="588"/>
              </a:spcAft>
            </a:pPr>
            <a:r>
              <a:rPr lang="en-US" sz="2353">
                <a:solidFill>
                  <a:schemeClr val="accent1"/>
                </a:solidFill>
                <a:cs typeface="Segoe UI" pitchFamily="34" charset="0"/>
              </a:rPr>
              <a:t>4K downsampling</a:t>
            </a:r>
            <a:endParaRPr lang="en-US" sz="2353" dirty="0">
              <a:solidFill>
                <a:schemeClr val="accent1"/>
              </a:solidFill>
              <a:cs typeface="Segoe UI" pitchFamily="34" charset="0"/>
            </a:endParaRPr>
          </a:p>
        </p:txBody>
      </p:sp>
      <p:sp>
        <p:nvSpPr>
          <p:cNvPr id="19" name="Oval 18">
            <a:extLst>
              <a:ext uri="{FF2B5EF4-FFF2-40B4-BE49-F238E27FC236}">
                <a16:creationId xmlns:a16="http://schemas.microsoft.com/office/drawing/2014/main" id="{0DECB05E-BB9B-4FE4-B82F-454E33D878BB}"/>
              </a:ext>
            </a:extLst>
          </p:cNvPr>
          <p:cNvSpPr/>
          <p:nvPr/>
        </p:nvSpPr>
        <p:spPr bwMode="auto">
          <a:xfrm>
            <a:off x="264448" y="1233735"/>
            <a:ext cx="5397969" cy="5397969"/>
          </a:xfrm>
          <a:prstGeom prst="ellipse">
            <a:avLst/>
          </a:prstGeom>
          <a:solidFill>
            <a:schemeClr val="accent1"/>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8B4EDF49-1B18-45DE-A5F8-EE292424BF31}"/>
              </a:ext>
            </a:extLst>
          </p:cNvPr>
          <p:cNvSpPr/>
          <p:nvPr/>
        </p:nvSpPr>
        <p:spPr bwMode="auto">
          <a:xfrm>
            <a:off x="458673" y="1427960"/>
            <a:ext cx="5009519" cy="5009519"/>
          </a:xfrm>
          <a:prstGeom prst="ellipse">
            <a:avLst/>
          </a:prstGeom>
          <a:solidFill>
            <a:schemeClr val="bg1"/>
          </a:solidFill>
          <a:ln>
            <a:noFill/>
            <a:headEnd type="none" w="med" len="med"/>
            <a:tailEnd type="none" w="med" len="med"/>
          </a:ln>
          <a:effectLst>
            <a:outerShdw blurRad="50800" sx="101000" sy="1010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Video and graphics improvements</a:t>
            </a:r>
          </a:p>
        </p:txBody>
      </p:sp>
      <p:graphicFrame>
        <p:nvGraphicFramePr>
          <p:cNvPr id="4" name="Chart 3">
            <a:extLst>
              <a:ext uri="{FF2B5EF4-FFF2-40B4-BE49-F238E27FC236}">
                <a16:creationId xmlns:a16="http://schemas.microsoft.com/office/drawing/2014/main" id="{76FD555D-0407-4709-B009-5B6ABC7FBF14}"/>
              </a:ext>
            </a:extLst>
          </p:cNvPr>
          <p:cNvGraphicFramePr>
            <a:graphicFrameLocks/>
          </p:cNvGraphicFramePr>
          <p:nvPr/>
        </p:nvGraphicFramePr>
        <p:xfrm>
          <a:off x="1310770" y="1964243"/>
          <a:ext cx="3342845" cy="195025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05F6301D-CC57-4925-A7A7-400E1442E2A1}"/>
              </a:ext>
            </a:extLst>
          </p:cNvPr>
          <p:cNvGraphicFramePr>
            <a:graphicFrameLocks/>
          </p:cNvGraphicFramePr>
          <p:nvPr/>
        </p:nvGraphicFramePr>
        <p:xfrm>
          <a:off x="1398386" y="4263485"/>
          <a:ext cx="3167614" cy="1872532"/>
        </p:xfrm>
        <a:graphic>
          <a:graphicData uri="http://schemas.openxmlformats.org/drawingml/2006/chart">
            <c:chart xmlns:c="http://schemas.openxmlformats.org/drawingml/2006/chart" xmlns:r="http://schemas.openxmlformats.org/officeDocument/2006/relationships" r:id="rId9"/>
          </a:graphicData>
        </a:graphic>
      </p:graphicFrame>
      <p:cxnSp>
        <p:nvCxnSpPr>
          <p:cNvPr id="12" name="Straight Connector 11">
            <a:extLst>
              <a:ext uri="{FF2B5EF4-FFF2-40B4-BE49-F238E27FC236}">
                <a16:creationId xmlns:a16="http://schemas.microsoft.com/office/drawing/2014/main" id="{F905EA82-D5FC-4516-8326-10DED81A134A}"/>
              </a:ext>
            </a:extLst>
          </p:cNvPr>
          <p:cNvCxnSpPr>
            <a:cxnSpLocks/>
          </p:cNvCxnSpPr>
          <p:nvPr/>
        </p:nvCxnSpPr>
        <p:spPr>
          <a:xfrm>
            <a:off x="458673" y="4111333"/>
            <a:ext cx="5009519" cy="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4656434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C747-4923-43BE-9D25-B22654697DFF}"/>
              </a:ext>
            </a:extLst>
          </p:cNvPr>
          <p:cNvSpPr>
            <a:spLocks noGrp="1"/>
          </p:cNvSpPr>
          <p:nvPr>
            <p:ph type="title"/>
          </p:nvPr>
        </p:nvSpPr>
        <p:spPr/>
        <p:txBody>
          <a:bodyPr/>
          <a:lstStyle/>
          <a:p>
            <a:r>
              <a:rPr lang="en-US" dirty="0"/>
              <a:t>Client feature: Subset of monitors</a:t>
            </a:r>
          </a:p>
        </p:txBody>
      </p:sp>
      <p:sp>
        <p:nvSpPr>
          <p:cNvPr id="5" name="TextBox 4">
            <a:extLst>
              <a:ext uri="{FF2B5EF4-FFF2-40B4-BE49-F238E27FC236}">
                <a16:creationId xmlns:a16="http://schemas.microsoft.com/office/drawing/2014/main" id="{71702737-3A1C-48A7-88EA-03A2BB34C645}"/>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Select subset of displays to use in a desktop session</a:t>
            </a:r>
          </a:p>
        </p:txBody>
      </p:sp>
      <p:grpSp>
        <p:nvGrpSpPr>
          <p:cNvPr id="8" name="Group 7">
            <a:extLst>
              <a:ext uri="{FF2B5EF4-FFF2-40B4-BE49-F238E27FC236}">
                <a16:creationId xmlns:a16="http://schemas.microsoft.com/office/drawing/2014/main" id="{21D2E127-094C-4FEA-8839-1BD46373138D}"/>
              </a:ext>
            </a:extLst>
          </p:cNvPr>
          <p:cNvGrpSpPr/>
          <p:nvPr/>
        </p:nvGrpSpPr>
        <p:grpSpPr>
          <a:xfrm>
            <a:off x="2322323" y="1093578"/>
            <a:ext cx="7547353" cy="4937760"/>
            <a:chOff x="2322323" y="1093578"/>
            <a:chExt cx="7547353" cy="4937760"/>
          </a:xfrm>
        </p:grpSpPr>
        <p:pic>
          <p:nvPicPr>
            <p:cNvPr id="6" name="Picture 5">
              <a:extLst>
                <a:ext uri="{FF2B5EF4-FFF2-40B4-BE49-F238E27FC236}">
                  <a16:creationId xmlns:a16="http://schemas.microsoft.com/office/drawing/2014/main" id="{0B2D67EA-A1FC-414F-807C-DA786E12FC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2323" y="1093578"/>
              <a:ext cx="7547353" cy="4937760"/>
            </a:xfrm>
            <a:prstGeom prst="rect">
              <a:avLst/>
            </a:prstGeom>
          </p:spPr>
        </p:pic>
        <p:pic>
          <p:nvPicPr>
            <p:cNvPr id="7" name="Picture 6">
              <a:extLst>
                <a:ext uri="{FF2B5EF4-FFF2-40B4-BE49-F238E27FC236}">
                  <a16:creationId xmlns:a16="http://schemas.microsoft.com/office/drawing/2014/main" id="{794AB6FB-9F5A-4F48-80A7-CAAB40BA21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8433" y="3483995"/>
              <a:ext cx="1914600" cy="984413"/>
            </a:xfrm>
            <a:prstGeom prst="rect">
              <a:avLst/>
            </a:prstGeom>
          </p:spPr>
        </p:pic>
      </p:grpSp>
    </p:spTree>
    <p:extLst>
      <p:ext uri="{BB962C8B-B14F-4D97-AF65-F5344CB8AC3E}">
        <p14:creationId xmlns:p14="http://schemas.microsoft.com/office/powerpoint/2010/main" val="304683166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D57FB25-89EC-4AB8-AB63-5238A2D94B9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7171" name="think-cell Slide" r:id="rId6" imgW="425" imgH="424" progId="TCLayout.ActiveDocument.1">
                  <p:embed/>
                </p:oleObj>
              </mc:Choice>
              <mc:Fallback>
                <p:oleObj name="think-cell Slide" r:id="rId6" imgW="425" imgH="424" progId="TCLayout.ActiveDocument.1">
                  <p:embed/>
                  <p:pic>
                    <p:nvPicPr>
                      <p:cNvPr id="14" name="Object 13" hidden="1">
                        <a:extLst>
                          <a:ext uri="{FF2B5EF4-FFF2-40B4-BE49-F238E27FC236}">
                            <a16:creationId xmlns:a16="http://schemas.microsoft.com/office/drawing/2014/main" id="{DD57FB25-89EC-4AB8-AB63-5238A2D94B9B}"/>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39AF65B7-3398-4E5B-8B2C-BD223B3A5DC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Device redirection</a:t>
            </a:r>
          </a:p>
        </p:txBody>
      </p:sp>
      <p:sp>
        <p:nvSpPr>
          <p:cNvPr id="6" name="Rectangle 5">
            <a:extLst>
              <a:ext uri="{FF2B5EF4-FFF2-40B4-BE49-F238E27FC236}">
                <a16:creationId xmlns:a16="http://schemas.microsoft.com/office/drawing/2014/main" id="{8F22E45A-1A19-47DE-A2D9-56276AB4D396}"/>
              </a:ext>
            </a:extLst>
          </p:cNvPr>
          <p:cNvSpPr/>
          <p:nvPr/>
        </p:nvSpPr>
        <p:spPr bwMode="auto">
          <a:xfrm>
            <a:off x="6102227" y="487"/>
            <a:ext cx="6089774"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F8DB497-526D-4FE2-BD3D-2DD5A6595C89}"/>
              </a:ext>
            </a:extLst>
          </p:cNvPr>
          <p:cNvSpPr/>
          <p:nvPr/>
        </p:nvSpPr>
        <p:spPr>
          <a:xfrm>
            <a:off x="426425" y="1413690"/>
            <a:ext cx="5534801" cy="2195191"/>
          </a:xfrm>
          <a:prstGeom prst="rect">
            <a:avLst/>
          </a:prstGeom>
        </p:spPr>
        <p:txBody>
          <a:bodyPr wrap="square" lIns="0" rIns="0" anchor="t">
            <a:noAutofit/>
          </a:bodyPr>
          <a:lstStyle/>
          <a:p>
            <a:pPr defTabSz="914102" fontAlgn="base">
              <a:lnSpc>
                <a:spcPct val="90000"/>
              </a:lnSpc>
              <a:spcBef>
                <a:spcPts val="784"/>
              </a:spcBef>
            </a:pPr>
            <a:r>
              <a:rPr lang="en-US" sz="2353" dirty="0">
                <a:solidFill>
                  <a:schemeClr val="accent1"/>
                </a:solidFill>
                <a:cs typeface="Segoe UI" pitchFamily="34" charset="0"/>
              </a:rPr>
              <a:t>High-level redirection of built-in or attached video camera</a:t>
            </a:r>
          </a:p>
          <a:p>
            <a:pPr defTabSz="914102" fontAlgn="base">
              <a:spcBef>
                <a:spcPts val="784"/>
              </a:spcBef>
            </a:pPr>
            <a:r>
              <a:rPr lang="en-US" sz="1961" dirty="0">
                <a:cs typeface="Segoe UI" pitchFamily="34" charset="0"/>
              </a:rPr>
              <a:t>Less network bandwidth compared to USB</a:t>
            </a:r>
            <a:br>
              <a:rPr lang="en-US" sz="1961" dirty="0">
                <a:cs typeface="Segoe UI" pitchFamily="34" charset="0"/>
              </a:rPr>
            </a:br>
            <a:r>
              <a:rPr lang="en-US" sz="1961" dirty="0">
                <a:cs typeface="Segoe UI" pitchFamily="34" charset="0"/>
              </a:rPr>
              <a:t>camera redirection</a:t>
            </a:r>
          </a:p>
          <a:p>
            <a:pPr defTabSz="914102" fontAlgn="base">
              <a:spcBef>
                <a:spcPts val="784"/>
              </a:spcBef>
            </a:pPr>
            <a:r>
              <a:rPr lang="en-US" sz="1961" dirty="0">
                <a:cs typeface="Segoe UI" pitchFamily="34" charset="0"/>
              </a:rPr>
              <a:t>Increased video framerate, up to 30 fps</a:t>
            </a:r>
          </a:p>
          <a:p>
            <a:pPr defTabSz="914102" fontAlgn="base">
              <a:spcBef>
                <a:spcPts val="784"/>
              </a:spcBef>
            </a:pPr>
            <a:r>
              <a:rPr lang="en-US" sz="1961" dirty="0">
                <a:cs typeface="Segoe UI" pitchFamily="34" charset="0"/>
              </a:rPr>
              <a:t>Redirect multiple cameras</a:t>
            </a:r>
          </a:p>
        </p:txBody>
      </p:sp>
      <p:cxnSp>
        <p:nvCxnSpPr>
          <p:cNvPr id="11" name="Straight Connector 10">
            <a:extLst>
              <a:ext uri="{FF2B5EF4-FFF2-40B4-BE49-F238E27FC236}">
                <a16:creationId xmlns:a16="http://schemas.microsoft.com/office/drawing/2014/main" id="{88A3053D-CEE2-4441-8E1B-5EA644037041}"/>
              </a:ext>
            </a:extLst>
          </p:cNvPr>
          <p:cNvCxnSpPr/>
          <p:nvPr/>
        </p:nvCxnSpPr>
        <p:spPr>
          <a:xfrm>
            <a:off x="541902" y="3786995"/>
            <a:ext cx="5302291" cy="0"/>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4F23FF-48A9-44A2-84CA-FE465D3F16E3}"/>
              </a:ext>
            </a:extLst>
          </p:cNvPr>
          <p:cNvSpPr/>
          <p:nvPr/>
        </p:nvSpPr>
        <p:spPr>
          <a:xfrm>
            <a:off x="426425" y="3965112"/>
            <a:ext cx="5534801" cy="928361"/>
          </a:xfrm>
          <a:prstGeom prst="rect">
            <a:avLst/>
          </a:prstGeom>
        </p:spPr>
        <p:txBody>
          <a:bodyPr wrap="square" lIns="0" rIns="0" anchor="t">
            <a:noAutofit/>
          </a:bodyPr>
          <a:lstStyle/>
          <a:p>
            <a:pPr defTabSz="914102" fontAlgn="base">
              <a:lnSpc>
                <a:spcPct val="90000"/>
              </a:lnSpc>
              <a:spcBef>
                <a:spcPts val="784"/>
              </a:spcBef>
            </a:pPr>
            <a:r>
              <a:rPr lang="en-US" sz="2353" dirty="0">
                <a:solidFill>
                  <a:schemeClr val="accent1"/>
                </a:solidFill>
                <a:cs typeface="Segoe UI" pitchFamily="34" charset="0"/>
              </a:rPr>
              <a:t>Improved printing messages</a:t>
            </a:r>
          </a:p>
          <a:p>
            <a:pPr defTabSz="914102" fontAlgn="base">
              <a:spcBef>
                <a:spcPts val="588"/>
              </a:spcBef>
            </a:pPr>
            <a:r>
              <a:rPr lang="en-US" sz="1961" dirty="0">
                <a:cs typeface="Segoe UI" pitchFamily="34" charset="0"/>
              </a:rPr>
              <a:t>Built-in Windows client first to adopt</a:t>
            </a:r>
          </a:p>
        </p:txBody>
      </p:sp>
      <p:pic>
        <p:nvPicPr>
          <p:cNvPr id="4" name="Picture 3" descr="A screen shot of an open computer&#10;&#10;Description automatically generated">
            <a:extLst>
              <a:ext uri="{FF2B5EF4-FFF2-40B4-BE49-F238E27FC236}">
                <a16:creationId xmlns:a16="http://schemas.microsoft.com/office/drawing/2014/main" id="{ABC8CFB9-5AFF-4FAD-847F-F4685C18F92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740207" y="767698"/>
            <a:ext cx="5280290" cy="5321633"/>
          </a:xfrm>
          <a:prstGeom prst="rect">
            <a:avLst/>
          </a:prstGeom>
        </p:spPr>
      </p:pic>
      <p:sp>
        <p:nvSpPr>
          <p:cNvPr id="3" name="Rectangle 2">
            <a:extLst>
              <a:ext uri="{FF2B5EF4-FFF2-40B4-BE49-F238E27FC236}">
                <a16:creationId xmlns:a16="http://schemas.microsoft.com/office/drawing/2014/main" id="{27F66C90-BA88-4775-B3EC-188D32043413}"/>
              </a:ext>
            </a:extLst>
          </p:cNvPr>
          <p:cNvSpPr/>
          <p:nvPr/>
        </p:nvSpPr>
        <p:spPr>
          <a:xfrm>
            <a:off x="426424" y="5352005"/>
            <a:ext cx="4591105" cy="1200329"/>
          </a:xfrm>
          <a:prstGeom prst="rect">
            <a:avLst/>
          </a:prstGeom>
        </p:spPr>
        <p:txBody>
          <a:bodyPr wrap="square">
            <a:spAutoFit/>
          </a:bodyPr>
          <a:lstStyle/>
          <a:p>
            <a:r>
              <a:rPr lang="en-US" sz="1800" dirty="0">
                <a:latin typeface="Calibri" panose="020F0502020204030204" pitchFamily="34" charset="0"/>
                <a:ea typeface="Calibri" panose="020F0502020204030204" pitchFamily="34" charset="0"/>
              </a:rPr>
              <a:t>Enabling Microphones in USB:</a:t>
            </a:r>
          </a:p>
          <a:p>
            <a:r>
              <a:rPr lang="en-US" sz="1800" dirty="0">
                <a:latin typeface="Calibri" panose="020F0502020204030204" pitchFamily="34" charset="0"/>
                <a:ea typeface="Calibri" panose="020F0502020204030204" pitchFamily="34" charset="0"/>
              </a:rPr>
              <a:t>Set-</a:t>
            </a:r>
            <a:r>
              <a:rPr lang="en-US" sz="1800" dirty="0" err="1">
                <a:latin typeface="Calibri" panose="020F0502020204030204" pitchFamily="34" charset="0"/>
                <a:ea typeface="Calibri" panose="020F0502020204030204" pitchFamily="34" charset="0"/>
              </a:rPr>
              <a:t>RdsHostPool</a:t>
            </a:r>
            <a:r>
              <a:rPr lang="en-US" sz="1800" dirty="0">
                <a:latin typeface="Calibri" panose="020F0502020204030204" pitchFamily="34" charset="0"/>
                <a:ea typeface="Calibri" panose="020F0502020204030204" pitchFamily="34" charset="0"/>
              </a:rPr>
              <a:t> -</a:t>
            </a:r>
            <a:r>
              <a:rPr lang="en-US" sz="1800" dirty="0" err="1">
                <a:latin typeface="Calibri" panose="020F0502020204030204" pitchFamily="34" charset="0"/>
                <a:ea typeface="Calibri" panose="020F0502020204030204" pitchFamily="34" charset="0"/>
              </a:rPr>
              <a:t>TenantName</a:t>
            </a:r>
            <a:r>
              <a:rPr lang="en-US" sz="1800" dirty="0">
                <a:latin typeface="Calibri" panose="020F0502020204030204" pitchFamily="34" charset="0"/>
                <a:ea typeface="Calibri" panose="020F0502020204030204" pitchFamily="34" charset="0"/>
              </a:rPr>
              <a:t> &lt;name&gt; -</a:t>
            </a:r>
            <a:r>
              <a:rPr lang="en-US" sz="1800" dirty="0" err="1">
                <a:latin typeface="Calibri" panose="020F0502020204030204" pitchFamily="34" charset="0"/>
                <a:ea typeface="Calibri" panose="020F0502020204030204" pitchFamily="34" charset="0"/>
              </a:rPr>
              <a:t>HostPoolName</a:t>
            </a:r>
            <a:r>
              <a:rPr lang="en-US" sz="1800" dirty="0">
                <a:latin typeface="Calibri" panose="020F0502020204030204" pitchFamily="34" charset="0"/>
                <a:ea typeface="Calibri" panose="020F0502020204030204" pitchFamily="34" charset="0"/>
              </a:rPr>
              <a:t> &lt;pool&gt; -</a:t>
            </a:r>
            <a:r>
              <a:rPr lang="en-US" sz="1800" dirty="0" err="1">
                <a:latin typeface="Calibri" panose="020F0502020204030204" pitchFamily="34" charset="0"/>
                <a:ea typeface="Calibri" panose="020F0502020204030204" pitchFamily="34" charset="0"/>
              </a:rPr>
              <a:t>CustomRdpProperty</a:t>
            </a:r>
            <a:r>
              <a:rPr lang="en-US" sz="1800" dirty="0">
                <a:latin typeface="Calibri" panose="020F0502020204030204" pitchFamily="34" charset="0"/>
                <a:ea typeface="Calibri" panose="020F0502020204030204" pitchFamily="34" charset="0"/>
              </a:rPr>
              <a:t> "audiocapturemode:i:1"</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7514880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537210"/>
            <a:ext cx="6400800" cy="997196"/>
          </a:xfrm>
        </p:spPr>
        <p:txBody>
          <a:bodyPr/>
          <a:lstStyle/>
          <a:p>
            <a:r>
              <a:rPr lang="en-US" dirty="0"/>
              <a:t>WVD Roles &amp; PowerShell Reference</a:t>
            </a:r>
          </a:p>
        </p:txBody>
      </p:sp>
    </p:spTree>
    <p:extLst>
      <p:ext uri="{BB962C8B-B14F-4D97-AF65-F5344CB8AC3E}">
        <p14:creationId xmlns:p14="http://schemas.microsoft.com/office/powerpoint/2010/main" val="53569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1B26-C8B3-4923-A2BF-5BEA0CC22AA0}"/>
              </a:ext>
            </a:extLst>
          </p:cNvPr>
          <p:cNvSpPr>
            <a:spLocks noGrp="1"/>
          </p:cNvSpPr>
          <p:nvPr>
            <p:ph type="title"/>
          </p:nvPr>
        </p:nvSpPr>
        <p:spPr/>
        <p:txBody>
          <a:bodyPr/>
          <a:lstStyle/>
          <a:p>
            <a:r>
              <a:rPr lang="en-US" dirty="0"/>
              <a:t>Management – Ships w/new WVD PowerShell</a:t>
            </a:r>
          </a:p>
        </p:txBody>
      </p:sp>
      <p:graphicFrame>
        <p:nvGraphicFramePr>
          <p:cNvPr id="9" name="Table 8">
            <a:extLst>
              <a:ext uri="{FF2B5EF4-FFF2-40B4-BE49-F238E27FC236}">
                <a16:creationId xmlns:a16="http://schemas.microsoft.com/office/drawing/2014/main" id="{159CD754-6E5E-4898-A3DF-847009BABAC2}"/>
              </a:ext>
            </a:extLst>
          </p:cNvPr>
          <p:cNvGraphicFramePr>
            <a:graphicFrameLocks noGrp="1"/>
          </p:cNvGraphicFramePr>
          <p:nvPr/>
        </p:nvGraphicFramePr>
        <p:xfrm>
          <a:off x="588262" y="1083502"/>
          <a:ext cx="11021123" cy="5385854"/>
        </p:xfrm>
        <a:graphic>
          <a:graphicData uri="http://schemas.openxmlformats.org/drawingml/2006/table">
            <a:tbl>
              <a:tblPr firstRow="1" bandRow="1">
                <a:tableStyleId>{5C22544A-7EE6-4342-B048-85BDC9FD1C3A}</a:tableStyleId>
              </a:tblPr>
              <a:tblGrid>
                <a:gridCol w="4227285">
                  <a:extLst>
                    <a:ext uri="{9D8B030D-6E8A-4147-A177-3AD203B41FA5}">
                      <a16:colId xmlns:a16="http://schemas.microsoft.com/office/drawing/2014/main" val="2534028319"/>
                    </a:ext>
                  </a:extLst>
                </a:gridCol>
                <a:gridCol w="6793838">
                  <a:extLst>
                    <a:ext uri="{9D8B030D-6E8A-4147-A177-3AD203B41FA5}">
                      <a16:colId xmlns:a16="http://schemas.microsoft.com/office/drawing/2014/main" val="1982031744"/>
                    </a:ext>
                  </a:extLst>
                </a:gridCol>
              </a:tblGrid>
              <a:tr h="640080">
                <a:tc>
                  <a:txBody>
                    <a:bodyPr/>
                    <a:lstStyle/>
                    <a:p>
                      <a:pPr>
                        <a:buNone/>
                      </a:pPr>
                      <a:r>
                        <a:rPr lang="en-US" sz="2000" b="1" kern="1200" cap="none" spc="-50" baseline="0" dirty="0">
                          <a:ln w="3175">
                            <a:noFill/>
                          </a:ln>
                          <a:solidFill>
                            <a:schemeClr val="accent1"/>
                          </a:solidFill>
                          <a:effectLst/>
                          <a:latin typeface="+mj-lt"/>
                          <a:ea typeface="+mn-ea"/>
                          <a:cs typeface="Segoe UI"/>
                        </a:rPr>
                        <a:t>PowerShell cmdlet</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2000" b="1" kern="1200" cap="none" spc="-50" baseline="0" dirty="0">
                          <a:ln w="3175">
                            <a:noFill/>
                          </a:ln>
                          <a:solidFill>
                            <a:schemeClr val="accent1"/>
                          </a:solidFill>
                          <a:effectLst/>
                          <a:latin typeface="+mj-lt"/>
                          <a:ea typeface="+mn-ea"/>
                          <a:cs typeface="Segoe UI"/>
                        </a:rPr>
                        <a:t>Description</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75382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Add-</a:t>
                      </a:r>
                      <a:r>
                        <a:rPr lang="en-US" alt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RdsAccount</a:t>
                      </a:r>
                      <a:endPar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endParaRPr>
                    </a:p>
                  </a:txBody>
                  <a:tcPr marL="91427" marR="91427" marT="45713" marB="45713">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User or service principle signs in to WVD service</a:t>
                      </a:r>
                    </a:p>
                  </a:txBody>
                  <a:tcPr marL="91427" marR="91427" marT="45713" marB="45713">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9649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Set, Get-</a:t>
                      </a:r>
                      <a:r>
                        <a:rPr lang="en-US" altLang="en-US" sz="1600" kern="1200" spc="0" baseline="0" dirty="0" err="1">
                          <a:latin typeface="+mn-lt"/>
                          <a:ea typeface="+mn-ea"/>
                          <a:cs typeface="Segoe UI Semilight"/>
                        </a:rPr>
                        <a:t>RdsContext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Sets the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context </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1333079"/>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Get, Set, Remove-</a:t>
                      </a:r>
                      <a:r>
                        <a:rPr lang="en-US" altLang="en-US" sz="1600" kern="1200" spc="0" baseline="0" dirty="0" err="1">
                          <a:latin typeface="+mn-lt"/>
                          <a:ea typeface="+mn-ea"/>
                          <a:cs typeface="Segoe UI Semilight"/>
                        </a:rPr>
                        <a:t>Rds</a:t>
                      </a:r>
                      <a:r>
                        <a:rPr lang="en-US" altLang="en-US" sz="1600" kern="1200" spc="0" baseline="0" dirty="0">
                          <a:latin typeface="+mn-lt"/>
                          <a:ea typeface="+mn-ea"/>
                          <a:cs typeface="Segoe UI Semilight"/>
                        </a:rPr>
                        <a:t>&lt;</a:t>
                      </a:r>
                      <a:r>
                        <a:rPr lang="en-US" altLang="en-US" sz="1600" kern="1200" spc="0" baseline="0" dirty="0" err="1">
                          <a:latin typeface="+mn-lt"/>
                          <a:ea typeface="+mn-ea"/>
                          <a:cs typeface="Segoe UI Semilight"/>
                        </a:rPr>
                        <a:t>objectName</a:t>
                      </a:r>
                      <a:r>
                        <a:rPr lang="en-US" altLang="en-US" sz="1600" kern="1200" spc="0" baseline="0" dirty="0">
                          <a:latin typeface="+mn-lt"/>
                          <a:ea typeface="+mn-ea"/>
                          <a:cs typeface="Segoe UI Semilight"/>
                        </a:rPr>
                        <a:t>&gt;</a:t>
                      </a: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explicitly created WVD objects, where </a:t>
                      </a:r>
                      <a:b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b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ObjectName</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Tenant,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HostPool</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AppGroup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or RemoteApp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16842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Export, Remove-</a:t>
                      </a:r>
                      <a:r>
                        <a:rPr lang="en-US" altLang="en-US" sz="1600" kern="1200" spc="0" baseline="0" dirty="0" err="1">
                          <a:latin typeface="+mn-lt"/>
                          <a:ea typeface="+mn-ea"/>
                          <a:cs typeface="Segoe UI Semilight"/>
                        </a:rPr>
                        <a:t>RdsRegistrationInfo</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host pool’s registration token</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04513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a:t>
                      </a:r>
                      <a:r>
                        <a:rPr lang="en-US" altLang="en-US" sz="1600" kern="1200" spc="0" baseline="0" dirty="0" err="1">
                          <a:latin typeface="+mn-lt"/>
                          <a:ea typeface="+mn-ea"/>
                          <a:cs typeface="Segoe UI Semilight"/>
                        </a:rPr>
                        <a:t>RdsRemoteDesktop</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Manage </a:t>
                      </a:r>
                      <a:r>
                        <a:rPr lang="en-US" sz="1600" kern="1200" spc="0" baseline="0" dirty="0" err="1">
                          <a:latin typeface="+mn-lt"/>
                          <a:ea typeface="+mn-ea"/>
                          <a:cs typeface="Segoe UI Semilight"/>
                        </a:rPr>
                        <a:t>RemoteDesktop</a:t>
                      </a:r>
                      <a:endParaRPr lang="en-US" sz="1600" kern="1200" spc="0" baseline="0" dirty="0">
                        <a:latin typeface="+mn-lt"/>
                        <a:ea typeface="+mn-ea"/>
                        <a:cs typeface="Segoe UI Semilight"/>
                      </a:endParaRP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49855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 Remove-</a:t>
                      </a:r>
                      <a:r>
                        <a:rPr lang="en-US" altLang="en-US" sz="1600" kern="1200" spc="0" baseline="0" dirty="0" err="1">
                          <a:latin typeface="+mn-lt"/>
                          <a:ea typeface="+mn-ea"/>
                          <a:cs typeface="Segoe UI Semilight"/>
                        </a:rPr>
                        <a:t>RdsSessionHost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session hosts that are registered with a host pool</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010727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a:t>
                      </a:r>
                      <a:r>
                        <a:rPr lang="en-US" altLang="en-US" sz="1600" kern="1200" spc="0" baseline="0" err="1">
                          <a:latin typeface="+mn-lt"/>
                          <a:ea typeface="+mn-ea"/>
                          <a:cs typeface="Segoe UI Semilight"/>
                        </a:rPr>
                        <a:t>RdsStartMenuApp</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start menu apps available for publishing</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784893"/>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Add, Get, Remove-</a:t>
                      </a:r>
                      <a:r>
                        <a:rPr lang="en-US" altLang="en-US" sz="1600" kern="1200" spc="0" baseline="0" dirty="0" err="1">
                          <a:latin typeface="+mn-lt"/>
                          <a:ea typeface="+mn-ea"/>
                          <a:cs typeface="Segoe UI Semilight"/>
                        </a:rPr>
                        <a:t>RdsAppGroupUser</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user access an app group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07097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Disconnect-</a:t>
                      </a:r>
                      <a:r>
                        <a:rPr lang="en-US" altLang="en-US" sz="1600" kern="1200" spc="0" baseline="0" dirty="0" err="1">
                          <a:latin typeface="+mn-lt"/>
                          <a:ea typeface="+mn-ea"/>
                          <a:cs typeface="Segoe UI Semilight"/>
                        </a:rPr>
                        <a:t>RdsUserSession</a:t>
                      </a:r>
                      <a:endParaRPr lang="en-US" altLang="en-US" sz="1600" kern="1200" spc="0" baseline="0" dirty="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Disconnect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9005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Send-</a:t>
                      </a:r>
                      <a:r>
                        <a:rPr lang="en-US" altLang="en-US" sz="1600" kern="1200" spc="0" baseline="0" err="1">
                          <a:latin typeface="+mn-lt"/>
                          <a:ea typeface="+mn-ea"/>
                          <a:cs typeface="Segoe UI Semilight"/>
                        </a:rPr>
                        <a:t>RdsUserSessionMessage</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Send message to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025844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Invoke-</a:t>
                      </a:r>
                      <a:r>
                        <a:rPr lang="en-US" altLang="en-US" sz="1600" kern="1200" spc="0" baseline="0" err="1">
                          <a:latin typeface="+mn-lt"/>
                          <a:ea typeface="+mn-ea"/>
                          <a:cs typeface="Segoe UI Semilight"/>
                        </a:rPr>
                        <a:t>RdsUserSessionLogoff</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Sign user out of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533017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latin typeface="+mn-lt"/>
                          <a:ea typeface="+mn-ea"/>
                          <a:cs typeface="Segoe UI Semilight"/>
                        </a:rPr>
                        <a:t>Get-</a:t>
                      </a:r>
                      <a:r>
                        <a:rPr lang="en-US" sz="1600" kern="1200" spc="0" baseline="0" err="1">
                          <a:latin typeface="+mn-lt"/>
                          <a:ea typeface="+mn-ea"/>
                          <a:cs typeface="Segoe UI Semilight"/>
                        </a:rPr>
                        <a:t>RdsDiagnosticActivity</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diagnostic information for user and admin activities</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658930"/>
                  </a:ext>
                </a:extLst>
              </a:tr>
            </a:tbl>
          </a:graphicData>
        </a:graphic>
      </p:graphicFrame>
    </p:spTree>
    <p:extLst>
      <p:ext uri="{BB962C8B-B14F-4D97-AF65-F5344CB8AC3E}">
        <p14:creationId xmlns:p14="http://schemas.microsoft.com/office/powerpoint/2010/main" val="311228249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E116-8A2A-4DB1-BC95-C563967B73FA}"/>
              </a:ext>
            </a:extLst>
          </p:cNvPr>
          <p:cNvSpPr>
            <a:spLocks noGrp="1"/>
          </p:cNvSpPr>
          <p:nvPr>
            <p:ph type="title"/>
          </p:nvPr>
        </p:nvSpPr>
        <p:spPr/>
        <p:txBody>
          <a:bodyPr/>
          <a:lstStyle/>
          <a:p>
            <a:r>
              <a:rPr lang="en-US" dirty="0"/>
              <a:t>Ships w/built-in RDS roles</a:t>
            </a:r>
          </a:p>
        </p:txBody>
      </p:sp>
      <p:graphicFrame>
        <p:nvGraphicFramePr>
          <p:cNvPr id="6" name="Table 5">
            <a:extLst>
              <a:ext uri="{FF2B5EF4-FFF2-40B4-BE49-F238E27FC236}">
                <a16:creationId xmlns:a16="http://schemas.microsoft.com/office/drawing/2014/main" id="{771C763F-488C-4D1F-9BA0-3FBD83C48992}"/>
              </a:ext>
            </a:extLst>
          </p:cNvPr>
          <p:cNvGraphicFramePr>
            <a:graphicFrameLocks noGrp="1"/>
          </p:cNvGraphicFramePr>
          <p:nvPr/>
        </p:nvGraphicFramePr>
        <p:xfrm>
          <a:off x="584200" y="1417864"/>
          <a:ext cx="11000668" cy="4368800"/>
        </p:xfrm>
        <a:graphic>
          <a:graphicData uri="http://schemas.openxmlformats.org/drawingml/2006/table">
            <a:tbl>
              <a:tblPr firstRow="1" firstCol="1" bandRow="1">
                <a:tableStyleId>{5C22544A-7EE6-4342-B048-85BDC9FD1C3A}</a:tableStyleId>
              </a:tblPr>
              <a:tblGrid>
                <a:gridCol w="1948108">
                  <a:extLst>
                    <a:ext uri="{9D8B030D-6E8A-4147-A177-3AD203B41FA5}">
                      <a16:colId xmlns:a16="http://schemas.microsoft.com/office/drawing/2014/main" val="1602256901"/>
                    </a:ext>
                  </a:extLst>
                </a:gridCol>
                <a:gridCol w="1691640">
                  <a:extLst>
                    <a:ext uri="{9D8B030D-6E8A-4147-A177-3AD203B41FA5}">
                      <a16:colId xmlns:a16="http://schemas.microsoft.com/office/drawing/2014/main" val="2838471178"/>
                    </a:ext>
                  </a:extLst>
                </a:gridCol>
                <a:gridCol w="1691640">
                  <a:extLst>
                    <a:ext uri="{9D8B030D-6E8A-4147-A177-3AD203B41FA5}">
                      <a16:colId xmlns:a16="http://schemas.microsoft.com/office/drawing/2014/main" val="4171691502"/>
                    </a:ext>
                  </a:extLst>
                </a:gridCol>
                <a:gridCol w="1691640">
                  <a:extLst>
                    <a:ext uri="{9D8B030D-6E8A-4147-A177-3AD203B41FA5}">
                      <a16:colId xmlns:a16="http://schemas.microsoft.com/office/drawing/2014/main" val="1584825468"/>
                    </a:ext>
                  </a:extLst>
                </a:gridCol>
                <a:gridCol w="1691640">
                  <a:extLst>
                    <a:ext uri="{9D8B030D-6E8A-4147-A177-3AD203B41FA5}">
                      <a16:colId xmlns:a16="http://schemas.microsoft.com/office/drawing/2014/main" val="3088286962"/>
                    </a:ext>
                  </a:extLst>
                </a:gridCol>
                <a:gridCol w="2286000">
                  <a:extLst>
                    <a:ext uri="{9D8B030D-6E8A-4147-A177-3AD203B41FA5}">
                      <a16:colId xmlns:a16="http://schemas.microsoft.com/office/drawing/2014/main" val="2792775662"/>
                    </a:ext>
                  </a:extLst>
                </a:gridCol>
              </a:tblGrid>
              <a:tr h="0">
                <a:tc>
                  <a:txBody>
                    <a:bodyPr/>
                    <a:lstStyle/>
                    <a:p>
                      <a:pPr marL="0" marR="0" algn="l">
                        <a:lnSpc>
                          <a:spcPct val="107000"/>
                        </a:lnSpc>
                        <a:spcBef>
                          <a:spcPts val="0"/>
                        </a:spcBef>
                        <a:spcAft>
                          <a:spcPts val="0"/>
                        </a:spcAft>
                      </a:pPr>
                      <a:endParaRPr lang="en-US" sz="2000" b="1" kern="1200" spc="-50" dirty="0">
                        <a:ln w="3175">
                          <a:noFill/>
                        </a:ln>
                        <a:solidFill>
                          <a:schemeClr val="accent1"/>
                        </a:solidFill>
                        <a:latin typeface="+mj-lt"/>
                        <a:ea typeface="+mn-ea"/>
                        <a:cs typeface="Segoe UI" pitchFamily="34" charset="0"/>
                      </a:endParaRPr>
                    </a:p>
                  </a:txBody>
                  <a:tcPr marL="0" marR="0" marT="91440" marB="182880"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Create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(New-</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endParaRPr lang="en-US" sz="1600" b="0" kern="1200" spc="0" baseline="0" dirty="0">
                        <a:solidFill>
                          <a:schemeClr val="tx1"/>
                        </a:solidFill>
                        <a:latin typeface="+mj-lt"/>
                        <a:ea typeface="+mn-ea"/>
                        <a:cs typeface="Segoe UI Semilight"/>
                      </a:endParaRP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Read</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(Get-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Update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(Set-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Delete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(Remove-</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Authorize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a:t>
                      </a:r>
                      <a:r>
                        <a:rPr lang="en-US" sz="1400" b="0" kern="1200" spc="0" baseline="0" dirty="0" err="1">
                          <a:solidFill>
                            <a:schemeClr val="tx1"/>
                          </a:solidFill>
                          <a:latin typeface="+mj-lt"/>
                          <a:ea typeface="+mn-ea"/>
                          <a:cs typeface="Segoe UI Semilight"/>
                        </a:rPr>
                        <a:t>RdsRoleAssignment</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559476"/>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Owner</a:t>
                      </a:r>
                    </a:p>
                  </a:txBody>
                  <a:tcPr marL="0" marR="0" marT="91440" marB="91440" anchor="ctr">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6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4734420"/>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Contributor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7417424"/>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Reader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00983"/>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Operator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00" b="0" i="0" kern="1200" spc="0" baseline="0" dirty="0">
                        <a:gradFill>
                          <a:gsLst>
                            <a:gs pos="1250">
                              <a:schemeClr val="tx1"/>
                            </a:gs>
                            <a:gs pos="100000">
                              <a:schemeClr val="tx1"/>
                            </a:gs>
                          </a:gsLst>
                          <a:lin ang="5400000" scaled="0"/>
                        </a:gradFill>
                        <a:effectLst/>
                        <a:latin typeface="+mn-lt"/>
                        <a:ea typeface="+mn-ea"/>
                        <a:cs typeface="Segoe UI Semilight" panose="020B0402040204020203" pitchFamily="34" charset="0"/>
                      </a:endParaRP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400" kern="1200" spc="0" baseline="0" dirty="0">
                          <a:latin typeface="+mn-lt"/>
                          <a:ea typeface="+mn-ea"/>
                          <a:cs typeface="Segoe UI Semilight"/>
                        </a:rPr>
                        <a:t>(Diagnostic activity)</a:t>
                      </a:r>
                      <a:endParaRPr lang="en-US" sz="2000" kern="1200" spc="0" baseline="0" dirty="0">
                        <a:latin typeface="+mn-lt"/>
                        <a:ea typeface="+mn-ea"/>
                        <a:cs typeface="Segoe UI Semilight"/>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0239616"/>
                  </a:ext>
                </a:extLst>
              </a:tr>
            </a:tbl>
          </a:graphicData>
        </a:graphic>
      </p:graphicFrame>
      <p:sp>
        <p:nvSpPr>
          <p:cNvPr id="5" name="Footer Placeholder 6">
            <a:extLst>
              <a:ext uri="{FF2B5EF4-FFF2-40B4-BE49-F238E27FC236}">
                <a16:creationId xmlns:a16="http://schemas.microsoft.com/office/drawing/2014/main" id="{59B7764C-E2F1-4917-A12D-07A4C0979DB9}"/>
              </a:ext>
            </a:extLst>
          </p:cNvPr>
          <p:cNvSpPr txBox="1">
            <a:spLocks/>
          </p:cNvSpPr>
          <p:nvPr/>
        </p:nvSpPr>
        <p:spPr>
          <a:xfrm>
            <a:off x="7491983" y="6400800"/>
            <a:ext cx="4114800" cy="145845"/>
          </a:xfrm>
          <a:prstGeom prst="rect">
            <a:avLst/>
          </a:prstGeom>
        </p:spPr>
        <p:txBody>
          <a:bodyPr lIns="0" tIns="0" rIns="0" b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914225"/>
            <a:r>
              <a:rPr lang="en-US" sz="1400" b="1" spc="-50">
                <a:ln w="3175">
                  <a:noFill/>
                </a:ln>
                <a:solidFill>
                  <a:schemeClr val="accent6">
                    <a:lumMod val="90000"/>
                  </a:schemeClr>
                </a:solidFill>
                <a:latin typeface="+mj-lt"/>
                <a:cs typeface="Segoe UI" pitchFamily="34" charset="0"/>
              </a:rPr>
              <a:t>Microsoft Confidential</a:t>
            </a:r>
            <a:endParaRPr lang="en-US" sz="1400" b="1" spc="-50" dirty="0">
              <a:ln w="3175">
                <a:noFill/>
              </a:ln>
              <a:solidFill>
                <a:schemeClr val="accent6">
                  <a:lumMod val="90000"/>
                </a:schemeClr>
              </a:solidFill>
              <a:latin typeface="+mj-lt"/>
              <a:cs typeface="Segoe UI" pitchFamily="34" charset="0"/>
            </a:endParaRPr>
          </a:p>
        </p:txBody>
      </p:sp>
      <p:grpSp>
        <p:nvGrpSpPr>
          <p:cNvPr id="4" name="Group 3">
            <a:extLst>
              <a:ext uri="{FF2B5EF4-FFF2-40B4-BE49-F238E27FC236}">
                <a16:creationId xmlns:a16="http://schemas.microsoft.com/office/drawing/2014/main" id="{13943903-82DB-496F-8166-334F83670E5D}"/>
              </a:ext>
            </a:extLst>
          </p:cNvPr>
          <p:cNvGrpSpPr/>
          <p:nvPr/>
        </p:nvGrpSpPr>
        <p:grpSpPr>
          <a:xfrm>
            <a:off x="3190267" y="2362769"/>
            <a:ext cx="352425" cy="356235"/>
            <a:chOff x="6901815" y="2769086"/>
            <a:chExt cx="352425" cy="356235"/>
          </a:xfrm>
        </p:grpSpPr>
        <p:sp>
          <p:nvSpPr>
            <p:cNvPr id="3" name="Oval 2">
              <a:extLst>
                <a:ext uri="{FF2B5EF4-FFF2-40B4-BE49-F238E27FC236}">
                  <a16:creationId xmlns:a16="http://schemas.microsoft.com/office/drawing/2014/main" id="{E0E98C21-78BB-4FFE-9A70-9EBCCB02FBA1}"/>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7" name="check 3" title="Icon of a checkmark with a circle around it">
              <a:extLst>
                <a:ext uri="{FF2B5EF4-FFF2-40B4-BE49-F238E27FC236}">
                  <a16:creationId xmlns:a16="http://schemas.microsoft.com/office/drawing/2014/main" id="{6D4C0D2A-17F7-4528-8770-212735219E89}"/>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8" name="Group 7">
            <a:extLst>
              <a:ext uri="{FF2B5EF4-FFF2-40B4-BE49-F238E27FC236}">
                <a16:creationId xmlns:a16="http://schemas.microsoft.com/office/drawing/2014/main" id="{3BEB170D-1759-4059-8862-217A9392CA68}"/>
              </a:ext>
            </a:extLst>
          </p:cNvPr>
          <p:cNvGrpSpPr/>
          <p:nvPr/>
        </p:nvGrpSpPr>
        <p:grpSpPr>
          <a:xfrm>
            <a:off x="3205507" y="3300686"/>
            <a:ext cx="352425" cy="356235"/>
            <a:chOff x="6901815" y="2769086"/>
            <a:chExt cx="352425" cy="356235"/>
          </a:xfrm>
        </p:grpSpPr>
        <p:sp>
          <p:nvSpPr>
            <p:cNvPr id="9" name="Oval 8">
              <a:extLst>
                <a:ext uri="{FF2B5EF4-FFF2-40B4-BE49-F238E27FC236}">
                  <a16:creationId xmlns:a16="http://schemas.microsoft.com/office/drawing/2014/main" id="{CE7DAB2B-2DD4-49F3-830E-3183E42450E9}"/>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0" name="check 3" title="Icon of a checkmark with a circle around it">
              <a:extLst>
                <a:ext uri="{FF2B5EF4-FFF2-40B4-BE49-F238E27FC236}">
                  <a16:creationId xmlns:a16="http://schemas.microsoft.com/office/drawing/2014/main" id="{70D8A6D0-AEF7-4A2C-9D31-530F2294CC23}"/>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1" name="Group 10">
            <a:extLst>
              <a:ext uri="{FF2B5EF4-FFF2-40B4-BE49-F238E27FC236}">
                <a16:creationId xmlns:a16="http://schemas.microsoft.com/office/drawing/2014/main" id="{73212E5D-7CFD-4411-842D-07482EC03089}"/>
              </a:ext>
            </a:extLst>
          </p:cNvPr>
          <p:cNvGrpSpPr/>
          <p:nvPr/>
        </p:nvGrpSpPr>
        <p:grpSpPr>
          <a:xfrm>
            <a:off x="4909339" y="2362769"/>
            <a:ext cx="352425" cy="356235"/>
            <a:chOff x="6901815" y="2769086"/>
            <a:chExt cx="352425" cy="356235"/>
          </a:xfrm>
        </p:grpSpPr>
        <p:sp>
          <p:nvSpPr>
            <p:cNvPr id="12" name="Oval 11">
              <a:extLst>
                <a:ext uri="{FF2B5EF4-FFF2-40B4-BE49-F238E27FC236}">
                  <a16:creationId xmlns:a16="http://schemas.microsoft.com/office/drawing/2014/main" id="{C5A20E63-EA4A-4DAB-A730-DCBC8561A23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3" name="check 3" title="Icon of a checkmark with a circle around it">
              <a:extLst>
                <a:ext uri="{FF2B5EF4-FFF2-40B4-BE49-F238E27FC236}">
                  <a16:creationId xmlns:a16="http://schemas.microsoft.com/office/drawing/2014/main" id="{6ABE7BF1-F9FF-48CF-ABF2-7D7EF775F77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4" name="Group 13">
            <a:extLst>
              <a:ext uri="{FF2B5EF4-FFF2-40B4-BE49-F238E27FC236}">
                <a16:creationId xmlns:a16="http://schemas.microsoft.com/office/drawing/2014/main" id="{C2BA9A71-61E3-4C7E-B2F3-39A662C7B932}"/>
              </a:ext>
            </a:extLst>
          </p:cNvPr>
          <p:cNvGrpSpPr/>
          <p:nvPr/>
        </p:nvGrpSpPr>
        <p:grpSpPr>
          <a:xfrm>
            <a:off x="4924579" y="3300686"/>
            <a:ext cx="352425" cy="356235"/>
            <a:chOff x="6901815" y="2769086"/>
            <a:chExt cx="352425" cy="356235"/>
          </a:xfrm>
        </p:grpSpPr>
        <p:sp>
          <p:nvSpPr>
            <p:cNvPr id="15" name="Oval 14">
              <a:extLst>
                <a:ext uri="{FF2B5EF4-FFF2-40B4-BE49-F238E27FC236}">
                  <a16:creationId xmlns:a16="http://schemas.microsoft.com/office/drawing/2014/main" id="{97EF02A0-FDCA-49F8-B522-00C283F1AB00}"/>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6" name="check 3" title="Icon of a checkmark with a circle around it">
              <a:extLst>
                <a:ext uri="{FF2B5EF4-FFF2-40B4-BE49-F238E27FC236}">
                  <a16:creationId xmlns:a16="http://schemas.microsoft.com/office/drawing/2014/main" id="{4E804BF5-B3E7-41BD-90BC-C47E6BB0F12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7" name="Group 16">
            <a:extLst>
              <a:ext uri="{FF2B5EF4-FFF2-40B4-BE49-F238E27FC236}">
                <a16:creationId xmlns:a16="http://schemas.microsoft.com/office/drawing/2014/main" id="{37394CBA-9D60-486B-AF06-1E210D475B25}"/>
              </a:ext>
            </a:extLst>
          </p:cNvPr>
          <p:cNvGrpSpPr/>
          <p:nvPr/>
        </p:nvGrpSpPr>
        <p:grpSpPr>
          <a:xfrm>
            <a:off x="4925447" y="4243127"/>
            <a:ext cx="352425" cy="356235"/>
            <a:chOff x="6901815" y="2769086"/>
            <a:chExt cx="352425" cy="356235"/>
          </a:xfrm>
        </p:grpSpPr>
        <p:sp>
          <p:nvSpPr>
            <p:cNvPr id="18" name="Oval 17">
              <a:extLst>
                <a:ext uri="{FF2B5EF4-FFF2-40B4-BE49-F238E27FC236}">
                  <a16:creationId xmlns:a16="http://schemas.microsoft.com/office/drawing/2014/main" id="{857A336A-9509-4EFF-AF48-8A36C97816B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9" name="check 3" title="Icon of a checkmark with a circle around it">
              <a:extLst>
                <a:ext uri="{FF2B5EF4-FFF2-40B4-BE49-F238E27FC236}">
                  <a16:creationId xmlns:a16="http://schemas.microsoft.com/office/drawing/2014/main" id="{8689E4EC-5395-4AB8-9D5E-7196CD6A7332}"/>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0" name="Group 19">
            <a:extLst>
              <a:ext uri="{FF2B5EF4-FFF2-40B4-BE49-F238E27FC236}">
                <a16:creationId xmlns:a16="http://schemas.microsoft.com/office/drawing/2014/main" id="{8CA17159-1788-4D4B-B626-DDDCDFA86122}"/>
              </a:ext>
            </a:extLst>
          </p:cNvPr>
          <p:cNvGrpSpPr/>
          <p:nvPr/>
        </p:nvGrpSpPr>
        <p:grpSpPr>
          <a:xfrm>
            <a:off x="4925447" y="4961984"/>
            <a:ext cx="352425" cy="356235"/>
            <a:chOff x="6901815" y="2769086"/>
            <a:chExt cx="352425" cy="356235"/>
          </a:xfrm>
        </p:grpSpPr>
        <p:sp>
          <p:nvSpPr>
            <p:cNvPr id="21" name="Oval 20">
              <a:extLst>
                <a:ext uri="{FF2B5EF4-FFF2-40B4-BE49-F238E27FC236}">
                  <a16:creationId xmlns:a16="http://schemas.microsoft.com/office/drawing/2014/main" id="{11D44442-7274-4E3F-A02D-7BA8D6F163E4}"/>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2" name="check 3" title="Icon of a checkmark with a circle around it">
              <a:extLst>
                <a:ext uri="{FF2B5EF4-FFF2-40B4-BE49-F238E27FC236}">
                  <a16:creationId xmlns:a16="http://schemas.microsoft.com/office/drawing/2014/main" id="{B847F9DC-0488-44FD-B0B3-09F06C88291F}"/>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3" name="Group 22">
            <a:extLst>
              <a:ext uri="{FF2B5EF4-FFF2-40B4-BE49-F238E27FC236}">
                <a16:creationId xmlns:a16="http://schemas.microsoft.com/office/drawing/2014/main" id="{1310C41F-D6AE-4C62-B0A9-94BD4AD41557}"/>
              </a:ext>
            </a:extLst>
          </p:cNvPr>
          <p:cNvGrpSpPr/>
          <p:nvPr/>
        </p:nvGrpSpPr>
        <p:grpSpPr>
          <a:xfrm>
            <a:off x="6590469" y="2362769"/>
            <a:ext cx="352425" cy="356235"/>
            <a:chOff x="6901815" y="2769086"/>
            <a:chExt cx="352425" cy="356235"/>
          </a:xfrm>
        </p:grpSpPr>
        <p:sp>
          <p:nvSpPr>
            <p:cNvPr id="24" name="Oval 23">
              <a:extLst>
                <a:ext uri="{FF2B5EF4-FFF2-40B4-BE49-F238E27FC236}">
                  <a16:creationId xmlns:a16="http://schemas.microsoft.com/office/drawing/2014/main" id="{FF5FA2E2-21FD-4047-8472-16109A29AC0C}"/>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5" name="check 3" title="Icon of a checkmark with a circle around it">
              <a:extLst>
                <a:ext uri="{FF2B5EF4-FFF2-40B4-BE49-F238E27FC236}">
                  <a16:creationId xmlns:a16="http://schemas.microsoft.com/office/drawing/2014/main" id="{CC961F68-C7CD-45DE-B33E-10CF608392A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6" name="Group 25">
            <a:extLst>
              <a:ext uri="{FF2B5EF4-FFF2-40B4-BE49-F238E27FC236}">
                <a16:creationId xmlns:a16="http://schemas.microsoft.com/office/drawing/2014/main" id="{DCC4303A-1F84-4288-8F6D-07199A94A8A7}"/>
              </a:ext>
            </a:extLst>
          </p:cNvPr>
          <p:cNvGrpSpPr/>
          <p:nvPr/>
        </p:nvGrpSpPr>
        <p:grpSpPr>
          <a:xfrm>
            <a:off x="6605709" y="3300686"/>
            <a:ext cx="352425" cy="356235"/>
            <a:chOff x="6901815" y="2769086"/>
            <a:chExt cx="352425" cy="356235"/>
          </a:xfrm>
        </p:grpSpPr>
        <p:sp>
          <p:nvSpPr>
            <p:cNvPr id="27" name="Oval 26">
              <a:extLst>
                <a:ext uri="{FF2B5EF4-FFF2-40B4-BE49-F238E27FC236}">
                  <a16:creationId xmlns:a16="http://schemas.microsoft.com/office/drawing/2014/main" id="{F7F8674E-11E0-4DB6-8D9E-1D7868D2FAE7}"/>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8" name="check 3" title="Icon of a checkmark with a circle around it">
              <a:extLst>
                <a:ext uri="{FF2B5EF4-FFF2-40B4-BE49-F238E27FC236}">
                  <a16:creationId xmlns:a16="http://schemas.microsoft.com/office/drawing/2014/main" id="{4F2EF034-FF14-41FE-BBDE-F600031391B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9" name="Group 28">
            <a:extLst>
              <a:ext uri="{FF2B5EF4-FFF2-40B4-BE49-F238E27FC236}">
                <a16:creationId xmlns:a16="http://schemas.microsoft.com/office/drawing/2014/main" id="{10577F5A-7A3F-4B16-A37E-C59E7AD2B30C}"/>
              </a:ext>
            </a:extLst>
          </p:cNvPr>
          <p:cNvGrpSpPr/>
          <p:nvPr/>
        </p:nvGrpSpPr>
        <p:grpSpPr>
          <a:xfrm>
            <a:off x="8356943" y="2362769"/>
            <a:ext cx="352425" cy="356235"/>
            <a:chOff x="6901815" y="2769086"/>
            <a:chExt cx="352425" cy="356235"/>
          </a:xfrm>
        </p:grpSpPr>
        <p:sp>
          <p:nvSpPr>
            <p:cNvPr id="30" name="Oval 29">
              <a:extLst>
                <a:ext uri="{FF2B5EF4-FFF2-40B4-BE49-F238E27FC236}">
                  <a16:creationId xmlns:a16="http://schemas.microsoft.com/office/drawing/2014/main" id="{32821399-6736-4332-8247-FFC71B167326}"/>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1" name="check 3" title="Icon of a checkmark with a circle around it">
              <a:extLst>
                <a:ext uri="{FF2B5EF4-FFF2-40B4-BE49-F238E27FC236}">
                  <a16:creationId xmlns:a16="http://schemas.microsoft.com/office/drawing/2014/main" id="{31FDEB93-2534-4941-8692-DAD9E64B8F7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32" name="Group 31">
            <a:extLst>
              <a:ext uri="{FF2B5EF4-FFF2-40B4-BE49-F238E27FC236}">
                <a16:creationId xmlns:a16="http://schemas.microsoft.com/office/drawing/2014/main" id="{F945A58D-F241-4954-AB74-DA00C3BF51D8}"/>
              </a:ext>
            </a:extLst>
          </p:cNvPr>
          <p:cNvGrpSpPr/>
          <p:nvPr/>
        </p:nvGrpSpPr>
        <p:grpSpPr>
          <a:xfrm>
            <a:off x="8372183" y="3300686"/>
            <a:ext cx="352425" cy="356235"/>
            <a:chOff x="6901815" y="2769086"/>
            <a:chExt cx="352425" cy="356235"/>
          </a:xfrm>
        </p:grpSpPr>
        <p:sp>
          <p:nvSpPr>
            <p:cNvPr id="33" name="Oval 32">
              <a:extLst>
                <a:ext uri="{FF2B5EF4-FFF2-40B4-BE49-F238E27FC236}">
                  <a16:creationId xmlns:a16="http://schemas.microsoft.com/office/drawing/2014/main" id="{EC7C8C5E-BA6B-4719-B53C-D93E96490F13}"/>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4" name="check 3" title="Icon of a checkmark with a circle around it">
              <a:extLst>
                <a:ext uri="{FF2B5EF4-FFF2-40B4-BE49-F238E27FC236}">
                  <a16:creationId xmlns:a16="http://schemas.microsoft.com/office/drawing/2014/main" id="{2FB5AB17-9D87-4115-AD83-47B8B332FE2D}"/>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35" name="Group 34">
            <a:extLst>
              <a:ext uri="{FF2B5EF4-FFF2-40B4-BE49-F238E27FC236}">
                <a16:creationId xmlns:a16="http://schemas.microsoft.com/office/drawing/2014/main" id="{2AE96688-C3FC-4DE0-92AD-B8BD819C5D17}"/>
              </a:ext>
            </a:extLst>
          </p:cNvPr>
          <p:cNvGrpSpPr/>
          <p:nvPr/>
        </p:nvGrpSpPr>
        <p:grpSpPr>
          <a:xfrm>
            <a:off x="10274479" y="2362769"/>
            <a:ext cx="352425" cy="356235"/>
            <a:chOff x="6901815" y="2769086"/>
            <a:chExt cx="352425" cy="356235"/>
          </a:xfrm>
        </p:grpSpPr>
        <p:sp>
          <p:nvSpPr>
            <p:cNvPr id="36" name="Oval 35">
              <a:extLst>
                <a:ext uri="{FF2B5EF4-FFF2-40B4-BE49-F238E27FC236}">
                  <a16:creationId xmlns:a16="http://schemas.microsoft.com/office/drawing/2014/main" id="{18A88355-3888-4A8C-993C-D146F905D34B}"/>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7" name="check 3" title="Icon of a checkmark with a circle around it">
              <a:extLst>
                <a:ext uri="{FF2B5EF4-FFF2-40B4-BE49-F238E27FC236}">
                  <a16:creationId xmlns:a16="http://schemas.microsoft.com/office/drawing/2014/main" id="{B1F5A2B5-A676-40FA-BEC2-97B454CC4846}"/>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spTree>
    <p:extLst>
      <p:ext uri="{BB962C8B-B14F-4D97-AF65-F5344CB8AC3E}">
        <p14:creationId xmlns:p14="http://schemas.microsoft.com/office/powerpoint/2010/main" val="209810536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AD9E-1E42-4BCA-8F5C-D5F5D2405B92}"/>
              </a:ext>
            </a:extLst>
          </p:cNvPr>
          <p:cNvSpPr>
            <a:spLocks noGrp="1"/>
          </p:cNvSpPr>
          <p:nvPr>
            <p:ph type="title"/>
          </p:nvPr>
        </p:nvSpPr>
        <p:spPr/>
        <p:txBody>
          <a:bodyPr/>
          <a:lstStyle/>
          <a:p>
            <a:r>
              <a:rPr lang="en-US" dirty="0"/>
              <a:t>Windows 7 on WVD</a:t>
            </a:r>
          </a:p>
        </p:txBody>
      </p:sp>
      <p:pic>
        <p:nvPicPr>
          <p:cNvPr id="8194" name="Picture 2">
            <a:extLst>
              <a:ext uri="{FF2B5EF4-FFF2-40B4-BE49-F238E27FC236}">
                <a16:creationId xmlns:a16="http://schemas.microsoft.com/office/drawing/2014/main" id="{C39B6345-3412-49AE-9163-17EF1B516CC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86783" y="1374961"/>
            <a:ext cx="7620000" cy="491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833DFB9-6988-4344-983B-96DF18BECB40}"/>
              </a:ext>
            </a:extLst>
          </p:cNvPr>
          <p:cNvSpPr/>
          <p:nvPr/>
        </p:nvSpPr>
        <p:spPr>
          <a:xfrm>
            <a:off x="585216" y="1374961"/>
            <a:ext cx="3020625" cy="3170099"/>
          </a:xfrm>
          <a:prstGeom prst="rect">
            <a:avLst/>
          </a:prstGeom>
        </p:spPr>
        <p:txBody>
          <a:bodyPr wrap="square">
            <a:spAutoFit/>
          </a:bodyPr>
          <a:lstStyle/>
          <a:p>
            <a:pPr marL="285750" indent="-285750">
              <a:buFont typeface="Arial" panose="020B0604020202020204" pitchFamily="34" charset="0"/>
              <a:buChar char="•"/>
            </a:pPr>
            <a:r>
              <a:rPr lang="en-US" sz="2000" dirty="0">
                <a:latin typeface="Segoe UI" panose="020B0502040204020203" pitchFamily="34" charset="0"/>
              </a:rPr>
              <a:t>Win7 only works with Personal pools</a:t>
            </a:r>
          </a:p>
          <a:p>
            <a:pPr marL="285750" indent="-285750">
              <a:buFont typeface="Arial" panose="020B0604020202020204" pitchFamily="34" charset="0"/>
              <a:buChar char="•"/>
            </a:pPr>
            <a:endParaRPr lang="en-US" sz="2000" dirty="0">
              <a:latin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rPr>
              <a:t>No multi-user option available</a:t>
            </a:r>
          </a:p>
          <a:p>
            <a:pPr marL="285750" indent="-285750">
              <a:buFont typeface="Arial" panose="020B0604020202020204" pitchFamily="34" charset="0"/>
              <a:buChar char="•"/>
            </a:pPr>
            <a:endParaRPr lang="en-US" sz="2000" dirty="0">
              <a:latin typeface="Segoe UI" panose="020B0502040204020203" pitchFamily="34" charset="0"/>
            </a:endParaRPr>
          </a:p>
          <a:p>
            <a:pPr marL="285750" indent="-285750">
              <a:buFont typeface="Arial" panose="020B0604020202020204" pitchFamily="34" charset="0"/>
              <a:buChar char="•"/>
            </a:pPr>
            <a:r>
              <a:rPr lang="en-US" sz="2000" dirty="0">
                <a:latin typeface="Segoe UI" panose="020B0502040204020203" pitchFamily="34" charset="0"/>
              </a:rPr>
              <a:t>Can only migrate current Windows 7 VMs, not create new ones</a:t>
            </a:r>
            <a:endParaRPr lang="en-US" sz="2000" b="0" i="0" dirty="0">
              <a:effectLst/>
              <a:latin typeface="Segoe UI" panose="020B0502040204020203" pitchFamily="34" charset="0"/>
            </a:endParaRPr>
          </a:p>
        </p:txBody>
      </p:sp>
    </p:spTree>
    <p:extLst>
      <p:ext uri="{BB962C8B-B14F-4D97-AF65-F5344CB8AC3E}">
        <p14:creationId xmlns:p14="http://schemas.microsoft.com/office/powerpoint/2010/main" val="237463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941C12-5109-43E2-B171-E29813485A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02533" y="1324881"/>
            <a:ext cx="9986936" cy="4475154"/>
          </a:xfrm>
          <a:prstGeom prst="rect">
            <a:avLst/>
          </a:prstGeom>
          <a:effectLst/>
        </p:spPr>
      </p:pic>
      <p:sp>
        <p:nvSpPr>
          <p:cNvPr id="5" name="Title 1">
            <a:extLst>
              <a:ext uri="{FF2B5EF4-FFF2-40B4-BE49-F238E27FC236}">
                <a16:creationId xmlns:a16="http://schemas.microsoft.com/office/drawing/2014/main" id="{E9DE27BE-2E64-4FD2-B74A-678ACCF250FA}"/>
              </a:ext>
            </a:extLst>
          </p:cNvPr>
          <p:cNvSpPr txBox="1">
            <a:spLocks/>
          </p:cNvSpPr>
          <p:nvPr/>
        </p:nvSpPr>
        <p:spPr>
          <a:xfrm>
            <a:off x="257968" y="39869"/>
            <a:ext cx="11676063" cy="625475"/>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endParaRPr lang="en-US" dirty="0"/>
          </a:p>
        </p:txBody>
      </p:sp>
      <p:sp>
        <p:nvSpPr>
          <p:cNvPr id="3" name="Title 2">
            <a:extLst>
              <a:ext uri="{FF2B5EF4-FFF2-40B4-BE49-F238E27FC236}">
                <a16:creationId xmlns:a16="http://schemas.microsoft.com/office/drawing/2014/main" id="{50D7B85A-13F9-4D8F-8D4D-9F5262ED718A}"/>
              </a:ext>
            </a:extLst>
          </p:cNvPr>
          <p:cNvSpPr>
            <a:spLocks noGrp="1"/>
          </p:cNvSpPr>
          <p:nvPr>
            <p:ph type="title"/>
          </p:nvPr>
        </p:nvSpPr>
        <p:spPr>
          <a:xfrm>
            <a:off x="588263" y="457200"/>
            <a:ext cx="11018520" cy="553998"/>
          </a:xfrm>
        </p:spPr>
        <p:txBody>
          <a:bodyPr/>
          <a:lstStyle/>
          <a:p>
            <a:r>
              <a:rPr lang="en-US" dirty="0"/>
              <a:t>Microsoft Teams Update</a:t>
            </a:r>
          </a:p>
        </p:txBody>
      </p:sp>
      <p:sp>
        <p:nvSpPr>
          <p:cNvPr id="7" name="TextBox 6">
            <a:extLst>
              <a:ext uri="{FF2B5EF4-FFF2-40B4-BE49-F238E27FC236}">
                <a16:creationId xmlns:a16="http://schemas.microsoft.com/office/drawing/2014/main" id="{1799E82D-6003-44D8-8351-727314748935}"/>
              </a:ext>
            </a:extLst>
          </p:cNvPr>
          <p:cNvSpPr txBox="1"/>
          <p:nvPr/>
        </p:nvSpPr>
        <p:spPr>
          <a:xfrm>
            <a:off x="1753706" y="6113718"/>
            <a:ext cx="8684590" cy="369332"/>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Only supported on Win10 Client endpoints</a:t>
            </a:r>
          </a:p>
          <a:p>
            <a:pPr algn="ctr"/>
            <a:r>
              <a:rPr lang="en-US" sz="1200" dirty="0">
                <a:gradFill>
                  <a:gsLst>
                    <a:gs pos="2917">
                      <a:schemeClr val="tx1"/>
                    </a:gs>
                    <a:gs pos="30000">
                      <a:schemeClr val="tx1"/>
                    </a:gs>
                  </a:gsLst>
                  <a:lin ang="5400000" scaled="0"/>
                </a:gradFill>
              </a:rPr>
              <a:t>Will require Windows Desktop Client on Win10 Desktop</a:t>
            </a:r>
          </a:p>
        </p:txBody>
      </p:sp>
      <p:pic>
        <p:nvPicPr>
          <p:cNvPr id="11" name="Picture 10">
            <a:extLst>
              <a:ext uri="{FF2B5EF4-FFF2-40B4-BE49-F238E27FC236}">
                <a16:creationId xmlns:a16="http://schemas.microsoft.com/office/drawing/2014/main" id="{3ECC058B-119B-4F35-9A64-FC70A84627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2532" y="1351722"/>
            <a:ext cx="9986936" cy="4448313"/>
          </a:xfrm>
          <a:prstGeom prst="rect">
            <a:avLst/>
          </a:prstGeom>
          <a:effectLst/>
        </p:spPr>
      </p:pic>
    </p:spTree>
    <p:extLst>
      <p:ext uri="{BB962C8B-B14F-4D97-AF65-F5344CB8AC3E}">
        <p14:creationId xmlns:p14="http://schemas.microsoft.com/office/powerpoint/2010/main" val="1095464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zi_a0CpYNrgj19QGXUt37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sDK9jIqZxMKTSWTtpTZaI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r_rtOfX.rbbPtIkra89RyQ"/>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1.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DP Interoperability Template" id="{A764AEFB-53C6-46C6-BAD3-B54CADAE8876}" vid="{906031F9-1FD5-4435-8768-38C8D14EF749}"/>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4.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7544</Words>
  <Application>Microsoft Office PowerPoint</Application>
  <PresentationFormat>Widescreen</PresentationFormat>
  <Paragraphs>1198</Paragraphs>
  <Slides>84</Slides>
  <Notes>35</Notes>
  <HiddenSlides>0</HiddenSlides>
  <MMClips>2</MMClips>
  <ScaleCrop>false</ScaleCrop>
  <HeadingPairs>
    <vt:vector size="8" baseType="variant">
      <vt:variant>
        <vt:lpstr>Fonts Used</vt:lpstr>
      </vt:variant>
      <vt:variant>
        <vt:i4>20</vt:i4>
      </vt:variant>
      <vt:variant>
        <vt:lpstr>Theme</vt:lpstr>
      </vt:variant>
      <vt:variant>
        <vt:i4>12</vt:i4>
      </vt:variant>
      <vt:variant>
        <vt:lpstr>Embedded OLE Servers</vt:lpstr>
      </vt:variant>
      <vt:variant>
        <vt:i4>1</vt:i4>
      </vt:variant>
      <vt:variant>
        <vt:lpstr>Slide Titles</vt:lpstr>
      </vt:variant>
      <vt:variant>
        <vt:i4>84</vt:i4>
      </vt:variant>
    </vt:vector>
  </HeadingPairs>
  <TitlesOfParts>
    <vt:vector size="117" baseType="lpstr">
      <vt:lpstr>Arial</vt:lpstr>
      <vt:lpstr>Arial Nova</vt:lpstr>
      <vt:lpstr>Calibri</vt:lpstr>
      <vt:lpstr>Calibri Light</vt:lpstr>
      <vt:lpstr>Citrix New Sans</vt:lpstr>
      <vt:lpstr>Citrix New Sans Light</vt:lpstr>
      <vt:lpstr>Consolas</vt:lpstr>
      <vt:lpstr>Courier New</vt:lpstr>
      <vt:lpstr>Helvetica Neue Medium</vt:lpstr>
      <vt:lpstr>Lucida Console</vt:lpstr>
      <vt:lpstr>Lucida Sans Typewriter</vt:lpstr>
      <vt:lpstr>Metropolis</vt:lpstr>
      <vt:lpstr>Segoe Pro Semibold</vt:lpstr>
      <vt:lpstr>Segoe UI</vt:lpstr>
      <vt:lpstr>Segoe UI Light</vt:lpstr>
      <vt:lpstr>Segoe UI Light (Headings)</vt:lpstr>
      <vt:lpstr>Segoe UI Semibold</vt:lpstr>
      <vt:lpstr>Segoe UI Semilight</vt:lpstr>
      <vt:lpstr>Wingdings</vt:lpstr>
      <vt:lpstr>Wingdings 2</vt:lpstr>
      <vt:lpstr>5-50203_Microsoft_Ignite_Template</vt:lpstr>
      <vt:lpstr>1_5-50203_Microsoft_Ignite_Template</vt:lpstr>
      <vt:lpstr>WHITE TEMPLATE</vt:lpstr>
      <vt:lpstr>Microsoft 365 PPT Template - 2018</vt:lpstr>
      <vt:lpstr>2_5-50203_Microsoft_Ignite_Template</vt:lpstr>
      <vt:lpstr>3_5-50203_Microsoft_Ignite_Template</vt:lpstr>
      <vt:lpstr>4_5-50203_Microsoft_Ignite_Template</vt:lpstr>
      <vt:lpstr>1_WHITE TEMPLATE</vt:lpstr>
      <vt:lpstr>5_Microsoft 365 PPT Template - 2018</vt:lpstr>
      <vt:lpstr>1_Microsoft 365 PPT Template - 2018</vt:lpstr>
      <vt:lpstr>1_5-51011_Government_Leaders_Cloud_Forum</vt:lpstr>
      <vt:lpstr>2_WHITE TEMPLATE</vt:lpstr>
      <vt:lpstr>think-cell Slide</vt:lpstr>
      <vt:lpstr>PowerPoint Presentation</vt:lpstr>
      <vt:lpstr>Appendices</vt:lpstr>
      <vt:lpstr>WVD Client Details</vt:lpstr>
      <vt:lpstr>Clients</vt:lpstr>
      <vt:lpstr>Support for thin clients</vt:lpstr>
      <vt:lpstr>Client features</vt:lpstr>
      <vt:lpstr>Client feature: Dynamic resolution</vt:lpstr>
      <vt:lpstr>Client feature: Subset of monitors</vt:lpstr>
      <vt:lpstr>Microsoft Teams Update</vt:lpstr>
      <vt:lpstr>Microsoft Teams support</vt:lpstr>
      <vt:lpstr>Client administration</vt:lpstr>
      <vt:lpstr>WVD vs. Azure Lab Services?</vt:lpstr>
      <vt:lpstr>Scenarios:  Lab Services and Windows Virtual Desktop</vt:lpstr>
      <vt:lpstr>Comparing Lab Services &amp; WVD</vt:lpstr>
      <vt:lpstr>WVD Gold / Custom Image Creation Process</vt:lpstr>
      <vt:lpstr>Build a VM from Scratch – Choose the Correct OS</vt:lpstr>
      <vt:lpstr>Customize the VM</vt:lpstr>
      <vt:lpstr>Turn the VM Into an Azure Image</vt:lpstr>
      <vt:lpstr>Image Completed</vt:lpstr>
      <vt:lpstr>Use The Image for WVD Systems</vt:lpstr>
      <vt:lpstr>WVD – Technical Innovation Detail</vt:lpstr>
      <vt:lpstr>WVD Tenant Relationships to Azure AD and Subscriptions</vt:lpstr>
      <vt:lpstr>Windows 10 Multi-User Details</vt:lpstr>
      <vt:lpstr>Optimizing load balancing</vt:lpstr>
      <vt:lpstr>FSLogix Profile Management Detail</vt:lpstr>
      <vt:lpstr>Pools of Multi-Use Desktops are Great, but Roaming Profiles are hefty with Office…</vt:lpstr>
      <vt:lpstr>Why Roaming Profiles Are Cool</vt:lpstr>
      <vt:lpstr>Why Roaming Profiles Have Issues</vt:lpstr>
      <vt:lpstr>Why FSLogix is better</vt:lpstr>
      <vt:lpstr>PowerPoint Presentation</vt:lpstr>
      <vt:lpstr>PowerPoint Presentation</vt:lpstr>
      <vt:lpstr>PowerPoint Presentation</vt:lpstr>
      <vt:lpstr>PowerPoint Presentation</vt:lpstr>
      <vt:lpstr>PowerPoint Presentation</vt:lpstr>
      <vt:lpstr>PowerPoint Presentation</vt:lpstr>
      <vt:lpstr>FSLogix Profile per HostPool</vt:lpstr>
      <vt:lpstr>WVD Azure PaaS Services</vt:lpstr>
      <vt:lpstr>What Makes Windows Virtual Desktop (WVD) Unique? No More “Big Iron” Server Farms </vt:lpstr>
      <vt:lpstr>What Makes Windows Virtual Desktop (WVD) Unique? No More “Big Iron” Server Farms </vt:lpstr>
      <vt:lpstr>Detail: WVD Consent PaaS to Azure AD</vt:lpstr>
      <vt:lpstr>When Consenting…</vt:lpstr>
      <vt:lpstr>What’s the end state of granting WVD Read Access? (1 of 2)</vt:lpstr>
      <vt:lpstr>What’s the end state of granting WVD Read Access? (2 of 2)</vt:lpstr>
      <vt:lpstr>WVD Partner Solutions</vt:lpstr>
      <vt:lpstr>Windows Virtual Desktop Partner Ecosystem</vt:lpstr>
      <vt:lpstr>Partnership with Citrix   WVD + Citrix Cloud solutions Now generally available worldwide</vt:lpstr>
      <vt:lpstr>Because You Asked: Where Is Citrix in All of This?</vt:lpstr>
      <vt:lpstr>Citrix Extends Windows Virtual Desktop</vt:lpstr>
      <vt:lpstr>PowerPoint Presentation</vt:lpstr>
      <vt:lpstr>PowerPoint Presentation</vt:lpstr>
      <vt:lpstr>Partnership with VMware   Timeline for support of WVD + Horizon Cloud on Azure solutions: Tech preview: End of CY 2019 GA: Early CY 2020</vt:lpstr>
      <vt:lpstr>Horizon Cloud on Microsoft Azure</vt:lpstr>
      <vt:lpstr>VMware Horizon Cloud on Microsoft Azure</vt:lpstr>
      <vt:lpstr>WVD Deployment Walkthrough</vt:lpstr>
      <vt:lpstr>Major Deployment Milestones</vt:lpstr>
      <vt:lpstr>Prerequisites Check</vt:lpstr>
      <vt:lpstr>Azure POC Prep</vt:lpstr>
      <vt:lpstr>PowerPoint Presentation</vt:lpstr>
      <vt:lpstr>Network requirements and considerations</vt:lpstr>
      <vt:lpstr>Windows Virtual Desktop – Connections to  Azure AD &amp; AD</vt:lpstr>
      <vt:lpstr>PowerPoint Presentation</vt:lpstr>
      <vt:lpstr>PowerPoint Presentation</vt:lpstr>
      <vt:lpstr>Detail: WVD Consent PaaS to Azure AD</vt:lpstr>
      <vt:lpstr>When Consenting…</vt:lpstr>
      <vt:lpstr>Create WVD Tenant </vt:lpstr>
      <vt:lpstr>Portal Login</vt:lpstr>
      <vt:lpstr>User Experience – Chrome Browser on Win10 Client</vt:lpstr>
      <vt:lpstr>Separation of Duties - Azure AD Global Admin Role vs. WVD-specific Roles</vt:lpstr>
      <vt:lpstr>Setting The Stage: Basic Separation of Duties </vt:lpstr>
      <vt:lpstr>PowerPoint Presentation</vt:lpstr>
      <vt:lpstr>PowerPoint Presentation</vt:lpstr>
      <vt:lpstr>PowerPoint Presentation</vt:lpstr>
      <vt:lpstr>Create WVD Tenant </vt:lpstr>
      <vt:lpstr>So What Have We Accomplished?</vt:lpstr>
      <vt:lpstr>WVD Management Recommendations</vt:lpstr>
      <vt:lpstr>PowerPoint Presentation</vt:lpstr>
      <vt:lpstr>Master Image Management</vt:lpstr>
      <vt:lpstr>Patch Management</vt:lpstr>
      <vt:lpstr>Video and graphics improvements</vt:lpstr>
      <vt:lpstr>Device redirection</vt:lpstr>
      <vt:lpstr>WVD Roles &amp; PowerShell Reference</vt:lpstr>
      <vt:lpstr>Management – Ships w/new WVD PowerShell</vt:lpstr>
      <vt:lpstr>Ships w/built-in RDS roles</vt:lpstr>
      <vt:lpstr>Windows 7 on WVD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2019-02-09T18:46:07Z</dcterms:created>
  <dcterms:modified xsi:type="dcterms:W3CDTF">2020-05-11T11:19:36Z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rmcbrine@microsoft.com</vt:lpwstr>
  </property>
  <property fmtid="{D5CDD505-2E9C-101B-9397-08002B2CF9AE}" pid="5" name="MSIP_Label_f42aa342-8706-4288-bd11-ebb85995028c_SetDate">
    <vt:lpwstr>2019-05-15T12:52:46.2180739Z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7cd33ad4-f459-47d5-a630-a3514bae960a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